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6" d="100"/>
          <a:sy n="106" d="100"/>
        </p:scale>
        <p:origin x="-780" y="912"/>
      </p:cViewPr>
      <p:guideLst>
        <p:guide orient="horz" pos="4150"/>
        <p:guide pos="19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8591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47307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526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0427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00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56521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6470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6089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0583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1242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9276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86A87-7EB3-4BE5-8259-E87BBE5051E0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FAD48-B6CD-423F-BB20-BAFF3EBD9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34715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355555" y="201441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29051" y="5076056"/>
            <a:ext cx="525658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NZ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Liao </a:t>
            </a:r>
            <a:r>
              <a:rPr lang="en-NZ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n-NZ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</a:p>
          <a:p>
            <a:pPr algn="just"/>
            <a:r>
              <a: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Semi-quantitative RT-PCR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NZ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of the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prolactin receptor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NZ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hPRLR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prostate cancer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line, </a:t>
            </a:r>
            <a:r>
              <a:rPr lang="en-N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LNCaP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breast cancer cell line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T47D. </a:t>
            </a:r>
            <a:r>
              <a:rPr lang="en-NZ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of the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mouse growth hormone receptor (</a:t>
            </a:r>
            <a:r>
              <a:rPr lang="en-NZ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mGhr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</a:t>
            </a:r>
            <a:r>
              <a:rPr lang="en-NZ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mouse prolactin receptor (</a:t>
            </a:r>
            <a:r>
              <a:rPr lang="en-NZ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mPrlr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mouse C2C12 cells, compared with RNA isolated from C57BL/6J (B6) liver and placenta. </a:t>
            </a:r>
            <a:r>
              <a:rPr lang="en-NZ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was used as a loading control.</a:t>
            </a:r>
            <a:endParaRPr lang="en-NZ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NZ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Methodology: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RNA was isolated using </a:t>
            </a:r>
            <a:r>
              <a:rPr lang="en-NZ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TRIzol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Plus RNA Purification Kit (Invitrogen, Carlsbad, CA). Semi-quantitative RT-PCR was performed using a SYBR FAST One-Step </a:t>
            </a:r>
            <a:r>
              <a:rPr lang="en-NZ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qRT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-PCR Kit (KAPA). Sequences of the nucleotide primers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NZ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mGhr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’-GCTACTCTTGGCAAAGCTTC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5’-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CGTTGGCTTT</a:t>
            </a:r>
          </a:p>
          <a:p>
            <a:pPr algn="just"/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CCCTTTTAGC (35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cycles); </a:t>
            </a:r>
            <a:r>
              <a:rPr lang="en-NZ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hPRLR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5'- TTTGCCTCCAGCAAGGAACA and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5’-CGCGAACGGTCGGTAAAATC (28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cycles); </a:t>
            </a:r>
            <a:r>
              <a:rPr lang="en-NZ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mPrlr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5'-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TTTTGCACATGAACC</a:t>
            </a:r>
          </a:p>
          <a:p>
            <a:pPr algn="just"/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CTGAA and 5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’-ACCAGCAGGTGAATGTTTCC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(30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cycles); </a:t>
            </a:r>
            <a:r>
              <a:rPr lang="en-N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NZ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5’-TGCACCACCAACTGCTTAGC and 5’-CCCATGGACTGTGGTCATGAC (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cycles); and </a:t>
            </a:r>
            <a:r>
              <a:rPr lang="en-N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NZ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5’-CTTTGGCATTGTGGAAGGGC and </a:t>
            </a:r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5’-CAGGGATGA</a:t>
            </a:r>
          </a:p>
          <a:p>
            <a:pPr algn="just"/>
            <a:r>
              <a:rPr lang="en-N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TGTTCTGGGCA </a:t>
            </a:r>
            <a:r>
              <a:rPr lang="en-N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(24 cycles). Amplified RT-PCR products were visualised on a 1.5% agarose gel.</a:t>
            </a:r>
          </a:p>
          <a:p>
            <a:endParaRPr lang="en-NZ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55555" y="74486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55555" y="345486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733768" y="1780374"/>
            <a:ext cx="2811425" cy="1424631"/>
            <a:chOff x="1841342" y="1556256"/>
            <a:chExt cx="2811425" cy="1424631"/>
          </a:xfrm>
        </p:grpSpPr>
        <p:pic>
          <p:nvPicPr>
            <p:cNvPr id="36" name="Picture 35" descr="P:\rt-pcr c2c12\2012-6-30 mice RT-PCR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24" t="68089" r="24271" b="22592"/>
            <a:stretch/>
          </p:blipFill>
          <p:spPr bwMode="auto">
            <a:xfrm>
              <a:off x="3279517" y="2471304"/>
              <a:ext cx="764062" cy="227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P:\rt-pcr c2c12\2012-6-30 mice RT-PCR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56" t="74345" r="57763" b="17016"/>
            <a:stretch/>
          </p:blipFill>
          <p:spPr bwMode="auto">
            <a:xfrm>
              <a:off x="3280038" y="2743010"/>
              <a:ext cx="766916" cy="229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1841342" y="2462135"/>
              <a:ext cx="6220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mGhr</a:t>
              </a:r>
              <a:endPara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41342" y="2734666"/>
              <a:ext cx="6312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999550" y="2462135"/>
              <a:ext cx="5767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200bp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999550" y="2734666"/>
              <a:ext cx="6532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125bp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 rot="18000000">
              <a:off x="3176072" y="1935048"/>
              <a:ext cx="10001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C2C12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 rot="18000000">
              <a:off x="3570754" y="1956041"/>
              <a:ext cx="9516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B6 placenta</a:t>
              </a:r>
            </a:p>
          </p:txBody>
        </p:sp>
        <p:pic>
          <p:nvPicPr>
            <p:cNvPr id="44" name="Picture 2" descr="C:\Users\Lshu637\Desktop\image\2012-7-4 mice placeta RT-PCR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69" t="76306" r="59722" b="15533"/>
            <a:stretch/>
          </p:blipFill>
          <p:spPr bwMode="auto">
            <a:xfrm>
              <a:off x="2377245" y="2747968"/>
              <a:ext cx="761662" cy="219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2" descr="C:\Users\Lshu637\Desktop\image\2012-7-4 mice placeta RT-PCR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60" t="71508" r="24440" b="19035"/>
            <a:stretch/>
          </p:blipFill>
          <p:spPr bwMode="auto">
            <a:xfrm>
              <a:off x="2377243" y="2471304"/>
              <a:ext cx="761664" cy="227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TextBox 45"/>
            <p:cNvSpPr txBox="1"/>
            <p:nvPr/>
          </p:nvSpPr>
          <p:spPr>
            <a:xfrm rot="18000000">
              <a:off x="2255446" y="1954125"/>
              <a:ext cx="9560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C2C12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 rot="18000000">
              <a:off x="2642249" y="1934193"/>
              <a:ext cx="10020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B6 liver</a:t>
              </a:r>
            </a:p>
          </p:txBody>
        </p:sp>
      </p:grpSp>
      <p:sp>
        <p:nvSpPr>
          <p:cNvPr id="66" name="TextBox 65"/>
          <p:cNvSpPr txBox="1"/>
          <p:nvPr/>
        </p:nvSpPr>
        <p:spPr>
          <a:xfrm rot="18000000">
            <a:off x="3081168" y="3283533"/>
            <a:ext cx="14427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B6 placenta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884813" y="3168100"/>
            <a:ext cx="2498181" cy="1457036"/>
            <a:chOff x="1875848" y="3096383"/>
            <a:chExt cx="2498181" cy="1457036"/>
          </a:xfrm>
        </p:grpSpPr>
        <p:sp>
          <p:nvSpPr>
            <p:cNvPr id="62" name="TextBox 61"/>
            <p:cNvSpPr txBox="1"/>
            <p:nvPr/>
          </p:nvSpPr>
          <p:spPr>
            <a:xfrm>
              <a:off x="1875848" y="4011450"/>
              <a:ext cx="6365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mPrlr</a:t>
              </a:r>
              <a:endPara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875848" y="4307198"/>
              <a:ext cx="596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705547" y="4011450"/>
              <a:ext cx="6480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202bp</a:t>
              </a:r>
              <a:endPara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705547" y="4307198"/>
              <a:ext cx="6684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125bp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 rot="18000000">
              <a:off x="2311024" y="3500005"/>
              <a:ext cx="9560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C2C12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 rot="18000000">
              <a:off x="2771311" y="3474321"/>
              <a:ext cx="10020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B6 liver</a:t>
              </a:r>
            </a:p>
          </p:txBody>
        </p:sp>
        <p:pic>
          <p:nvPicPr>
            <p:cNvPr id="60" name="Picture 2" descr="C:\Users\Lshu637\Desktop\shutan\mPRLR3.tif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5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57" t="34676" r="44822" b="60368"/>
            <a:stretch/>
          </p:blipFill>
          <p:spPr bwMode="auto">
            <a:xfrm>
              <a:off x="2432648" y="4015636"/>
              <a:ext cx="1289483" cy="237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60" descr="C:\Users\Lshu637\Desktop\shutan\mPRLR3.tif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5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379" t="36084" r="32204" b="59417"/>
            <a:stretch/>
          </p:blipFill>
          <p:spPr bwMode="auto">
            <a:xfrm>
              <a:off x="2432648" y="4311384"/>
              <a:ext cx="1289483" cy="237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2052561" y="328225"/>
            <a:ext cx="2089303" cy="1468053"/>
            <a:chOff x="1864161" y="-48293"/>
            <a:chExt cx="2089303" cy="1468053"/>
          </a:xfrm>
        </p:grpSpPr>
        <p:sp>
          <p:nvSpPr>
            <p:cNvPr id="73" name="TextBox 72"/>
            <p:cNvSpPr txBox="1"/>
            <p:nvPr/>
          </p:nvSpPr>
          <p:spPr>
            <a:xfrm>
              <a:off x="1864161" y="877855"/>
              <a:ext cx="7200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hPRLR</a:t>
              </a:r>
              <a:endPara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864161" y="1173539"/>
              <a:ext cx="6480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284983" y="877855"/>
              <a:ext cx="6480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236bp</a:t>
              </a:r>
              <a:endPara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284983" y="1173539"/>
              <a:ext cx="6684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87bp</a:t>
              </a:r>
              <a:endPara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18000000">
              <a:off x="2420810" y="454044"/>
              <a:ext cx="7148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endPara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rot="18000000">
              <a:off x="2781036" y="329645"/>
              <a:ext cx="10020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T47D</a:t>
              </a:r>
              <a:endParaRPr lang="en-N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1" name="Picture 2" descr="C:\Users\Lshu637\Desktop\hPRLR5.tif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38" t="44626" r="51935" b="51581"/>
            <a:stretch/>
          </p:blipFill>
          <p:spPr bwMode="auto">
            <a:xfrm>
              <a:off x="2492896" y="892384"/>
              <a:ext cx="828293" cy="217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3" descr="P:\rt-pcr c2c12\hPRLR1.tif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14000" contras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288" t="40745" r="47469" b="54582"/>
            <a:stretch/>
          </p:blipFill>
          <p:spPr bwMode="auto">
            <a:xfrm>
              <a:off x="2492896" y="1188068"/>
              <a:ext cx="828293" cy="217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95375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230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Auckland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medit</dc:creator>
  <cp:lastModifiedBy>medit</cp:lastModifiedBy>
  <cp:revision>18</cp:revision>
  <dcterms:created xsi:type="dcterms:W3CDTF">2015-06-04T05:30:51Z</dcterms:created>
  <dcterms:modified xsi:type="dcterms:W3CDTF">2015-06-30T03:10:34Z</dcterms:modified>
</cp:coreProperties>
</file>