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3"/>
  </p:notesMasterIdLst>
  <p:sldIdLst>
    <p:sldId id="256" r:id="rId2"/>
    <p:sldId id="259" r:id="rId3"/>
    <p:sldId id="265" r:id="rId4"/>
    <p:sldId id="260" r:id="rId5"/>
    <p:sldId id="261" r:id="rId6"/>
    <p:sldId id="266" r:id="rId7"/>
    <p:sldId id="257" r:id="rId8"/>
    <p:sldId id="262" r:id="rId9"/>
    <p:sldId id="263" r:id="rId10"/>
    <p:sldId id="264" r:id="rId11"/>
    <p:sldId id="258"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6" autoAdjust="0"/>
    <p:restoredTop sz="54225" autoAdjust="0"/>
  </p:normalViewPr>
  <p:slideViewPr>
    <p:cSldViewPr snapToGrid="0">
      <p:cViewPr varScale="1">
        <p:scale>
          <a:sx n="62" d="100"/>
          <a:sy n="62" d="100"/>
        </p:scale>
        <p:origin x="16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499AD4-9991-415A-938F-09BAA0828B61}" type="datetimeFigureOut">
              <a:rPr lang="en-US" smtClean="0"/>
              <a:t>5/13/2016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F62F12-C7EF-4B17-B379-CD8883216BD2}" type="slidenum">
              <a:rPr lang="en-US" smtClean="0"/>
              <a:t>‹#›</a:t>
            </a:fld>
            <a:endParaRPr lang="en-US"/>
          </a:p>
        </p:txBody>
      </p:sp>
    </p:spTree>
    <p:extLst>
      <p:ext uri="{BB962C8B-B14F-4D97-AF65-F5344CB8AC3E}">
        <p14:creationId xmlns:p14="http://schemas.microsoft.com/office/powerpoint/2010/main" val="3812457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Amedy_Coulibal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January and November 2015 attacks on Paris demonstrated a good level of military training amongst the attackers (they all fired and </a:t>
            </a:r>
            <a:r>
              <a:rPr lang="en-GB" baseline="0" dirty="0" err="1"/>
              <a:t>maneuvered</a:t>
            </a:r>
            <a:r>
              <a:rPr lang="en-GB" baseline="0" dirty="0"/>
              <a:t> in the style of trained soldiers). In European standards they were also very well armed. </a:t>
            </a:r>
          </a:p>
          <a:p>
            <a:endParaRPr lang="en-GB" baseline="0" dirty="0"/>
          </a:p>
          <a:p>
            <a:r>
              <a:rPr lang="en-GB" baseline="0" dirty="0"/>
              <a:t>The attacks (including the Brussels attack) demonstrated a high degree of learning between operations, one in which ubiquitous social media and regular media has played an unwitting part. </a:t>
            </a:r>
          </a:p>
          <a:p>
            <a:endParaRPr lang="en-GB" baseline="0" dirty="0"/>
          </a:p>
          <a:p>
            <a:r>
              <a:rPr lang="en-GB" baseline="0" dirty="0"/>
              <a:t>The January attacks clearly had a plan, but were not planned to the tiniest detail: the </a:t>
            </a:r>
            <a:r>
              <a:rPr lang="en-GB" baseline="0" dirty="0" err="1"/>
              <a:t>Kouachi</a:t>
            </a:r>
            <a:r>
              <a:rPr lang="en-GB" baseline="0" dirty="0"/>
              <a:t> brothers asked directions to the Charlie Hebdo building, had to force someone at gun point to let them in the building and had to do a full search of the building to find the targets. They clearly anticipated being confronted by security forces, but ended up driving out of the city and up and down a motorway in what could be viewed as an attempt to attract attention. </a:t>
            </a:r>
          </a:p>
          <a:p>
            <a:endParaRPr lang="en-GB" baseline="0" dirty="0"/>
          </a:p>
          <a:p>
            <a:r>
              <a:rPr lang="en-GB" baseline="0" dirty="0"/>
              <a:t>The November attacks were again planned, but again quite loosely. The plan to gain access to </a:t>
            </a:r>
            <a:r>
              <a:rPr lang="en-GB" baseline="0" dirty="0" err="1"/>
              <a:t>Stade</a:t>
            </a:r>
            <a:r>
              <a:rPr lang="en-GB" baseline="0" dirty="0"/>
              <a:t> de France was dependent on being able to convince or coerce entry. The bars that were attacked seemed to be done randomly, whilst the area seemed to be pre-chosen. The media commentary about the TATP bomb vests might have contributed to changes that rendered them more effective in the Brussels attacks. And the Brussels attacks seemed far better planned. </a:t>
            </a:r>
          </a:p>
          <a:p>
            <a:endParaRPr lang="en-GB" baseline="0" dirty="0"/>
          </a:p>
          <a:p>
            <a:r>
              <a:rPr lang="en-GB" baseline="0" dirty="0"/>
              <a:t>We would naturally assume military forces to learn and evolve. How possible this is when the vast majority of attackers perish in the attack lends itself to thinking the media (both regular and social) are unwitting assistants in this effort. </a:t>
            </a:r>
          </a:p>
        </p:txBody>
      </p:sp>
      <p:sp>
        <p:nvSpPr>
          <p:cNvPr id="4" name="Slide Number Placeholder 3"/>
          <p:cNvSpPr>
            <a:spLocks noGrp="1"/>
          </p:cNvSpPr>
          <p:nvPr>
            <p:ph type="sldNum" sz="quarter" idx="10"/>
          </p:nvPr>
        </p:nvSpPr>
        <p:spPr/>
        <p:txBody>
          <a:bodyPr/>
          <a:lstStyle/>
          <a:p>
            <a:fld id="{65F62F12-C7EF-4B17-B379-CD8883216BD2}" type="slidenum">
              <a:rPr lang="en-US" smtClean="0"/>
              <a:t>3</a:t>
            </a:fld>
            <a:endParaRPr lang="en-US"/>
          </a:p>
        </p:txBody>
      </p:sp>
    </p:spTree>
    <p:extLst>
      <p:ext uri="{BB962C8B-B14F-4D97-AF65-F5344CB8AC3E}">
        <p14:creationId xmlns:p14="http://schemas.microsoft.com/office/powerpoint/2010/main" val="251840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a:t>
            </a:r>
            <a:r>
              <a:rPr lang="en-GB" baseline="0" dirty="0"/>
              <a:t> era of what is called in the west as ‘jihadist terrorism’ was first seen in the war against the USSR in the early 80s, but predominantly the former Yugoslavia in the 1990s.  At this stage the jihadists were pursuing foreign policy agendas that were aligned to western interests – hence funding and arming. </a:t>
            </a:r>
          </a:p>
          <a:p>
            <a:endParaRPr lang="en-GB" baseline="0" dirty="0"/>
          </a:p>
          <a:p>
            <a:r>
              <a:rPr lang="en-GB" baseline="0" dirty="0"/>
              <a:t>It brings out a reality of some young men just want to fight – we know this isn’t just a problem in our Islamic communities, because recruitment to our armed forces also depends on this motivation. </a:t>
            </a:r>
          </a:p>
          <a:p>
            <a:endParaRPr lang="en-GB" baseline="0" dirty="0"/>
          </a:p>
          <a:p>
            <a:r>
              <a:rPr lang="en-GB" baseline="0" dirty="0"/>
              <a:t>The question is, then, why people choose to fight for these irregular armies: </a:t>
            </a:r>
          </a:p>
          <a:p>
            <a:endParaRPr lang="en-GB" baseline="0" dirty="0"/>
          </a:p>
          <a:p>
            <a:r>
              <a:rPr lang="en-GB" baseline="0" dirty="0"/>
              <a:t>Partly it has been because of wars in Iraq and Afghanistan (plus Guantanamo, plus Abu Ghraib) as neo-imperialist adventures</a:t>
            </a:r>
          </a:p>
          <a:p>
            <a:r>
              <a:rPr lang="en-GB" baseline="0" dirty="0"/>
              <a:t>Partly it is because of the perceived glamour of ISIS, matched to professional propaganda </a:t>
            </a:r>
          </a:p>
          <a:p>
            <a:r>
              <a:rPr lang="en-GB" baseline="0" dirty="0"/>
              <a:t>Party it is an issue of identity and belonging. </a:t>
            </a:r>
          </a:p>
          <a:p>
            <a:endParaRPr lang="en-GB" baseline="0" dirty="0"/>
          </a:p>
          <a:p>
            <a:r>
              <a:rPr lang="en-GB" baseline="0" dirty="0"/>
              <a:t>Jihadists have been far better at managing the message than western governments. Only very recently have western powers announced offensive cyber capabilities to disrupt multi-channel media efforts. </a:t>
            </a:r>
          </a:p>
        </p:txBody>
      </p:sp>
      <p:sp>
        <p:nvSpPr>
          <p:cNvPr id="4" name="Slide Number Placeholder 3"/>
          <p:cNvSpPr>
            <a:spLocks noGrp="1"/>
          </p:cNvSpPr>
          <p:nvPr>
            <p:ph type="sldNum" sz="quarter" idx="10"/>
          </p:nvPr>
        </p:nvSpPr>
        <p:spPr/>
        <p:txBody>
          <a:bodyPr/>
          <a:lstStyle/>
          <a:p>
            <a:fld id="{65F62F12-C7EF-4B17-B379-CD8883216BD2}" type="slidenum">
              <a:rPr lang="en-US" smtClean="0"/>
              <a:t>4</a:t>
            </a:fld>
            <a:endParaRPr lang="en-US"/>
          </a:p>
        </p:txBody>
      </p:sp>
    </p:spTree>
    <p:extLst>
      <p:ext uri="{BB962C8B-B14F-4D97-AF65-F5344CB8AC3E}">
        <p14:creationId xmlns:p14="http://schemas.microsoft.com/office/powerpoint/2010/main" val="334089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is a war</a:t>
            </a:r>
            <a:r>
              <a:rPr lang="en-GB" baseline="0" dirty="0"/>
              <a:t> being conducted in cyber space between ISIS, government intelligence agencies and security forces, and unaligned activist groups such as an anonymous. </a:t>
            </a:r>
          </a:p>
          <a:p>
            <a:endParaRPr lang="en-GB" baseline="0" dirty="0"/>
          </a:p>
          <a:p>
            <a:r>
              <a:rPr lang="en-GB" baseline="0" dirty="0"/>
              <a:t>Anonymous have pledged to attack ISIS online activities and has successfully taken down many websites, online accounts and so on. </a:t>
            </a:r>
          </a:p>
          <a:p>
            <a:endParaRPr lang="en-GB" baseline="0" dirty="0"/>
          </a:p>
          <a:p>
            <a:r>
              <a:rPr lang="en-GB" dirty="0"/>
              <a:t>ISIS</a:t>
            </a:r>
            <a:r>
              <a:rPr lang="en-GB" baseline="0" dirty="0"/>
              <a:t> appear to have been successful in attacking some high value news media targets, as well as government computer infrastructure. We can reasonably assume that part of their income is derived from hacking activities online. </a:t>
            </a:r>
          </a:p>
          <a:p>
            <a:endParaRPr lang="en-GB" baseline="0" dirty="0"/>
          </a:p>
          <a:p>
            <a:r>
              <a:rPr lang="en-GB" baseline="0" dirty="0"/>
              <a:t>With the increased transparency of SWIFT brought about after the 9/11 attacks, the growing popularity of crypto-currencies such as bitcoin has provided terrorist groups with an alternative place to put funds, but these are subject to high pricing volatility. So there’s a trade-off between anonymity and pricing vagaries (as well as no underpinning value, as there is in state-backed currency). </a:t>
            </a:r>
          </a:p>
          <a:p>
            <a:endParaRPr lang="en-GB" baseline="0" dirty="0"/>
          </a:p>
          <a:p>
            <a:endParaRPr lang="en-US" dirty="0"/>
          </a:p>
        </p:txBody>
      </p:sp>
      <p:sp>
        <p:nvSpPr>
          <p:cNvPr id="4" name="Slide Number Placeholder 3"/>
          <p:cNvSpPr>
            <a:spLocks noGrp="1"/>
          </p:cNvSpPr>
          <p:nvPr>
            <p:ph type="sldNum" sz="quarter" idx="10"/>
          </p:nvPr>
        </p:nvSpPr>
        <p:spPr/>
        <p:txBody>
          <a:bodyPr/>
          <a:lstStyle/>
          <a:p>
            <a:fld id="{65F62F12-C7EF-4B17-B379-CD8883216BD2}" type="slidenum">
              <a:rPr lang="en-US" smtClean="0"/>
              <a:t>5</a:t>
            </a:fld>
            <a:endParaRPr lang="en-US"/>
          </a:p>
        </p:txBody>
      </p:sp>
    </p:spTree>
    <p:extLst>
      <p:ext uri="{BB962C8B-B14F-4D97-AF65-F5344CB8AC3E}">
        <p14:creationId xmlns:p14="http://schemas.microsoft.com/office/powerpoint/2010/main" val="3818948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a:t>
            </a:r>
            <a:r>
              <a:rPr lang="en-GB" baseline="0" dirty="0"/>
              <a:t> whilst the November 2015 attackers didn’t use encryption on their phones as they attacked (making the correct assessment that live interception of burners was difficult), it has become a significant policy issue in Europe. The short message service – </a:t>
            </a:r>
            <a:r>
              <a:rPr lang="en-GB" baseline="0" dirty="0" err="1"/>
              <a:t>Whatsapp</a:t>
            </a:r>
            <a:r>
              <a:rPr lang="en-GB" baseline="0" dirty="0"/>
              <a:t>, owned by Facebook – has incorporated end to end encryption into its service, which law enforcement officials have bitterly complained about.  The Russian designed ‘Telegram’ platform, which also has end to end encryption has been said to be used by jihadists, prompting the operators to say they would remove extremist materials. </a:t>
            </a:r>
          </a:p>
          <a:p>
            <a:endParaRPr lang="en-GB" baseline="0" dirty="0"/>
          </a:p>
          <a:p>
            <a:r>
              <a:rPr lang="en-GB" baseline="0" dirty="0"/>
              <a:t>There are a large number of commercially available encryption email services, and encryptions for web-traffic. Services like TOR (the onion ring, designed by US Navy) also offer some protections to people seeking to hide what they’re doing. They might have legitimate, whistleblowing reasons to do so. </a:t>
            </a:r>
          </a:p>
          <a:p>
            <a:endParaRPr lang="en-GB" baseline="0" dirty="0"/>
          </a:p>
          <a:p>
            <a:r>
              <a:rPr lang="en-GB" baseline="0" dirty="0" err="1"/>
              <a:t>Asymetric</a:t>
            </a:r>
            <a:r>
              <a:rPr lang="en-GB" baseline="0" dirty="0"/>
              <a:t> communications are also now a feature: the use of messaging during cooperative play on video games or pre-planned firing patterns during cooperative play are the modern day equivalent of secret coding or dead letter drops, and are almost impossible to detect. </a:t>
            </a:r>
            <a:endParaRPr lang="en-US" dirty="0"/>
          </a:p>
        </p:txBody>
      </p:sp>
      <p:sp>
        <p:nvSpPr>
          <p:cNvPr id="4" name="Slide Number Placeholder 3"/>
          <p:cNvSpPr>
            <a:spLocks noGrp="1"/>
          </p:cNvSpPr>
          <p:nvPr>
            <p:ph type="sldNum" sz="quarter" idx="10"/>
          </p:nvPr>
        </p:nvSpPr>
        <p:spPr/>
        <p:txBody>
          <a:bodyPr/>
          <a:lstStyle/>
          <a:p>
            <a:fld id="{65F62F12-C7EF-4B17-B379-CD8883216BD2}" type="slidenum">
              <a:rPr lang="en-US" smtClean="0"/>
              <a:t>6</a:t>
            </a:fld>
            <a:endParaRPr lang="en-US"/>
          </a:p>
        </p:txBody>
      </p:sp>
    </p:spTree>
    <p:extLst>
      <p:ext uri="{BB962C8B-B14F-4D97-AF65-F5344CB8AC3E}">
        <p14:creationId xmlns:p14="http://schemas.microsoft.com/office/powerpoint/2010/main" val="1188716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dirty="0">
                <a:solidFill>
                  <a:schemeClr val="tx1"/>
                </a:solidFill>
                <a:effectLst/>
                <a:latin typeface="+mn-lt"/>
                <a:ea typeface="+mn-ea"/>
                <a:cs typeface="+mn-cs"/>
                <a:hlinkClick r:id="rId3" tooltip="Amedy Coulibaly"/>
              </a:rPr>
              <a:t>Censorship</a:t>
            </a:r>
            <a:r>
              <a:rPr lang="en-GB" sz="1200" b="0" i="0" u="none" strike="noStrike" kern="1200" baseline="0" dirty="0">
                <a:solidFill>
                  <a:schemeClr val="tx1"/>
                </a:solidFill>
                <a:effectLst/>
                <a:latin typeface="+mn-lt"/>
                <a:ea typeface="+mn-ea"/>
                <a:cs typeface="+mn-cs"/>
                <a:hlinkClick r:id="rId3" tooltip="Amedy Coulibaly"/>
              </a:rPr>
              <a:t> has been a feature of western medias in modern times. During the whole of the 20</a:t>
            </a:r>
            <a:r>
              <a:rPr lang="en-GB" sz="1200" b="0" i="0" u="none" strike="noStrike" kern="1200" baseline="30000" dirty="0">
                <a:solidFill>
                  <a:schemeClr val="tx1"/>
                </a:solidFill>
                <a:effectLst/>
                <a:latin typeface="+mn-lt"/>
                <a:ea typeface="+mn-ea"/>
                <a:cs typeface="+mn-cs"/>
                <a:hlinkClick r:id="rId3" tooltip="Amedy Coulibaly"/>
              </a:rPr>
              <a:t>th</a:t>
            </a:r>
            <a:r>
              <a:rPr lang="en-GB" sz="1200" b="0" i="0" u="none" strike="noStrike" kern="1200" baseline="0" dirty="0">
                <a:solidFill>
                  <a:schemeClr val="tx1"/>
                </a:solidFill>
                <a:effectLst/>
                <a:latin typeface="+mn-lt"/>
                <a:ea typeface="+mn-ea"/>
                <a:cs typeface="+mn-cs"/>
                <a:hlinkClick r:id="rId3" tooltip="Amedy Coulibaly"/>
              </a:rPr>
              <a:t> century the British government has retained the right to censor news media coverage at moments of war or acute security related tension. This played out most obviously during the two world wars, and the Falklands conflict where information deemed to be sensitive was forcibly redacted for operational reasons. </a:t>
            </a:r>
          </a:p>
          <a:p>
            <a:endParaRPr lang="en-GB" sz="1200" b="0" i="0" u="none" strike="noStrike" kern="1200" baseline="0" dirty="0">
              <a:solidFill>
                <a:schemeClr val="tx1"/>
              </a:solidFill>
              <a:effectLst/>
              <a:latin typeface="+mn-lt"/>
              <a:ea typeface="+mn-ea"/>
              <a:cs typeface="+mn-cs"/>
              <a:hlinkClick r:id="rId3" tooltip="Amedy Coulibaly"/>
            </a:endParaRPr>
          </a:p>
          <a:p>
            <a:r>
              <a:rPr lang="en-GB" sz="1200" b="0" i="0" u="none" strike="noStrike" kern="1200" baseline="0" dirty="0">
                <a:solidFill>
                  <a:schemeClr val="tx1"/>
                </a:solidFill>
                <a:effectLst/>
                <a:latin typeface="+mn-lt"/>
                <a:ea typeface="+mn-ea"/>
                <a:cs typeface="+mn-cs"/>
                <a:hlinkClick r:id="rId3" tooltip="Amedy Coulibaly"/>
              </a:rPr>
              <a:t>In less tense times the D-Notice system has – by convention – required news media to redact sensitive stories. </a:t>
            </a:r>
          </a:p>
          <a:p>
            <a:endParaRPr lang="en-GB" sz="1200" b="0" i="0" u="none" strike="noStrike" kern="1200" baseline="0" dirty="0">
              <a:solidFill>
                <a:schemeClr val="tx1"/>
              </a:solidFill>
              <a:effectLst/>
              <a:latin typeface="+mn-lt"/>
              <a:ea typeface="+mn-ea"/>
              <a:cs typeface="+mn-cs"/>
              <a:hlinkClick r:id="rId3" tooltip="Amedy Coulibaly"/>
            </a:endParaRPr>
          </a:p>
          <a:p>
            <a:r>
              <a:rPr lang="en-GB" sz="1200" b="0" i="0" u="none" strike="noStrike" kern="1200" baseline="0" dirty="0">
                <a:solidFill>
                  <a:schemeClr val="tx1"/>
                </a:solidFill>
                <a:effectLst/>
                <a:latin typeface="+mn-lt"/>
                <a:ea typeface="+mn-ea"/>
                <a:cs typeface="+mn-cs"/>
                <a:hlinkClick r:id="rId3" tooltip="Amedy Coulibaly"/>
              </a:rPr>
              <a:t>What is notable about the attacks on Paris in January and November 2015 (and Brussels too) was the unrestrained nature of reporting at a moment of national security threat. </a:t>
            </a:r>
            <a:endParaRPr lang="en-US" sz="1200" b="0" i="0" u="none" strike="noStrike" kern="1200" dirty="0">
              <a:solidFill>
                <a:schemeClr val="tx1"/>
              </a:solidFill>
              <a:effectLst/>
              <a:latin typeface="+mn-lt"/>
              <a:ea typeface="+mn-ea"/>
              <a:cs typeface="+mn-cs"/>
              <a:hlinkClick r:id="rId3" tooltip="Amedy Coulibaly"/>
            </a:endParaRPr>
          </a:p>
          <a:p>
            <a:endParaRPr lang="en-US" sz="1200" b="0" i="0" u="none" strike="noStrike" kern="1200" dirty="0">
              <a:solidFill>
                <a:schemeClr val="tx1"/>
              </a:solidFill>
              <a:effectLst/>
              <a:latin typeface="+mn-lt"/>
              <a:ea typeface="+mn-ea"/>
              <a:cs typeface="+mn-cs"/>
              <a:hlinkClick r:id="rId3" tooltip="Amedy Coulibaly"/>
            </a:endParaRPr>
          </a:p>
          <a:p>
            <a:r>
              <a:rPr lang="en-US" sz="1200" b="0" i="0" u="none" strike="noStrike" kern="1200" dirty="0">
                <a:solidFill>
                  <a:schemeClr val="tx1"/>
                </a:solidFill>
                <a:effectLst/>
                <a:latin typeface="+mn-lt"/>
                <a:ea typeface="+mn-ea"/>
                <a:cs typeface="+mn-cs"/>
                <a:hlinkClick r:id="rId3" tooltip="Amedy Coulibaly"/>
              </a:rPr>
              <a:t>In</a:t>
            </a:r>
            <a:r>
              <a:rPr lang="en-US" sz="1200" b="0" i="0" u="none" strike="noStrike" kern="1200" baseline="0" dirty="0">
                <a:solidFill>
                  <a:schemeClr val="tx1"/>
                </a:solidFill>
                <a:effectLst/>
                <a:latin typeface="+mn-lt"/>
                <a:ea typeface="+mn-ea"/>
                <a:cs typeface="+mn-cs"/>
                <a:hlinkClick r:id="rId3" tooltip="Amedy Coulibaly"/>
              </a:rPr>
              <a:t> the case of </a:t>
            </a:r>
            <a:r>
              <a:rPr lang="en-US" sz="1200" b="0" i="0" u="none" strike="noStrike" kern="1200" dirty="0" err="1">
                <a:solidFill>
                  <a:schemeClr val="tx1"/>
                </a:solidFill>
                <a:effectLst/>
                <a:latin typeface="+mn-lt"/>
                <a:ea typeface="+mn-ea"/>
                <a:cs typeface="+mn-cs"/>
                <a:hlinkClick r:id="rId3" tooltip="Amedy Coulibaly"/>
              </a:rPr>
              <a:t>Amedy</a:t>
            </a:r>
            <a:r>
              <a:rPr lang="en-US" sz="1200" b="0" i="0" u="none" strike="noStrike" kern="1200" dirty="0">
                <a:solidFill>
                  <a:schemeClr val="tx1"/>
                </a:solidFill>
                <a:effectLst/>
                <a:latin typeface="+mn-lt"/>
                <a:ea typeface="+mn-ea"/>
                <a:cs typeface="+mn-cs"/>
                <a:hlinkClick r:id="rId3" tooltip="Amedy Coulibaly"/>
              </a:rPr>
              <a:t> </a:t>
            </a:r>
            <a:r>
              <a:rPr lang="en-US" sz="1200" b="0" i="0" u="none" strike="noStrike" kern="1200" dirty="0" err="1">
                <a:solidFill>
                  <a:schemeClr val="tx1"/>
                </a:solidFill>
                <a:effectLst/>
                <a:latin typeface="+mn-lt"/>
                <a:ea typeface="+mn-ea"/>
                <a:cs typeface="+mn-cs"/>
                <a:hlinkClick r:id="rId3" tooltip="Amedy Coulibaly"/>
              </a:rPr>
              <a:t>Coulibaly</a:t>
            </a:r>
            <a:r>
              <a:rPr lang="en-US" sz="1200" b="0" i="0" u="none" kern="1200" dirty="0">
                <a:solidFill>
                  <a:schemeClr val="tx1"/>
                </a:solidFill>
                <a:effectLst/>
                <a:latin typeface="+mn-lt"/>
                <a:ea typeface="+mn-ea"/>
                <a:cs typeface="+mn-cs"/>
              </a:rPr>
              <a:t> </a:t>
            </a:r>
            <a:r>
              <a:rPr lang="en-US" sz="1200" b="0" i="0" u="none" kern="1200" baseline="0" dirty="0">
                <a:solidFill>
                  <a:schemeClr val="tx1"/>
                </a:solidFill>
                <a:effectLst/>
                <a:latin typeface="+mn-lt"/>
                <a:ea typeface="+mn-ea"/>
                <a:cs typeface="+mn-cs"/>
              </a:rPr>
              <a:t>- who followed on from the Charlie Hebdo attacks – he was called by French </a:t>
            </a:r>
            <a:r>
              <a:rPr lang="en-US" sz="1200" b="0" i="0" u="none" kern="1200" baseline="0" dirty="0" err="1">
                <a:solidFill>
                  <a:schemeClr val="tx1"/>
                </a:solidFill>
                <a:effectLst/>
                <a:latin typeface="+mn-lt"/>
                <a:ea typeface="+mn-ea"/>
                <a:cs typeface="+mn-cs"/>
              </a:rPr>
              <a:t>newsmedia</a:t>
            </a:r>
            <a:r>
              <a:rPr lang="en-US" sz="1200" b="0" i="0" u="none" kern="1200" baseline="0" dirty="0">
                <a:solidFill>
                  <a:schemeClr val="tx1"/>
                </a:solidFill>
                <a:effectLst/>
                <a:latin typeface="+mn-lt"/>
                <a:ea typeface="+mn-ea"/>
                <a:cs typeface="+mn-cs"/>
              </a:rPr>
              <a:t> whilst in the hostage situation and learned that he had more hostages than he had realized. This was potentially very dangerous for those inside the building. He had pledged to blow up the supermarket if the </a:t>
            </a:r>
            <a:r>
              <a:rPr lang="en-US" sz="1200" b="0" i="0" u="none" kern="1200" baseline="0" dirty="0" err="1">
                <a:solidFill>
                  <a:schemeClr val="tx1"/>
                </a:solidFill>
                <a:effectLst/>
                <a:latin typeface="+mn-lt"/>
                <a:ea typeface="+mn-ea"/>
                <a:cs typeface="+mn-cs"/>
              </a:rPr>
              <a:t>Kouachi</a:t>
            </a:r>
            <a:r>
              <a:rPr lang="en-US" sz="1200" b="0" i="0" u="none" kern="1200" baseline="0" dirty="0">
                <a:solidFill>
                  <a:schemeClr val="tx1"/>
                </a:solidFill>
                <a:effectLst/>
                <a:latin typeface="+mn-lt"/>
                <a:ea typeface="+mn-ea"/>
                <a:cs typeface="+mn-cs"/>
              </a:rPr>
              <a:t> brothers were harmed  - and he had 21 sticks of commercial dynamite to that end - and so the picture on the left is the moment at the supermarket when the </a:t>
            </a:r>
            <a:r>
              <a:rPr lang="en-US" sz="1200" b="0" i="0" u="none" kern="1200" baseline="0" dirty="0" err="1">
                <a:solidFill>
                  <a:schemeClr val="tx1"/>
                </a:solidFill>
                <a:effectLst/>
                <a:latin typeface="+mn-lt"/>
                <a:ea typeface="+mn-ea"/>
                <a:cs typeface="+mn-cs"/>
              </a:rPr>
              <a:t>Kouachi’s</a:t>
            </a:r>
            <a:r>
              <a:rPr lang="en-US" sz="1200" b="0" i="0" u="none" kern="1200" baseline="0" dirty="0">
                <a:solidFill>
                  <a:schemeClr val="tx1"/>
                </a:solidFill>
                <a:effectLst/>
                <a:latin typeface="+mn-lt"/>
                <a:ea typeface="+mn-ea"/>
                <a:cs typeface="+mn-cs"/>
              </a:rPr>
              <a:t> had been shot dead and just before it was perceived to be reported on the news. The BRI stormed before the news broke. </a:t>
            </a:r>
          </a:p>
          <a:p>
            <a:endParaRPr lang="en-GB" sz="1200" b="0" i="0" u="none" kern="1200" baseline="0" dirty="0">
              <a:solidFill>
                <a:schemeClr val="tx1"/>
              </a:solidFill>
              <a:effectLst/>
              <a:latin typeface="+mn-lt"/>
              <a:ea typeface="+mn-ea"/>
              <a:cs typeface="+mn-cs"/>
            </a:endParaRPr>
          </a:p>
          <a:p>
            <a:r>
              <a:rPr lang="en-GB" sz="1200" b="0" i="0" u="none" kern="1200" baseline="0" dirty="0">
                <a:solidFill>
                  <a:schemeClr val="tx1"/>
                </a:solidFill>
                <a:effectLst/>
                <a:latin typeface="+mn-lt"/>
                <a:ea typeface="+mn-ea"/>
                <a:cs typeface="+mn-cs"/>
              </a:rPr>
              <a:t>On the flip-side </a:t>
            </a:r>
            <a:r>
              <a:rPr lang="en-GB" sz="1200" b="0" i="0" u="none" kern="1200" baseline="0" dirty="0" err="1">
                <a:solidFill>
                  <a:schemeClr val="tx1"/>
                </a:solidFill>
                <a:effectLst/>
                <a:latin typeface="+mn-lt"/>
                <a:ea typeface="+mn-ea"/>
                <a:cs typeface="+mn-cs"/>
              </a:rPr>
              <a:t>Coulibaly</a:t>
            </a:r>
            <a:r>
              <a:rPr lang="en-GB" sz="1200" b="0" i="0" u="none" kern="1200" baseline="0" dirty="0">
                <a:solidFill>
                  <a:schemeClr val="tx1"/>
                </a:solidFill>
                <a:effectLst/>
                <a:latin typeface="+mn-lt"/>
                <a:ea typeface="+mn-ea"/>
                <a:cs typeface="+mn-cs"/>
              </a:rPr>
              <a:t> had not removed mobile phones from the hostages and thus they were also communicating with the outside world, providing important intelligence about the situation inside and where people were positioned in advance of the raid. </a:t>
            </a:r>
          </a:p>
          <a:p>
            <a:endParaRPr lang="en-GB" sz="1200" b="0" i="0" u="none" kern="1200" baseline="0" dirty="0">
              <a:solidFill>
                <a:schemeClr val="tx1"/>
              </a:solidFill>
              <a:effectLst/>
              <a:latin typeface="+mn-lt"/>
              <a:ea typeface="+mn-ea"/>
              <a:cs typeface="+mn-cs"/>
            </a:endParaRPr>
          </a:p>
          <a:p>
            <a:r>
              <a:rPr lang="en-GB" sz="1200" b="0" i="0" u="none" kern="1200" baseline="0" dirty="0">
                <a:solidFill>
                  <a:schemeClr val="tx1"/>
                </a:solidFill>
                <a:effectLst/>
                <a:latin typeface="+mn-lt"/>
                <a:ea typeface="+mn-ea"/>
                <a:cs typeface="+mn-cs"/>
              </a:rPr>
              <a:t>2</a:t>
            </a:r>
            <a:r>
              <a:rPr lang="en-GB" sz="1200" b="0" i="0" u="none" kern="1200" baseline="30000" dirty="0">
                <a:solidFill>
                  <a:schemeClr val="tx1"/>
                </a:solidFill>
                <a:effectLst/>
                <a:latin typeface="+mn-lt"/>
                <a:ea typeface="+mn-ea"/>
                <a:cs typeface="+mn-cs"/>
              </a:rPr>
              <a:t>nd</a:t>
            </a:r>
            <a:r>
              <a:rPr lang="en-GB" sz="1200" b="0" i="0" u="none" kern="1200" baseline="0" dirty="0">
                <a:solidFill>
                  <a:schemeClr val="tx1"/>
                </a:solidFill>
                <a:effectLst/>
                <a:latin typeface="+mn-lt"/>
                <a:ea typeface="+mn-ea"/>
                <a:cs typeface="+mn-cs"/>
              </a:rPr>
              <a:t> – compared to the ongoing conflicts in Syria and Iraq and the daily kill rates there, Europe has – thus far – been relatively spared. The fear generated from these attacks has been immense however. We can see that for limited military output, the political impact created has been very large. We can see one of the core tenets of the European project in Schengen and the free movement of people dismantled and the rise of anti-immigrant parties and groupings. The refugee crisis and attacks have produced social fracture. Regular media have escalated this with reporting that has emphasised risk and replayed the messages the belligerents wanted played. Social media has ensured that like minded people have been able to create epistemic communities. </a:t>
            </a:r>
            <a:endParaRPr lang="en-US" u="none" dirty="0">
              <a:solidFill>
                <a:schemeClr val="tx1"/>
              </a:solidFill>
            </a:endParaRPr>
          </a:p>
        </p:txBody>
      </p:sp>
      <p:sp>
        <p:nvSpPr>
          <p:cNvPr id="4" name="Slide Number Placeholder 3"/>
          <p:cNvSpPr>
            <a:spLocks noGrp="1"/>
          </p:cNvSpPr>
          <p:nvPr>
            <p:ph type="sldNum" sz="quarter" idx="10"/>
          </p:nvPr>
        </p:nvSpPr>
        <p:spPr/>
        <p:txBody>
          <a:bodyPr/>
          <a:lstStyle/>
          <a:p>
            <a:fld id="{65F62F12-C7EF-4B17-B379-CD8883216BD2}" type="slidenum">
              <a:rPr lang="en-US" smtClean="0"/>
              <a:t>9</a:t>
            </a:fld>
            <a:endParaRPr lang="en-US"/>
          </a:p>
        </p:txBody>
      </p:sp>
    </p:spTree>
    <p:extLst>
      <p:ext uri="{BB962C8B-B14F-4D97-AF65-F5344CB8AC3E}">
        <p14:creationId xmlns:p14="http://schemas.microsoft.com/office/powerpoint/2010/main" val="161982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weaponry</a:t>
            </a:r>
            <a:r>
              <a:rPr lang="en-GB" baseline="0" dirty="0"/>
              <a:t> for the November 2015 attacks came through organised crime groups, over which the policy may well have had some sight. </a:t>
            </a:r>
          </a:p>
          <a:p>
            <a:endParaRPr lang="en-GB" baseline="0" dirty="0"/>
          </a:p>
          <a:p>
            <a:r>
              <a:rPr lang="en-GB" baseline="0" dirty="0"/>
              <a:t>The weaponry had made its way from the Balkans to Europe, offering opportunities for further agencies to have curtailed its path. </a:t>
            </a:r>
          </a:p>
          <a:p>
            <a:endParaRPr lang="en-GB" baseline="0" dirty="0"/>
          </a:p>
          <a:p>
            <a:r>
              <a:rPr lang="en-GB" baseline="0" dirty="0"/>
              <a:t>The attempt to capture </a:t>
            </a:r>
            <a:r>
              <a:rPr lang="en-GB" baseline="0" dirty="0" err="1"/>
              <a:t>Abaooud</a:t>
            </a:r>
            <a:r>
              <a:rPr lang="en-GB" baseline="0" dirty="0"/>
              <a:t> was achieved not through any electronic surveillance, but through luck. In calling his cousin: </a:t>
            </a:r>
            <a:r>
              <a:rPr lang="en-US" sz="1200" b="0" i="0" kern="1200" dirty="0" err="1">
                <a:solidFill>
                  <a:schemeClr val="tx1"/>
                </a:solidFill>
                <a:effectLst/>
                <a:latin typeface="+mn-lt"/>
                <a:ea typeface="+mn-ea"/>
                <a:cs typeface="+mn-cs"/>
              </a:rPr>
              <a:t>Hasna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Ait</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Boulahcen</a:t>
            </a:r>
            <a:r>
              <a:rPr lang="en-US" sz="1200" b="0" i="0" kern="1200" dirty="0">
                <a:solidFill>
                  <a:schemeClr val="tx1"/>
                </a:solidFill>
                <a:effectLst/>
                <a:latin typeface="+mn-lt"/>
                <a:ea typeface="+mn-ea"/>
                <a:cs typeface="+mn-cs"/>
              </a:rPr>
              <a:t> for</a:t>
            </a:r>
            <a:r>
              <a:rPr lang="en-US" sz="1200" b="0" i="0" kern="1200" baseline="0" dirty="0">
                <a:solidFill>
                  <a:schemeClr val="tx1"/>
                </a:solidFill>
                <a:effectLst/>
                <a:latin typeface="+mn-lt"/>
                <a:ea typeface="+mn-ea"/>
                <a:cs typeface="+mn-cs"/>
              </a:rPr>
              <a:t> accommodation she had brought her best friend, who told the police. By chance,  </a:t>
            </a:r>
            <a:r>
              <a:rPr lang="en-US" sz="1200" b="0" i="0" kern="1200" baseline="0" dirty="0" err="1">
                <a:solidFill>
                  <a:schemeClr val="tx1"/>
                </a:solidFill>
                <a:effectLst/>
                <a:latin typeface="+mn-lt"/>
                <a:ea typeface="+mn-ea"/>
                <a:cs typeface="+mn-cs"/>
              </a:rPr>
              <a:t>Hasna</a:t>
            </a:r>
            <a:r>
              <a:rPr lang="en-US" sz="1200" b="0" i="0" kern="1200" baseline="0" dirty="0">
                <a:solidFill>
                  <a:schemeClr val="tx1"/>
                </a:solidFill>
                <a:effectLst/>
                <a:latin typeface="+mn-lt"/>
                <a:ea typeface="+mn-ea"/>
                <a:cs typeface="+mn-cs"/>
              </a:rPr>
              <a:t> was also having her phone tapped as part of a drugs investigation and so the police were able to connect up where she was, and then were able to follow her to the apartment where the final attack was made. </a:t>
            </a:r>
            <a:endParaRPr lang="en-GB" baseline="0" dirty="0"/>
          </a:p>
        </p:txBody>
      </p:sp>
      <p:sp>
        <p:nvSpPr>
          <p:cNvPr id="4" name="Slide Number Placeholder 3"/>
          <p:cNvSpPr>
            <a:spLocks noGrp="1"/>
          </p:cNvSpPr>
          <p:nvPr>
            <p:ph type="sldNum" sz="quarter" idx="10"/>
          </p:nvPr>
        </p:nvSpPr>
        <p:spPr/>
        <p:txBody>
          <a:bodyPr/>
          <a:lstStyle/>
          <a:p>
            <a:fld id="{65F62F12-C7EF-4B17-B379-CD8883216BD2}" type="slidenum">
              <a:rPr lang="en-US" smtClean="0"/>
              <a:t>10</a:t>
            </a:fld>
            <a:endParaRPr lang="en-US"/>
          </a:p>
        </p:txBody>
      </p:sp>
    </p:spTree>
    <p:extLst>
      <p:ext uri="{BB962C8B-B14F-4D97-AF65-F5344CB8AC3E}">
        <p14:creationId xmlns:p14="http://schemas.microsoft.com/office/powerpoint/2010/main" val="20444340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5F62F12-C7EF-4B17-B379-CD8883216BD2}" type="slidenum">
              <a:rPr lang="en-US" smtClean="0"/>
              <a:t>11</a:t>
            </a:fld>
            <a:endParaRPr lang="en-US"/>
          </a:p>
        </p:txBody>
      </p:sp>
    </p:spTree>
    <p:extLst>
      <p:ext uri="{BB962C8B-B14F-4D97-AF65-F5344CB8AC3E}">
        <p14:creationId xmlns:p14="http://schemas.microsoft.com/office/powerpoint/2010/main" val="787164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5/13/2016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5/13/2016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5/13/2016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5/13/2016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5/13/2016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5/13/2016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5/13/2016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5/13/2016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5/13/2016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5/13/2016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19.png"/><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image" Target="../media/image10.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2.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Communications Technology in CT</a:t>
            </a:r>
            <a:endParaRPr lang="en-US" dirty="0"/>
          </a:p>
        </p:txBody>
      </p:sp>
      <p:sp>
        <p:nvSpPr>
          <p:cNvPr id="3" name="Subtitle 2"/>
          <p:cNvSpPr>
            <a:spLocks noGrp="1"/>
          </p:cNvSpPr>
          <p:nvPr>
            <p:ph type="subTitle" idx="1"/>
          </p:nvPr>
        </p:nvSpPr>
        <p:spPr>
          <a:xfrm>
            <a:off x="2417780" y="3531204"/>
            <a:ext cx="8880484" cy="1459250"/>
          </a:xfrm>
        </p:spPr>
        <p:txBody>
          <a:bodyPr>
            <a:normAutofit/>
          </a:bodyPr>
          <a:lstStyle/>
          <a:p>
            <a:r>
              <a:rPr lang="en-GB" dirty="0"/>
              <a:t>Dr Robert Dover </a:t>
            </a:r>
            <a:r>
              <a:rPr lang="en-US" dirty="0"/>
              <a:t>– University of Leicester – Prepared 11 May 2016</a:t>
            </a:r>
          </a:p>
          <a:p>
            <a:r>
              <a:rPr lang="en-GB" dirty="0"/>
              <a:t>FOR: </a:t>
            </a:r>
            <a:r>
              <a:rPr lang="en-US" dirty="0"/>
              <a:t>Terrorism and Counter Terrorism: A Pakistani Perspective</a:t>
            </a:r>
          </a:p>
          <a:p>
            <a:r>
              <a:rPr lang="en-GB" dirty="0"/>
              <a:t>At </a:t>
            </a:r>
            <a:r>
              <a:rPr lang="en-US" dirty="0"/>
              <a:t>Imperial College of Business Studies (ICBS), Lahore </a:t>
            </a:r>
            <a:endParaRPr lang="en-GB"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207623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Opportunities through ordinary policing</a:t>
            </a:r>
            <a:endParaRPr lang="en-US" dirty="0"/>
          </a:p>
        </p:txBody>
      </p:sp>
      <p:pic>
        <p:nvPicPr>
          <p:cNvPr id="5" name="Content Placeholder 4"/>
          <p:cNvPicPr>
            <a:picLocks noGrp="1" noChangeAspect="1"/>
          </p:cNvPicPr>
          <p:nvPr>
            <p:ph sz="half" idx="1"/>
          </p:nvPr>
        </p:nvPicPr>
        <p:blipFill>
          <a:blip r:embed="rId5"/>
          <a:stretch>
            <a:fillRect/>
          </a:stretch>
        </p:blipFill>
        <p:spPr>
          <a:xfrm>
            <a:off x="1447800" y="2202530"/>
            <a:ext cx="4645025" cy="3065716"/>
          </a:xfrm>
          <a:prstGeom prst="rect">
            <a:avLst/>
          </a:prstGeom>
        </p:spPr>
      </p:pic>
      <p:pic>
        <p:nvPicPr>
          <p:cNvPr id="6" name="Content Placeholder 5"/>
          <p:cNvPicPr>
            <a:picLocks noGrp="1" noChangeAspect="1"/>
          </p:cNvPicPr>
          <p:nvPr>
            <p:ph sz="half" idx="2"/>
          </p:nvPr>
        </p:nvPicPr>
        <p:blipFill>
          <a:blip r:embed="rId6"/>
          <a:stretch>
            <a:fillRect/>
          </a:stretch>
        </p:blipFill>
        <p:spPr>
          <a:xfrm>
            <a:off x="6413500" y="2202530"/>
            <a:ext cx="5446705" cy="3065716"/>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75284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surprising analogue conclusion</a:t>
            </a:r>
            <a:endParaRPr lang="en-US" dirty="0"/>
          </a:p>
        </p:txBody>
      </p:sp>
      <p:sp>
        <p:nvSpPr>
          <p:cNvPr id="4" name="Content Placeholder 3"/>
          <p:cNvSpPr>
            <a:spLocks noGrp="1"/>
          </p:cNvSpPr>
          <p:nvPr>
            <p:ph sz="half" idx="1"/>
          </p:nvPr>
        </p:nvSpPr>
        <p:spPr/>
        <p:txBody>
          <a:bodyPr/>
          <a:lstStyle/>
          <a:p>
            <a:r>
              <a:rPr lang="en-GB" dirty="0"/>
              <a:t>Despite all the digital tools, the ultimate CT policy involves: </a:t>
            </a:r>
          </a:p>
          <a:p>
            <a:pPr lvl="1"/>
            <a:r>
              <a:rPr lang="en-GB" dirty="0"/>
              <a:t>Strategic level solutions</a:t>
            </a:r>
          </a:p>
          <a:p>
            <a:pPr lvl="1"/>
            <a:r>
              <a:rPr lang="en-GB" dirty="0"/>
              <a:t>Human intelligence </a:t>
            </a:r>
          </a:p>
          <a:p>
            <a:pPr lvl="1"/>
            <a:r>
              <a:rPr lang="en-GB" dirty="0"/>
              <a:t>Community relations </a:t>
            </a:r>
          </a:p>
          <a:p>
            <a:pPr lvl="1"/>
            <a:endParaRPr lang="en-GB" dirty="0"/>
          </a:p>
          <a:p>
            <a:pPr lvl="1"/>
            <a:r>
              <a:rPr lang="en-GB" dirty="0"/>
              <a:t>The digital tools are an important second order considerations </a:t>
            </a:r>
            <a:endParaRPr lang="en-US" dirty="0"/>
          </a:p>
        </p:txBody>
      </p:sp>
      <p:pic>
        <p:nvPicPr>
          <p:cNvPr id="6" name="Content Placeholder 5"/>
          <p:cNvPicPr>
            <a:picLocks noGrp="1" noChangeAspect="1"/>
          </p:cNvPicPr>
          <p:nvPr>
            <p:ph sz="half" idx="2"/>
          </p:nvPr>
        </p:nvPicPr>
        <p:blipFill>
          <a:blip r:embed="rId5"/>
          <a:stretch>
            <a:fillRect/>
          </a:stretch>
        </p:blipFill>
        <p:spPr>
          <a:xfrm>
            <a:off x="6441546" y="2017713"/>
            <a:ext cx="4588933" cy="3441700"/>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8508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ICT as radicalisation</a:t>
            </a:r>
            <a:endParaRPr lang="en-US" dirty="0"/>
          </a:p>
        </p:txBody>
      </p:sp>
      <p:sp>
        <p:nvSpPr>
          <p:cNvPr id="4" name="Content Placeholder 3"/>
          <p:cNvSpPr>
            <a:spLocks noGrp="1"/>
          </p:cNvSpPr>
          <p:nvPr>
            <p:ph sz="half" idx="1"/>
          </p:nvPr>
        </p:nvSpPr>
        <p:spPr/>
        <p:txBody>
          <a:bodyPr/>
          <a:lstStyle/>
          <a:p>
            <a:r>
              <a:rPr lang="en-GB" dirty="0"/>
              <a:t>Self-starters have been seen to radicalise via deep web content</a:t>
            </a:r>
          </a:p>
          <a:p>
            <a:r>
              <a:rPr lang="en-GB" dirty="0"/>
              <a:t>Training has been delivered via dark web</a:t>
            </a:r>
            <a:r>
              <a:rPr lang="en-US" dirty="0"/>
              <a:t>, so removing the need to travel. </a:t>
            </a:r>
          </a:p>
          <a:p>
            <a:r>
              <a:rPr lang="en-GB" dirty="0"/>
              <a:t>Countermeasures are restricted to technical interventions (</a:t>
            </a:r>
            <a:r>
              <a:rPr lang="en-GB" dirty="0" err="1"/>
              <a:t>eg</a:t>
            </a:r>
            <a:r>
              <a:rPr lang="en-GB" dirty="0"/>
              <a:t> electronic surveillance), human intelligence or community relations. </a:t>
            </a:r>
            <a:endParaRPr lang="en-US" dirty="0"/>
          </a:p>
          <a:p>
            <a:endParaRPr lang="en-GB" dirty="0"/>
          </a:p>
        </p:txBody>
      </p:sp>
      <p:pic>
        <p:nvPicPr>
          <p:cNvPr id="6" name="Content Placeholder 5"/>
          <p:cNvPicPr>
            <a:picLocks noGrp="1" noChangeAspect="1"/>
          </p:cNvPicPr>
          <p:nvPr>
            <p:ph sz="half" idx="2"/>
          </p:nvPr>
        </p:nvPicPr>
        <p:blipFill>
          <a:blip r:embed="rId4"/>
          <a:stretch>
            <a:fillRect/>
          </a:stretch>
        </p:blipFill>
        <p:spPr>
          <a:xfrm>
            <a:off x="6443122" y="2017712"/>
            <a:ext cx="5230920" cy="3925887"/>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6739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Crowdsourcing operational Art? </a:t>
            </a:r>
            <a:endParaRPr lang="en-US" dirty="0"/>
          </a:p>
        </p:txBody>
      </p:sp>
      <p:pic>
        <p:nvPicPr>
          <p:cNvPr id="5" name="Content Placeholder 4"/>
          <p:cNvPicPr>
            <a:picLocks noGrp="1" noChangeAspect="1"/>
          </p:cNvPicPr>
          <p:nvPr>
            <p:ph sz="half" idx="1"/>
          </p:nvPr>
        </p:nvPicPr>
        <p:blipFill>
          <a:blip r:embed="rId5"/>
          <a:stretch>
            <a:fillRect/>
          </a:stretch>
        </p:blipFill>
        <p:spPr>
          <a:xfrm>
            <a:off x="1449217" y="2011362"/>
            <a:ext cx="4013487" cy="4088505"/>
          </a:xfrm>
          <a:prstGeom prst="rect">
            <a:avLst/>
          </a:prstGeom>
        </p:spPr>
      </p:pic>
      <p:pic>
        <p:nvPicPr>
          <p:cNvPr id="6" name="Content Placeholder 5"/>
          <p:cNvPicPr>
            <a:picLocks noGrp="1" noChangeAspect="1"/>
          </p:cNvPicPr>
          <p:nvPr>
            <p:ph sz="half" idx="2"/>
          </p:nvPr>
        </p:nvPicPr>
        <p:blipFill>
          <a:blip r:embed="rId6"/>
          <a:stretch>
            <a:fillRect/>
          </a:stretch>
        </p:blipFill>
        <p:spPr>
          <a:xfrm>
            <a:off x="6035040" y="2017713"/>
            <a:ext cx="4663236" cy="4089526"/>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759733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the message </a:t>
            </a:r>
            <a:endParaRPr lang="en-US" dirty="0"/>
          </a:p>
        </p:txBody>
      </p:sp>
      <p:pic>
        <p:nvPicPr>
          <p:cNvPr id="5" name="Content Placeholder 4"/>
          <p:cNvPicPr>
            <a:picLocks noGrp="1" noChangeAspect="1"/>
          </p:cNvPicPr>
          <p:nvPr>
            <p:ph sz="half" idx="1"/>
          </p:nvPr>
        </p:nvPicPr>
        <p:blipFill>
          <a:blip r:embed="rId5"/>
          <a:stretch>
            <a:fillRect/>
          </a:stretch>
        </p:blipFill>
        <p:spPr>
          <a:xfrm>
            <a:off x="213068" y="2048990"/>
            <a:ext cx="5879758" cy="3300250"/>
          </a:xfrm>
          <a:prstGeom prst="rect">
            <a:avLst/>
          </a:prstGeom>
        </p:spPr>
      </p:pic>
      <p:pic>
        <p:nvPicPr>
          <p:cNvPr id="6" name="Content Placeholder 5"/>
          <p:cNvPicPr>
            <a:picLocks noGrp="1" noChangeAspect="1"/>
          </p:cNvPicPr>
          <p:nvPr>
            <p:ph sz="half" idx="2"/>
          </p:nvPr>
        </p:nvPicPr>
        <p:blipFill>
          <a:blip r:embed="rId6"/>
          <a:stretch>
            <a:fillRect/>
          </a:stretch>
        </p:blipFill>
        <p:spPr>
          <a:xfrm>
            <a:off x="6263858" y="2048990"/>
            <a:ext cx="5365663" cy="3300250"/>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61242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Wars in cyber-space:</a:t>
            </a:r>
            <a:br>
              <a:rPr lang="en-GB" dirty="0"/>
            </a:br>
            <a:r>
              <a:rPr lang="en-GB" dirty="0"/>
              <a:t>Isis vs anonymous</a:t>
            </a:r>
            <a:endParaRPr lang="en-US" dirty="0"/>
          </a:p>
        </p:txBody>
      </p:sp>
      <p:pic>
        <p:nvPicPr>
          <p:cNvPr id="5" name="Content Placeholder 4"/>
          <p:cNvPicPr>
            <a:picLocks noGrp="1" noChangeAspect="1"/>
          </p:cNvPicPr>
          <p:nvPr>
            <p:ph sz="half" idx="1"/>
          </p:nvPr>
        </p:nvPicPr>
        <p:blipFill>
          <a:blip r:embed="rId5"/>
          <a:stretch>
            <a:fillRect/>
          </a:stretch>
        </p:blipFill>
        <p:spPr>
          <a:xfrm>
            <a:off x="1447800" y="2411806"/>
            <a:ext cx="4645025" cy="2647164"/>
          </a:xfrm>
          <a:prstGeom prst="rect">
            <a:avLst/>
          </a:prstGeom>
        </p:spPr>
      </p:pic>
      <p:pic>
        <p:nvPicPr>
          <p:cNvPr id="6" name="Content Placeholder 5"/>
          <p:cNvPicPr>
            <a:picLocks noGrp="1" noChangeAspect="1"/>
          </p:cNvPicPr>
          <p:nvPr>
            <p:ph sz="half" idx="2"/>
          </p:nvPr>
        </p:nvPicPr>
        <p:blipFill>
          <a:blip r:embed="rId6"/>
          <a:stretch>
            <a:fillRect/>
          </a:stretch>
        </p:blipFill>
        <p:spPr>
          <a:xfrm>
            <a:off x="6413500" y="2290218"/>
            <a:ext cx="4645025" cy="2896689"/>
          </a:xfrm>
          <a:prstGeom prst="rect">
            <a:avLst/>
          </a:prstGeom>
        </p:spPr>
      </p:pic>
      <p:pic>
        <p:nvPicPr>
          <p:cNvPr id="7" name="Picture 6"/>
          <p:cNvPicPr>
            <a:picLocks noChangeAspect="1"/>
          </p:cNvPicPr>
          <p:nvPr/>
        </p:nvPicPr>
        <p:blipFill>
          <a:blip r:embed="rId7"/>
          <a:stretch>
            <a:fillRect/>
          </a:stretch>
        </p:blipFill>
        <p:spPr>
          <a:xfrm>
            <a:off x="4747260" y="5482106"/>
            <a:ext cx="2400300" cy="504825"/>
          </a:xfrm>
          <a:prstGeom prst="rect">
            <a:avLst/>
          </a:prstGeom>
        </p:spPr>
      </p:pic>
      <p:pic>
        <p:nvPicPr>
          <p:cNvPr id="8"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96248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Encryption and asymmetry </a:t>
            </a:r>
            <a:endParaRPr lang="en-US" dirty="0"/>
          </a:p>
        </p:txBody>
      </p:sp>
      <p:pic>
        <p:nvPicPr>
          <p:cNvPr id="5" name="Content Placeholder 4"/>
          <p:cNvPicPr>
            <a:picLocks noGrp="1" noChangeAspect="1"/>
          </p:cNvPicPr>
          <p:nvPr>
            <p:ph sz="half" idx="1"/>
          </p:nvPr>
        </p:nvPicPr>
        <p:blipFill>
          <a:blip r:embed="rId5"/>
          <a:stretch>
            <a:fillRect/>
          </a:stretch>
        </p:blipFill>
        <p:spPr>
          <a:xfrm>
            <a:off x="1447800" y="2427523"/>
            <a:ext cx="4645025" cy="2615729"/>
          </a:xfrm>
          <a:prstGeom prst="rect">
            <a:avLst/>
          </a:prstGeom>
        </p:spPr>
      </p:pic>
      <p:pic>
        <p:nvPicPr>
          <p:cNvPr id="6" name="Content Placeholder 5"/>
          <p:cNvPicPr>
            <a:picLocks noGrp="1" noChangeAspect="1"/>
          </p:cNvPicPr>
          <p:nvPr>
            <p:ph sz="half" idx="2"/>
          </p:nvPr>
        </p:nvPicPr>
        <p:blipFill>
          <a:blip r:embed="rId6"/>
          <a:stretch>
            <a:fillRect/>
          </a:stretch>
        </p:blipFill>
        <p:spPr>
          <a:xfrm>
            <a:off x="6413500" y="2432150"/>
            <a:ext cx="4645025" cy="2612826"/>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18277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“we’re off…we’re starting”</a:t>
            </a:r>
            <a:endParaRPr lang="en-US" dirty="0"/>
          </a:p>
        </p:txBody>
      </p:sp>
      <p:pic>
        <p:nvPicPr>
          <p:cNvPr id="6" name="Content Placeholder 5"/>
          <p:cNvPicPr>
            <a:picLocks noGrp="1" noChangeAspect="1"/>
          </p:cNvPicPr>
          <p:nvPr>
            <p:ph sz="half" idx="1"/>
          </p:nvPr>
        </p:nvPicPr>
        <p:blipFill>
          <a:blip r:embed="rId4"/>
          <a:stretch>
            <a:fillRect/>
          </a:stretch>
        </p:blipFill>
        <p:spPr>
          <a:xfrm>
            <a:off x="491054" y="2357626"/>
            <a:ext cx="5601771" cy="3323084"/>
          </a:xfrm>
          <a:prstGeom prst="rect">
            <a:avLst/>
          </a:prstGeom>
        </p:spPr>
      </p:pic>
      <p:sp>
        <p:nvSpPr>
          <p:cNvPr id="5" name="Content Placeholder 4"/>
          <p:cNvSpPr>
            <a:spLocks noGrp="1"/>
          </p:cNvSpPr>
          <p:nvPr>
            <p:ph sz="half" idx="2"/>
          </p:nvPr>
        </p:nvSpPr>
        <p:spPr/>
        <p:txBody>
          <a:bodyPr/>
          <a:lstStyle/>
          <a:p>
            <a:r>
              <a:rPr lang="en-GB" dirty="0" err="1"/>
              <a:t>Abaaoud</a:t>
            </a:r>
            <a:r>
              <a:rPr lang="en-GB" dirty="0"/>
              <a:t> directed operations from the ground and from a ‘burner phone’ </a:t>
            </a:r>
          </a:p>
          <a:p>
            <a:r>
              <a:rPr lang="en-GB" dirty="0"/>
              <a:t>The smartphones used were unencrypted</a:t>
            </a:r>
          </a:p>
          <a:p>
            <a:r>
              <a:rPr lang="en-GB" dirty="0"/>
              <a:t>The modus operandi is one where there was a plan, but it was not highly detailed. This implies a level of innovation and manoeuvre </a:t>
            </a:r>
          </a:p>
          <a:p>
            <a:endParaRPr lang="en-US"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89202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November attacks </a:t>
            </a:r>
            <a:endParaRPr lang="en-US" dirty="0"/>
          </a:p>
        </p:txBody>
      </p:sp>
      <p:pic>
        <p:nvPicPr>
          <p:cNvPr id="5" name="Content Placeholder 4"/>
          <p:cNvPicPr>
            <a:picLocks noGrp="1" noChangeAspect="1"/>
          </p:cNvPicPr>
          <p:nvPr>
            <p:ph idx="1"/>
          </p:nvPr>
        </p:nvPicPr>
        <p:blipFill>
          <a:blip r:embed="rId4"/>
          <a:stretch>
            <a:fillRect/>
          </a:stretch>
        </p:blipFill>
        <p:spPr>
          <a:xfrm>
            <a:off x="1451578" y="2016124"/>
            <a:ext cx="9603275" cy="4760287"/>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057286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dangerous media? </a:t>
            </a:r>
            <a:endParaRPr lang="en-US" dirty="0"/>
          </a:p>
        </p:txBody>
      </p:sp>
      <p:pic>
        <p:nvPicPr>
          <p:cNvPr id="5" name="Content Placeholder 4"/>
          <p:cNvPicPr>
            <a:picLocks noGrp="1" noChangeAspect="1"/>
          </p:cNvPicPr>
          <p:nvPr>
            <p:ph sz="half" idx="1"/>
          </p:nvPr>
        </p:nvPicPr>
        <p:blipFill>
          <a:blip r:embed="rId5"/>
          <a:stretch>
            <a:fillRect/>
          </a:stretch>
        </p:blipFill>
        <p:spPr>
          <a:xfrm>
            <a:off x="410268" y="2017714"/>
            <a:ext cx="5682557" cy="3790324"/>
          </a:xfrm>
          <a:prstGeom prst="rect">
            <a:avLst/>
          </a:prstGeom>
        </p:spPr>
      </p:pic>
      <p:pic>
        <p:nvPicPr>
          <p:cNvPr id="6" name="Content Placeholder 5"/>
          <p:cNvPicPr>
            <a:picLocks noGrp="1" noChangeAspect="1"/>
          </p:cNvPicPr>
          <p:nvPr>
            <p:ph sz="half" idx="2"/>
          </p:nvPr>
        </p:nvPicPr>
        <p:blipFill>
          <a:blip r:embed="rId6"/>
          <a:stretch>
            <a:fillRect/>
          </a:stretch>
        </p:blipFill>
        <p:spPr>
          <a:xfrm>
            <a:off x="6441259" y="2017713"/>
            <a:ext cx="5054397" cy="3790324"/>
          </a:xfrm>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87806" y="1254594"/>
            <a:ext cx="609600" cy="609600"/>
          </a:xfrm>
          <a:prstGeom prst="rect">
            <a:avLst/>
          </a:prstGeom>
        </p:spPr>
      </p:pic>
    </p:spTree>
    <p:extLst>
      <p:ext uri="{BB962C8B-B14F-4D97-AF65-F5344CB8AC3E}">
        <p14:creationId xmlns:p14="http://schemas.microsoft.com/office/powerpoint/2010/main" val="109072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214</TotalTime>
  <Words>1272</Words>
  <Application>Microsoft Office PowerPoint</Application>
  <PresentationFormat>Widescreen</PresentationFormat>
  <Paragraphs>81</Paragraphs>
  <Slides>11</Slides>
  <Notes>7</Notes>
  <HiddenSlides>0</HiddenSlides>
  <MMClips>11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Gill Sans MT</vt:lpstr>
      <vt:lpstr>Gallery</vt:lpstr>
      <vt:lpstr>Communications Technology in CT</vt:lpstr>
      <vt:lpstr>ICT as radicalisation</vt:lpstr>
      <vt:lpstr>Crowdsourcing operational Art? </vt:lpstr>
      <vt:lpstr>Managing the message </vt:lpstr>
      <vt:lpstr>Wars in cyber-space: Isis vs anonymous</vt:lpstr>
      <vt:lpstr>Encryption and asymmetry </vt:lpstr>
      <vt:lpstr>“we’re off…we’re starting”</vt:lpstr>
      <vt:lpstr>November attacks </vt:lpstr>
      <vt:lpstr>A dangerous media? </vt:lpstr>
      <vt:lpstr>Opportunities through ordinary policing</vt:lpstr>
      <vt:lpstr>A surprising analogue 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Dover</dc:creator>
  <cp:lastModifiedBy>Rob Dover</cp:lastModifiedBy>
  <cp:revision>18</cp:revision>
  <dcterms:created xsi:type="dcterms:W3CDTF">2016-05-13T07:11:51Z</dcterms:created>
  <dcterms:modified xsi:type="dcterms:W3CDTF">2016-05-13T10:46:04Z</dcterms:modified>
</cp:coreProperties>
</file>