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72" r:id="rId3"/>
    <p:sldId id="263" r:id="rId4"/>
    <p:sldId id="259" r:id="rId5"/>
    <p:sldId id="261" r:id="rId6"/>
    <p:sldId id="262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itya Malkar" initials="" lastIdx="0" clrIdx="0"/>
  <p:cmAuthor id="1" name="djlj1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88956" autoAdjust="0"/>
  </p:normalViewPr>
  <p:slideViewPr>
    <p:cSldViewPr>
      <p:cViewPr>
        <p:scale>
          <a:sx n="130" d="100"/>
          <a:sy n="130" d="100"/>
        </p:scale>
        <p:origin x="-198" y="8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F3E357-5441-41B3-8B4E-43EB3325F330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E6B91-9E50-4990-B304-1092B0B0D8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9322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7E6B91-9E50-4990-B304-1092B0B0D8D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377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7E6B91-9E50-4990-B304-1092B0B0D8D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210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A40EC-E03D-4704-9A62-D4CD4DA6F85F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68E-332F-47D5-9610-CDB0232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416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A40EC-E03D-4704-9A62-D4CD4DA6F85F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68E-332F-47D5-9610-CDB0232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316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A40EC-E03D-4704-9A62-D4CD4DA6F85F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68E-332F-47D5-9610-CDB0232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050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A40EC-E03D-4704-9A62-D4CD4DA6F85F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68E-332F-47D5-9610-CDB0232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357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A40EC-E03D-4704-9A62-D4CD4DA6F85F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68E-332F-47D5-9610-CDB0232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268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A40EC-E03D-4704-9A62-D4CD4DA6F85F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68E-332F-47D5-9610-CDB0232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767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A40EC-E03D-4704-9A62-D4CD4DA6F85F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68E-332F-47D5-9610-CDB0232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025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A40EC-E03D-4704-9A62-D4CD4DA6F85F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68E-332F-47D5-9610-CDB0232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898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A40EC-E03D-4704-9A62-D4CD4DA6F85F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68E-332F-47D5-9610-CDB0232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3015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A40EC-E03D-4704-9A62-D4CD4DA6F85F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68E-332F-47D5-9610-CDB0232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396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A40EC-E03D-4704-9A62-D4CD4DA6F85F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F68E-332F-47D5-9610-CDB0232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976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A40EC-E03D-4704-9A62-D4CD4DA6F85F}" type="datetimeFigureOut">
              <a:rPr lang="en-GB" smtClean="0"/>
              <a:t>27/05/2015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FF68E-332F-47D5-9610-CDB0232466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702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itle 1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Figure 1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083" y="1600200"/>
            <a:ext cx="617383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60032" y="4365104"/>
            <a:ext cx="2707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Black bars = Small Intestine</a:t>
            </a:r>
          </a:p>
          <a:p>
            <a:r>
              <a:rPr lang="en-GB" dirty="0" smtClean="0"/>
              <a:t>White Bars = Colon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471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Figure 2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293" y="2197709"/>
            <a:ext cx="8643414" cy="2462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2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006" y="188640"/>
            <a:ext cx="7772400" cy="1470025"/>
          </a:xfrm>
        </p:spPr>
        <p:txBody>
          <a:bodyPr/>
          <a:lstStyle/>
          <a:p>
            <a:r>
              <a:rPr lang="en-GB" dirty="0" smtClean="0"/>
              <a:t>Table 1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47482"/>
              </p:ext>
            </p:extLst>
          </p:nvPr>
        </p:nvGraphicFramePr>
        <p:xfrm>
          <a:off x="467544" y="2564904"/>
          <a:ext cx="8229600" cy="1920240"/>
        </p:xfrm>
        <a:graphic>
          <a:graphicData uri="http://schemas.openxmlformats.org/drawingml/2006/table">
            <a:tbl>
              <a:tblPr firstRow="1" firstCol="1"/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0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Group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Supplemented Bran (%)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Total (n)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Male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Female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Group A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Group B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Group C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16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Group D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30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Total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35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21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200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Times New Roman"/>
                        </a:rPr>
                        <a:t>14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774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Figure 3	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779983" y="5138608"/>
            <a:ext cx="5597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PCA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909644" y="5147900"/>
            <a:ext cx="1006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OPLS-DA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63350"/>
            <a:ext cx="4038600" cy="3028950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763350"/>
            <a:ext cx="4038600" cy="3028950"/>
          </a:xfrm>
        </p:spPr>
      </p:pic>
      <p:sp>
        <p:nvSpPr>
          <p:cNvPr id="3" name="TextBox 2"/>
          <p:cNvSpPr txBox="1"/>
          <p:nvPr/>
        </p:nvSpPr>
        <p:spPr>
          <a:xfrm>
            <a:off x="827584" y="170080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076056" y="170080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27236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Figure 4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971600" y="1776740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910462" y="177281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59460"/>
            <a:ext cx="4038600" cy="3028950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59460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275760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Table 2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140106"/>
              </p:ext>
            </p:extLst>
          </p:nvPr>
        </p:nvGraphicFramePr>
        <p:xfrm>
          <a:off x="1763688" y="2276872"/>
          <a:ext cx="5954939" cy="2336165"/>
        </p:xfrm>
        <a:graphic>
          <a:graphicData uri="http://schemas.openxmlformats.org/drawingml/2006/table">
            <a:tbl>
              <a:tblPr firstRow="1"/>
              <a:tblGrid>
                <a:gridCol w="896814"/>
                <a:gridCol w="1755516"/>
                <a:gridCol w="1651900"/>
                <a:gridCol w="1650709"/>
              </a:tblGrid>
              <a:tr h="575945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No.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Retention Time (min)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b="1" i="1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m/z</a:t>
                      </a:r>
                      <a:r>
                        <a:rPr lang="en-GB" sz="1100" b="1" i="0" kern="1200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GB" sz="1100" b="1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±</a:t>
                      </a:r>
                      <a:r>
                        <a:rPr lang="en-GB" sz="1100" b="1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0.02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Regulation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2.52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148.99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Up-regulated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7.71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189.02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Up-regulated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3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2.54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212.95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Up-regulated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3.19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218.01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Up-regulated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5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2.54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218.97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Up-regulated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6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0.92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160.07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Down-regulated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b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7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4.48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226.97</a:t>
                      </a:r>
                      <a:endParaRPr lang="en-GB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10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Down-regulated</a:t>
                      </a:r>
                      <a:endParaRPr lang="en-GB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276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4680520" cy="1143000"/>
          </a:xfrm>
        </p:spPr>
        <p:txBody>
          <a:bodyPr/>
          <a:lstStyle/>
          <a:p>
            <a:r>
              <a:rPr lang="en-GB" dirty="0" smtClean="0"/>
              <a:t>Table 3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725719"/>
              </p:ext>
            </p:extLst>
          </p:nvPr>
        </p:nvGraphicFramePr>
        <p:xfrm>
          <a:off x="1331640" y="1124726"/>
          <a:ext cx="5184576" cy="55446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1496392"/>
                <a:gridCol w="1656184"/>
              </a:tblGrid>
              <a:tr h="34180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Protein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Fold Change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</a:rPr>
                        <a:t>Direction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Serine protease inhibitor A3G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4.35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chemeClr val="tx1"/>
                          </a:solidFill>
                          <a:effectLst/>
                        </a:rPr>
                        <a:t>Haptoglobin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3.35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Major urinary protein 2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Fibrinogen gamma chain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2.83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Fibrinogen beta chain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2.77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Alpha 1 acid glycoprotein 1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2.44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Ig mu chain C region secreted form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2.39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Ig kappa chain C region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2.27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Alpha 2 macroglobulin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2.05</a:t>
                      </a:r>
                      <a:endParaRPr lang="en-GB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chemeClr val="tx1"/>
                          </a:solidFill>
                          <a:effectLst/>
                        </a:rPr>
                        <a:t>Apolipoprotein</a:t>
                      </a: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 A 1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1.95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Serine protease inhibitor A3 K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1.92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Serum albumin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1.82</a:t>
                      </a:r>
                      <a:endParaRPr lang="en-GB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Immunoglobulin J chain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1.77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Gelsolin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1.77</a:t>
                      </a:r>
                      <a:endParaRPr lang="en-GB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Ig gamma 1 chain C region secreted form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1.7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Serum amyloid P component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1.65</a:t>
                      </a:r>
                      <a:endParaRPr lang="en-GB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Alpha 1 antitrypsin  1  4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1.6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Adiponectin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1.58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Interleukin 1 receptor accessory protein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1.57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Complement factor H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1.52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Alpha 1 antitrypsin  1  1</a:t>
                      </a:r>
                      <a:endParaRPr lang="en-GB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1.52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chemeClr val="tx1"/>
                          </a:solidFill>
                          <a:effectLst/>
                        </a:rPr>
                        <a:t>Kininogen</a:t>
                      </a: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 1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1.49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Complement factor 1</a:t>
                      </a:r>
                      <a:endParaRPr lang="en-GB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1.49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chemeClr val="tx1"/>
                          </a:solidFill>
                          <a:effectLst/>
                        </a:rPr>
                        <a:t>Fetuin</a:t>
                      </a: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 B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1.4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Angiotensinogen</a:t>
                      </a:r>
                      <a:endParaRPr lang="en-GB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1.38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 anchor="ctr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chemeClr val="tx1"/>
                          </a:solidFill>
                          <a:effectLst/>
                        </a:rPr>
                        <a:t>Hemopexin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1.34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Alpha 1 antitrypsin  1  2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1.3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Beta 2 glycoprotein 1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1.28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chemeClr val="tx1"/>
                          </a:solidFill>
                          <a:effectLst/>
                        </a:rPr>
                        <a:t>Apolipoprotein</a:t>
                      </a: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 1 IV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1.28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Liver </a:t>
                      </a:r>
                      <a:r>
                        <a:rPr lang="en-GB" sz="700" dirty="0" err="1">
                          <a:solidFill>
                            <a:schemeClr val="tx1"/>
                          </a:solidFill>
                          <a:effectLst/>
                        </a:rPr>
                        <a:t>carboxylesterase</a:t>
                      </a: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 N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1.27</a:t>
                      </a:r>
                      <a:endParaRPr lang="en-GB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chemeClr val="tx1"/>
                          </a:solidFill>
                          <a:effectLst/>
                        </a:rPr>
                        <a:t>Murinoglobulin</a:t>
                      </a: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 1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1.27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chemeClr val="tx1"/>
                          </a:solidFill>
                          <a:effectLst/>
                        </a:rPr>
                        <a:t>Afamin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1.25</a:t>
                      </a:r>
                      <a:endParaRPr lang="en-GB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Alpha 1 antitrypsin  1  5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1.2</a:t>
                      </a:r>
                      <a:endParaRPr lang="en-GB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Alpha 2 HS glycoprotein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1.14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Complement C3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1.08</a:t>
                      </a:r>
                      <a:endParaRPr lang="en-GB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chemeClr val="tx1"/>
                          </a:solidFill>
                          <a:effectLst/>
                        </a:rPr>
                        <a:t>Serotransferrin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1.06</a:t>
                      </a:r>
                      <a:endParaRPr lang="en-GB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↑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chemeClr val="tx1"/>
                          </a:solidFill>
                          <a:effectLst/>
                        </a:rPr>
                        <a:t>Hemoglobin</a:t>
                      </a: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 subunit epsilon Y2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>
                          <a:solidFill>
                            <a:schemeClr val="tx1"/>
                          </a:solidFill>
                          <a:effectLst/>
                        </a:rPr>
                        <a:t>0.25</a:t>
                      </a:r>
                      <a:endParaRPr lang="en-GB" sz="7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↓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noFill/>
                  </a:tcPr>
                </a:tc>
              </a:tr>
              <a:tr h="1369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 err="1">
                          <a:solidFill>
                            <a:schemeClr val="tx1"/>
                          </a:solidFill>
                          <a:effectLst/>
                        </a:rPr>
                        <a:t>Carboxylesterase</a:t>
                      </a: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 3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0.22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700" dirty="0">
                          <a:solidFill>
                            <a:schemeClr val="tx1"/>
                          </a:solidFill>
                          <a:effectLst/>
                        </a:rPr>
                        <a:t>↓</a:t>
                      </a:r>
                      <a:endParaRPr lang="en-GB" sz="7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508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5995</TotalTime>
  <Words>313</Words>
  <Application>Microsoft Office PowerPoint</Application>
  <PresentationFormat>On-screen Show (4:3)</PresentationFormat>
  <Paragraphs>196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Figure 1</vt:lpstr>
      <vt:lpstr>PowerPoint Presentation</vt:lpstr>
      <vt:lpstr>Table 1</vt:lpstr>
      <vt:lpstr>Figure 3 </vt:lpstr>
      <vt:lpstr>Figure 4</vt:lpstr>
      <vt:lpstr>Table 2</vt:lpstr>
      <vt:lpstr>Table 3</vt:lpstr>
    </vt:vector>
  </TitlesOfParts>
  <Company>University of Leicester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 1</dc:title>
  <dc:creator>djlj1</dc:creator>
  <cp:lastModifiedBy>djlj1</cp:lastModifiedBy>
  <cp:revision>46</cp:revision>
  <dcterms:created xsi:type="dcterms:W3CDTF">2014-06-10T10:49:49Z</dcterms:created>
  <dcterms:modified xsi:type="dcterms:W3CDTF">2015-05-27T10:49:51Z</dcterms:modified>
</cp:coreProperties>
</file>