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  <p:sldId id="257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80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79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86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1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29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0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258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38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1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06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22895-F54A-451D-B58A-AD673FF06B1F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FE12C-D510-48C4-B41C-3B13DDAD9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23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249085"/>
              </p:ext>
            </p:extLst>
          </p:nvPr>
        </p:nvGraphicFramePr>
        <p:xfrm>
          <a:off x="467544" y="836712"/>
          <a:ext cx="8136904" cy="5806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97140"/>
                <a:gridCol w="3375468"/>
                <a:gridCol w="26642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Immuno-modulatory mediators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Role</a:t>
                      </a:r>
                      <a:r>
                        <a:rPr lang="en-GB" baseline="0" dirty="0" smtClean="0"/>
                        <a:t> in asthma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Berkman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 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Ghaffar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1999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CCL11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Kaur 2006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CCL19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El-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Shazly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CX3CL1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Kaur 2012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Thymic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stromal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lymphopoietin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(TSLP)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**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 allergic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response</a:t>
                      </a:r>
                    </a:p>
                    <a:p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Corticosteroid Insensitivity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Robertson 2002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TNF-related apoptosis-inducing ligand (TRAIL) 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Eosinophil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survival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Prefontaine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2009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IL-33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 allergic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response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Airway remodelling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Joubert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Olgart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Hoglund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Nerve growth factor (NGF)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ASM migration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Mast cell activation and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survival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Zhang 2012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Pentraxin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(PTX3)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secretion (ASM)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ASM migration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Foley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2007; Lee 2006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 metallopeptidase domain 33 (ADAM33)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Impaired lung function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ASM contractile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function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Hassan 2010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Heparin-binding EGF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ASM remodelling</a:t>
                      </a: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Denotes mediators</a:t>
                      </a:r>
                      <a:r>
                        <a:rPr lang="en-GB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still expressed in patients</a:t>
                      </a:r>
                      <a:r>
                        <a:rPr lang="en-GB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severe asthma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7" y="116632"/>
            <a:ext cx="8352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Table 1 : Immuno-modulatory factors produced </a:t>
            </a:r>
            <a:r>
              <a:rPr lang="en-GB" b="1" i="1" dirty="0" smtClean="0"/>
              <a:t>in vivo </a:t>
            </a:r>
            <a:r>
              <a:rPr lang="en-GB" b="1" dirty="0" smtClean="0"/>
              <a:t>by ASM native tissues in asthmatic patients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5836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640589"/>
              </p:ext>
            </p:extLst>
          </p:nvPr>
        </p:nvGraphicFramePr>
        <p:xfrm>
          <a:off x="467544" y="980728"/>
          <a:ext cx="8136904" cy="5247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97140"/>
                <a:gridCol w="3375468"/>
                <a:gridCol w="26642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Immuno-modulatory mediators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Role</a:t>
                      </a:r>
                      <a:r>
                        <a:rPr lang="en-GB" baseline="0" dirty="0" smtClean="0"/>
                        <a:t> in asthma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Clarke 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2010; </a:t>
                      </a:r>
                      <a:r>
                        <a:rPr lang="en-GB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Chachi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Chachi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Sukkar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2004; </a:t>
                      </a:r>
                      <a:r>
                        <a:rPr lang="en-GB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Chachi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CX3CL1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Prefontaine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2009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IL-33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 allergic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response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Airway remodelling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Joubert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Tliba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2008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IRF-1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 of inflammatory genes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Inhibition of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</a:t>
                      </a:r>
                      <a:r>
                        <a:rPr lang="en-GB" sz="120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transactivation via GRIP-1 depletion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Chachi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CCL11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Chemotaxis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Tliba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CD38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Airway inflammation</a:t>
                      </a:r>
                    </a:p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Airway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hyperresponsiveness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Tliba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</a:t>
                      </a:r>
                      <a:r>
                        <a:rPr lang="en-GB" sz="120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b</a:t>
                      </a:r>
                      <a:endParaRPr lang="en-GB" sz="1200" dirty="0">
                        <a:latin typeface="Symbol" panose="050501020107060205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Inhibition of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</a:t>
                      </a:r>
                      <a:r>
                        <a:rPr lang="en-GB" sz="120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transactivation via dominant negative action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Bouazza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2012;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Chachi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Inhibition of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</a:t>
                      </a:r>
                      <a:r>
                        <a:rPr lang="en-GB" sz="120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transactivation via ser211 </a:t>
                      </a:r>
                      <a:r>
                        <a:rPr lang="en-GB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dephosphorylation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Denotes mediators</a:t>
                      </a:r>
                      <a:r>
                        <a:rPr lang="en-GB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still expressed in native</a:t>
                      </a:r>
                      <a:r>
                        <a:rPr lang="en-GB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ASM tissues in </a:t>
                      </a:r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asthmatics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7" y="116632"/>
            <a:ext cx="8352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Table 2 : Glucocorticoid-insensitive proteins induced by </a:t>
            </a:r>
            <a:r>
              <a:rPr lang="en-GB" b="1" dirty="0" err="1" smtClean="0"/>
              <a:t>TNF</a:t>
            </a:r>
            <a:r>
              <a:rPr lang="en-GB" b="1" dirty="0" err="1" smtClean="0">
                <a:latin typeface="Symbol" panose="05050102010706020507" pitchFamily="18" charset="2"/>
              </a:rPr>
              <a:t>a</a:t>
            </a:r>
            <a:r>
              <a:rPr lang="en-GB" b="1" dirty="0" smtClean="0"/>
              <a:t>/</a:t>
            </a:r>
            <a:r>
              <a:rPr lang="en-GB" b="1" dirty="0" err="1" smtClean="0"/>
              <a:t>IFN</a:t>
            </a:r>
            <a:r>
              <a:rPr lang="en-GB" b="1" dirty="0" err="1" smtClean="0">
                <a:latin typeface="Symbol" panose="05050102010706020507" pitchFamily="18" charset="2"/>
              </a:rPr>
              <a:t>g</a:t>
            </a:r>
            <a:r>
              <a:rPr lang="en-GB" b="1" dirty="0" smtClean="0"/>
              <a:t> in ASM cells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878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1"/>
          <p:cNvGrpSpPr/>
          <p:nvPr/>
        </p:nvGrpSpPr>
        <p:grpSpPr>
          <a:xfrm>
            <a:off x="3071724" y="1844824"/>
            <a:ext cx="2172922" cy="670927"/>
            <a:chOff x="1558643" y="3667125"/>
            <a:chExt cx="1535917" cy="398722"/>
          </a:xfrm>
        </p:grpSpPr>
        <p:grpSp>
          <p:nvGrpSpPr>
            <p:cNvPr id="5" name="Group 323"/>
            <p:cNvGrpSpPr/>
            <p:nvPr/>
          </p:nvGrpSpPr>
          <p:grpSpPr>
            <a:xfrm>
              <a:off x="1844395" y="3667125"/>
              <a:ext cx="571505" cy="142876"/>
              <a:chOff x="3357554" y="4167191"/>
              <a:chExt cx="571505" cy="142876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3357554" y="4167191"/>
                <a:ext cx="571505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607306" y="4202626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327"/>
            <p:cNvGrpSpPr/>
            <p:nvPr/>
          </p:nvGrpSpPr>
          <p:grpSpPr>
            <a:xfrm>
              <a:off x="2237304" y="3714752"/>
              <a:ext cx="571504" cy="142876"/>
              <a:chOff x="3321835" y="4214818"/>
              <a:chExt cx="571504" cy="142876"/>
            </a:xfrm>
          </p:grpSpPr>
          <p:sp>
            <p:nvSpPr>
              <p:cNvPr id="77" name="Freeform 76"/>
              <p:cNvSpPr/>
              <p:nvPr/>
            </p:nvSpPr>
            <p:spPr>
              <a:xfrm>
                <a:off x="3321835" y="4214818"/>
                <a:ext cx="571504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571868" y="4250256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30"/>
            <p:cNvGrpSpPr/>
            <p:nvPr/>
          </p:nvGrpSpPr>
          <p:grpSpPr>
            <a:xfrm>
              <a:off x="1558643" y="3755195"/>
              <a:ext cx="1535917" cy="173871"/>
              <a:chOff x="2500298" y="4183823"/>
              <a:chExt cx="1535917" cy="173871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3464711" y="4214818"/>
                <a:ext cx="571504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714182" y="4250256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2500298" y="4183823"/>
                <a:ext cx="571504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749769" y="421926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333"/>
            <p:cNvGrpSpPr/>
            <p:nvPr/>
          </p:nvGrpSpPr>
          <p:grpSpPr>
            <a:xfrm>
              <a:off x="2273023" y="3893773"/>
              <a:ext cx="571504" cy="142876"/>
              <a:chOff x="3357554" y="4250963"/>
              <a:chExt cx="571504" cy="142876"/>
            </a:xfrm>
          </p:grpSpPr>
          <p:sp>
            <p:nvSpPr>
              <p:cNvPr id="71" name="Freeform 70"/>
              <p:cNvSpPr/>
              <p:nvPr/>
            </p:nvSpPr>
            <p:spPr>
              <a:xfrm>
                <a:off x="3357554" y="4250963"/>
                <a:ext cx="571504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607306" y="427493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336"/>
            <p:cNvGrpSpPr/>
            <p:nvPr/>
          </p:nvGrpSpPr>
          <p:grpSpPr>
            <a:xfrm>
              <a:off x="1951551" y="3810004"/>
              <a:ext cx="618234" cy="255843"/>
              <a:chOff x="3464710" y="4167194"/>
              <a:chExt cx="618234" cy="255843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3464710" y="4167194"/>
                <a:ext cx="571505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714744" y="420263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3511440" y="4280161"/>
                <a:ext cx="571504" cy="142876"/>
              </a:xfrm>
              <a:custGeom>
                <a:avLst/>
                <a:gdLst>
                  <a:gd name="connsiteX0" fmla="*/ 245444 w 5761386"/>
                  <a:gd name="connsiteY0" fmla="*/ 1029044 h 1923257"/>
                  <a:gd name="connsiteX1" fmla="*/ 279310 w 5761386"/>
                  <a:gd name="connsiteY1" fmla="*/ 1006466 h 1923257"/>
                  <a:gd name="connsiteX2" fmla="*/ 414777 w 5761386"/>
                  <a:gd name="connsiteY2" fmla="*/ 904866 h 1923257"/>
                  <a:gd name="connsiteX3" fmla="*/ 516377 w 5761386"/>
                  <a:gd name="connsiteY3" fmla="*/ 848422 h 1923257"/>
                  <a:gd name="connsiteX4" fmla="*/ 550244 w 5761386"/>
                  <a:gd name="connsiteY4" fmla="*/ 814555 h 1923257"/>
                  <a:gd name="connsiteX5" fmla="*/ 617977 w 5761386"/>
                  <a:gd name="connsiteY5" fmla="*/ 769400 h 1923257"/>
                  <a:gd name="connsiteX6" fmla="*/ 696999 w 5761386"/>
                  <a:gd name="connsiteY6" fmla="*/ 701666 h 1923257"/>
                  <a:gd name="connsiteX7" fmla="*/ 730866 w 5761386"/>
                  <a:gd name="connsiteY7" fmla="*/ 667800 h 1923257"/>
                  <a:gd name="connsiteX8" fmla="*/ 798599 w 5761386"/>
                  <a:gd name="connsiteY8" fmla="*/ 645222 h 1923257"/>
                  <a:gd name="connsiteX9" fmla="*/ 832466 w 5761386"/>
                  <a:gd name="connsiteY9" fmla="*/ 633933 h 1923257"/>
                  <a:gd name="connsiteX10" fmla="*/ 911488 w 5761386"/>
                  <a:gd name="connsiteY10" fmla="*/ 588778 h 1923257"/>
                  <a:gd name="connsiteX11" fmla="*/ 979222 w 5761386"/>
                  <a:gd name="connsiteY11" fmla="*/ 554911 h 1923257"/>
                  <a:gd name="connsiteX12" fmla="*/ 1046955 w 5761386"/>
                  <a:gd name="connsiteY12" fmla="*/ 498466 h 1923257"/>
                  <a:gd name="connsiteX13" fmla="*/ 1125977 w 5761386"/>
                  <a:gd name="connsiteY13" fmla="*/ 442022 h 1923257"/>
                  <a:gd name="connsiteX14" fmla="*/ 1159844 w 5761386"/>
                  <a:gd name="connsiteY14" fmla="*/ 430733 h 1923257"/>
                  <a:gd name="connsiteX15" fmla="*/ 1238866 w 5761386"/>
                  <a:gd name="connsiteY15" fmla="*/ 385578 h 1923257"/>
                  <a:gd name="connsiteX16" fmla="*/ 1272733 w 5761386"/>
                  <a:gd name="connsiteY16" fmla="*/ 374289 h 1923257"/>
                  <a:gd name="connsiteX17" fmla="*/ 1306599 w 5761386"/>
                  <a:gd name="connsiteY17" fmla="*/ 351711 h 1923257"/>
                  <a:gd name="connsiteX18" fmla="*/ 1351755 w 5761386"/>
                  <a:gd name="connsiteY18" fmla="*/ 340422 h 1923257"/>
                  <a:gd name="connsiteX19" fmla="*/ 1475933 w 5761386"/>
                  <a:gd name="connsiteY19" fmla="*/ 317844 h 1923257"/>
                  <a:gd name="connsiteX20" fmla="*/ 1509799 w 5761386"/>
                  <a:gd name="connsiteY20" fmla="*/ 306555 h 1923257"/>
                  <a:gd name="connsiteX21" fmla="*/ 1611399 w 5761386"/>
                  <a:gd name="connsiteY21" fmla="*/ 283978 h 1923257"/>
                  <a:gd name="connsiteX22" fmla="*/ 1656555 w 5761386"/>
                  <a:gd name="connsiteY22" fmla="*/ 272689 h 1923257"/>
                  <a:gd name="connsiteX23" fmla="*/ 1724288 w 5761386"/>
                  <a:gd name="connsiteY23" fmla="*/ 238822 h 1923257"/>
                  <a:gd name="connsiteX24" fmla="*/ 1792022 w 5761386"/>
                  <a:gd name="connsiteY24" fmla="*/ 193666 h 1923257"/>
                  <a:gd name="connsiteX25" fmla="*/ 1825888 w 5761386"/>
                  <a:gd name="connsiteY25" fmla="*/ 171089 h 1923257"/>
                  <a:gd name="connsiteX26" fmla="*/ 1927488 w 5761386"/>
                  <a:gd name="connsiteY26" fmla="*/ 148511 h 1923257"/>
                  <a:gd name="connsiteX27" fmla="*/ 1995222 w 5761386"/>
                  <a:gd name="connsiteY27" fmla="*/ 125933 h 1923257"/>
                  <a:gd name="connsiteX28" fmla="*/ 2029088 w 5761386"/>
                  <a:gd name="connsiteY28" fmla="*/ 114644 h 1923257"/>
                  <a:gd name="connsiteX29" fmla="*/ 2074244 w 5761386"/>
                  <a:gd name="connsiteY29" fmla="*/ 103355 h 1923257"/>
                  <a:gd name="connsiteX30" fmla="*/ 2503222 w 5761386"/>
                  <a:gd name="connsiteY30" fmla="*/ 92066 h 1923257"/>
                  <a:gd name="connsiteX31" fmla="*/ 2570955 w 5761386"/>
                  <a:gd name="connsiteY31" fmla="*/ 69489 h 1923257"/>
                  <a:gd name="connsiteX32" fmla="*/ 2796733 w 5761386"/>
                  <a:gd name="connsiteY32" fmla="*/ 46911 h 1923257"/>
                  <a:gd name="connsiteX33" fmla="*/ 3530510 w 5761386"/>
                  <a:gd name="connsiteY33" fmla="*/ 46911 h 1923257"/>
                  <a:gd name="connsiteX34" fmla="*/ 3609533 w 5761386"/>
                  <a:gd name="connsiteY34" fmla="*/ 69489 h 1923257"/>
                  <a:gd name="connsiteX35" fmla="*/ 3643399 w 5761386"/>
                  <a:gd name="connsiteY35" fmla="*/ 92066 h 1923257"/>
                  <a:gd name="connsiteX36" fmla="*/ 3688555 w 5761386"/>
                  <a:gd name="connsiteY36" fmla="*/ 103355 h 1923257"/>
                  <a:gd name="connsiteX37" fmla="*/ 3744999 w 5761386"/>
                  <a:gd name="connsiteY37" fmla="*/ 159800 h 1923257"/>
                  <a:gd name="connsiteX38" fmla="*/ 3824022 w 5761386"/>
                  <a:gd name="connsiteY38" fmla="*/ 216244 h 1923257"/>
                  <a:gd name="connsiteX39" fmla="*/ 3891755 w 5761386"/>
                  <a:gd name="connsiteY39" fmla="*/ 272689 h 1923257"/>
                  <a:gd name="connsiteX40" fmla="*/ 4004644 w 5761386"/>
                  <a:gd name="connsiteY40" fmla="*/ 351711 h 1923257"/>
                  <a:gd name="connsiteX41" fmla="*/ 4049799 w 5761386"/>
                  <a:gd name="connsiteY41" fmla="*/ 363000 h 1923257"/>
                  <a:gd name="connsiteX42" fmla="*/ 4083666 w 5761386"/>
                  <a:gd name="connsiteY42" fmla="*/ 385578 h 1923257"/>
                  <a:gd name="connsiteX43" fmla="*/ 4128822 w 5761386"/>
                  <a:gd name="connsiteY43" fmla="*/ 396866 h 1923257"/>
                  <a:gd name="connsiteX44" fmla="*/ 4433622 w 5761386"/>
                  <a:gd name="connsiteY44" fmla="*/ 430733 h 1923257"/>
                  <a:gd name="connsiteX45" fmla="*/ 4523933 w 5761386"/>
                  <a:gd name="connsiteY45" fmla="*/ 464600 h 1923257"/>
                  <a:gd name="connsiteX46" fmla="*/ 4659399 w 5761386"/>
                  <a:gd name="connsiteY46" fmla="*/ 487178 h 1923257"/>
                  <a:gd name="connsiteX47" fmla="*/ 4749710 w 5761386"/>
                  <a:gd name="connsiteY47" fmla="*/ 509755 h 1923257"/>
                  <a:gd name="connsiteX48" fmla="*/ 4828733 w 5761386"/>
                  <a:gd name="connsiteY48" fmla="*/ 532333 h 1923257"/>
                  <a:gd name="connsiteX49" fmla="*/ 4885177 w 5761386"/>
                  <a:gd name="connsiteY49" fmla="*/ 543622 h 1923257"/>
                  <a:gd name="connsiteX50" fmla="*/ 4952910 w 5761386"/>
                  <a:gd name="connsiteY50" fmla="*/ 566200 h 1923257"/>
                  <a:gd name="connsiteX51" fmla="*/ 4998066 w 5761386"/>
                  <a:gd name="connsiteY51" fmla="*/ 577489 h 1923257"/>
                  <a:gd name="connsiteX52" fmla="*/ 5031933 w 5761386"/>
                  <a:gd name="connsiteY52" fmla="*/ 588778 h 1923257"/>
                  <a:gd name="connsiteX53" fmla="*/ 5110955 w 5761386"/>
                  <a:gd name="connsiteY53" fmla="*/ 600066 h 1923257"/>
                  <a:gd name="connsiteX54" fmla="*/ 5257710 w 5761386"/>
                  <a:gd name="connsiteY54" fmla="*/ 633933 h 1923257"/>
                  <a:gd name="connsiteX55" fmla="*/ 5641533 w 5761386"/>
                  <a:gd name="connsiteY55" fmla="*/ 645222 h 1923257"/>
                  <a:gd name="connsiteX56" fmla="*/ 5743133 w 5761386"/>
                  <a:gd name="connsiteY56" fmla="*/ 633933 h 1923257"/>
                  <a:gd name="connsiteX57" fmla="*/ 5697977 w 5761386"/>
                  <a:gd name="connsiteY57" fmla="*/ 679089 h 1923257"/>
                  <a:gd name="connsiteX58" fmla="*/ 5675399 w 5761386"/>
                  <a:gd name="connsiteY58" fmla="*/ 712955 h 1923257"/>
                  <a:gd name="connsiteX59" fmla="*/ 5607666 w 5761386"/>
                  <a:gd name="connsiteY59" fmla="*/ 769400 h 1923257"/>
                  <a:gd name="connsiteX60" fmla="*/ 5539933 w 5761386"/>
                  <a:gd name="connsiteY60" fmla="*/ 837133 h 1923257"/>
                  <a:gd name="connsiteX61" fmla="*/ 5483488 w 5761386"/>
                  <a:gd name="connsiteY61" fmla="*/ 904866 h 1923257"/>
                  <a:gd name="connsiteX62" fmla="*/ 5438333 w 5761386"/>
                  <a:gd name="connsiteY62" fmla="*/ 972600 h 1923257"/>
                  <a:gd name="connsiteX63" fmla="*/ 5404466 w 5761386"/>
                  <a:gd name="connsiteY63" fmla="*/ 995178 h 1923257"/>
                  <a:gd name="connsiteX64" fmla="*/ 5370599 w 5761386"/>
                  <a:gd name="connsiteY64" fmla="*/ 1029044 h 1923257"/>
                  <a:gd name="connsiteX65" fmla="*/ 5336733 w 5761386"/>
                  <a:gd name="connsiteY65" fmla="*/ 1040333 h 1923257"/>
                  <a:gd name="connsiteX66" fmla="*/ 5235133 w 5761386"/>
                  <a:gd name="connsiteY66" fmla="*/ 1141933 h 1923257"/>
                  <a:gd name="connsiteX67" fmla="*/ 5189977 w 5761386"/>
                  <a:gd name="connsiteY67" fmla="*/ 1187089 h 1923257"/>
                  <a:gd name="connsiteX68" fmla="*/ 5110955 w 5761386"/>
                  <a:gd name="connsiteY68" fmla="*/ 1254822 h 1923257"/>
                  <a:gd name="connsiteX69" fmla="*/ 5077088 w 5761386"/>
                  <a:gd name="connsiteY69" fmla="*/ 1277400 h 1923257"/>
                  <a:gd name="connsiteX70" fmla="*/ 5043222 w 5761386"/>
                  <a:gd name="connsiteY70" fmla="*/ 1311266 h 1923257"/>
                  <a:gd name="connsiteX71" fmla="*/ 4952910 w 5761386"/>
                  <a:gd name="connsiteY71" fmla="*/ 1367711 h 1923257"/>
                  <a:gd name="connsiteX72" fmla="*/ 4919044 w 5761386"/>
                  <a:gd name="connsiteY72" fmla="*/ 1401578 h 1923257"/>
                  <a:gd name="connsiteX73" fmla="*/ 4851310 w 5761386"/>
                  <a:gd name="connsiteY73" fmla="*/ 1424155 h 1923257"/>
                  <a:gd name="connsiteX74" fmla="*/ 4772288 w 5761386"/>
                  <a:gd name="connsiteY74" fmla="*/ 1469311 h 1923257"/>
                  <a:gd name="connsiteX75" fmla="*/ 4715844 w 5761386"/>
                  <a:gd name="connsiteY75" fmla="*/ 1491889 h 1923257"/>
                  <a:gd name="connsiteX76" fmla="*/ 4681977 w 5761386"/>
                  <a:gd name="connsiteY76" fmla="*/ 1503178 h 1923257"/>
                  <a:gd name="connsiteX77" fmla="*/ 4636822 w 5761386"/>
                  <a:gd name="connsiteY77" fmla="*/ 1525755 h 1923257"/>
                  <a:gd name="connsiteX78" fmla="*/ 4546510 w 5761386"/>
                  <a:gd name="connsiteY78" fmla="*/ 1548333 h 1923257"/>
                  <a:gd name="connsiteX79" fmla="*/ 4399755 w 5761386"/>
                  <a:gd name="connsiteY79" fmla="*/ 1604778 h 1923257"/>
                  <a:gd name="connsiteX80" fmla="*/ 3733710 w 5761386"/>
                  <a:gd name="connsiteY80" fmla="*/ 1627355 h 1923257"/>
                  <a:gd name="connsiteX81" fmla="*/ 3688555 w 5761386"/>
                  <a:gd name="connsiteY81" fmla="*/ 1638644 h 1923257"/>
                  <a:gd name="connsiteX82" fmla="*/ 3586955 w 5761386"/>
                  <a:gd name="connsiteY82" fmla="*/ 1683800 h 1923257"/>
                  <a:gd name="connsiteX83" fmla="*/ 3530510 w 5761386"/>
                  <a:gd name="connsiteY83" fmla="*/ 1695089 h 1923257"/>
                  <a:gd name="connsiteX84" fmla="*/ 3496644 w 5761386"/>
                  <a:gd name="connsiteY84" fmla="*/ 1706378 h 1923257"/>
                  <a:gd name="connsiteX85" fmla="*/ 3451488 w 5761386"/>
                  <a:gd name="connsiteY85" fmla="*/ 1717666 h 1923257"/>
                  <a:gd name="connsiteX86" fmla="*/ 3406333 w 5761386"/>
                  <a:gd name="connsiteY86" fmla="*/ 1740244 h 1923257"/>
                  <a:gd name="connsiteX87" fmla="*/ 3327310 w 5761386"/>
                  <a:gd name="connsiteY87" fmla="*/ 1762822 h 1923257"/>
                  <a:gd name="connsiteX88" fmla="*/ 3157977 w 5761386"/>
                  <a:gd name="connsiteY88" fmla="*/ 1841844 h 1923257"/>
                  <a:gd name="connsiteX89" fmla="*/ 3045088 w 5761386"/>
                  <a:gd name="connsiteY89" fmla="*/ 1875711 h 1923257"/>
                  <a:gd name="connsiteX90" fmla="*/ 2999933 w 5761386"/>
                  <a:gd name="connsiteY90" fmla="*/ 1887000 h 1923257"/>
                  <a:gd name="connsiteX91" fmla="*/ 2875755 w 5761386"/>
                  <a:gd name="connsiteY91" fmla="*/ 1920866 h 1923257"/>
                  <a:gd name="connsiteX92" fmla="*/ 2108110 w 5761386"/>
                  <a:gd name="connsiteY92" fmla="*/ 1909578 h 1923257"/>
                  <a:gd name="connsiteX93" fmla="*/ 2029088 w 5761386"/>
                  <a:gd name="connsiteY93" fmla="*/ 1887000 h 1923257"/>
                  <a:gd name="connsiteX94" fmla="*/ 1950066 w 5761386"/>
                  <a:gd name="connsiteY94" fmla="*/ 1864422 h 1923257"/>
                  <a:gd name="connsiteX95" fmla="*/ 1871044 w 5761386"/>
                  <a:gd name="connsiteY95" fmla="*/ 1830555 h 1923257"/>
                  <a:gd name="connsiteX96" fmla="*/ 1769444 w 5761386"/>
                  <a:gd name="connsiteY96" fmla="*/ 1774111 h 1923257"/>
                  <a:gd name="connsiteX97" fmla="*/ 1690422 w 5761386"/>
                  <a:gd name="connsiteY97" fmla="*/ 1740244 h 1923257"/>
                  <a:gd name="connsiteX98" fmla="*/ 1566244 w 5761386"/>
                  <a:gd name="connsiteY98" fmla="*/ 1649933 h 1923257"/>
                  <a:gd name="connsiteX99" fmla="*/ 1521088 w 5761386"/>
                  <a:gd name="connsiteY99" fmla="*/ 1616066 h 1923257"/>
                  <a:gd name="connsiteX100" fmla="*/ 1430777 w 5761386"/>
                  <a:gd name="connsiteY100" fmla="*/ 1559622 h 1923257"/>
                  <a:gd name="connsiteX101" fmla="*/ 1385622 w 5761386"/>
                  <a:gd name="connsiteY101" fmla="*/ 1537044 h 1923257"/>
                  <a:gd name="connsiteX102" fmla="*/ 1329177 w 5761386"/>
                  <a:gd name="connsiteY102" fmla="*/ 1469311 h 1923257"/>
                  <a:gd name="connsiteX103" fmla="*/ 1261444 w 5761386"/>
                  <a:gd name="connsiteY103" fmla="*/ 1435444 h 1923257"/>
                  <a:gd name="connsiteX104" fmla="*/ 1227577 w 5761386"/>
                  <a:gd name="connsiteY104" fmla="*/ 1401578 h 1923257"/>
                  <a:gd name="connsiteX105" fmla="*/ 1080822 w 5761386"/>
                  <a:gd name="connsiteY105" fmla="*/ 1322555 h 1923257"/>
                  <a:gd name="connsiteX106" fmla="*/ 1046955 w 5761386"/>
                  <a:gd name="connsiteY106" fmla="*/ 1311266 h 1923257"/>
                  <a:gd name="connsiteX107" fmla="*/ 1013088 w 5761386"/>
                  <a:gd name="connsiteY107" fmla="*/ 1288689 h 1923257"/>
                  <a:gd name="connsiteX108" fmla="*/ 945355 w 5761386"/>
                  <a:gd name="connsiteY108" fmla="*/ 1277400 h 1923257"/>
                  <a:gd name="connsiteX109" fmla="*/ 290599 w 5761386"/>
                  <a:gd name="connsiteY109" fmla="*/ 1266111 h 1923257"/>
                  <a:gd name="connsiteX110" fmla="*/ 245444 w 5761386"/>
                  <a:gd name="connsiteY110" fmla="*/ 1254822 h 1923257"/>
                  <a:gd name="connsiteX111" fmla="*/ 98688 w 5761386"/>
                  <a:gd name="connsiteY111" fmla="*/ 1220955 h 1923257"/>
                  <a:gd name="connsiteX112" fmla="*/ 30955 w 5761386"/>
                  <a:gd name="connsiteY112" fmla="*/ 1198378 h 1923257"/>
                  <a:gd name="connsiteX113" fmla="*/ 19666 w 5761386"/>
                  <a:gd name="connsiteY113" fmla="*/ 1130644 h 1923257"/>
                  <a:gd name="connsiteX114" fmla="*/ 53533 w 5761386"/>
                  <a:gd name="connsiteY114" fmla="*/ 1051622 h 1923257"/>
                  <a:gd name="connsiteX115" fmla="*/ 98688 w 5761386"/>
                  <a:gd name="connsiteY115" fmla="*/ 1040333 h 1923257"/>
                  <a:gd name="connsiteX116" fmla="*/ 268022 w 5761386"/>
                  <a:gd name="connsiteY116" fmla="*/ 1029044 h 1923257"/>
                  <a:gd name="connsiteX117" fmla="*/ 245444 w 5761386"/>
                  <a:gd name="connsiteY117" fmla="*/ 1029044 h 192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761386" h="1923257">
                    <a:moveTo>
                      <a:pt x="245444" y="1029044"/>
                    </a:moveTo>
                    <a:cubicBezTo>
                      <a:pt x="247325" y="1025281"/>
                      <a:pt x="268369" y="1014489"/>
                      <a:pt x="279310" y="1006466"/>
                    </a:cubicBezTo>
                    <a:cubicBezTo>
                      <a:pt x="324827" y="973087"/>
                      <a:pt x="367812" y="936176"/>
                      <a:pt x="414777" y="904866"/>
                    </a:cubicBezTo>
                    <a:cubicBezTo>
                      <a:pt x="492411" y="853110"/>
                      <a:pt x="456768" y="868292"/>
                      <a:pt x="516377" y="848422"/>
                    </a:cubicBezTo>
                    <a:cubicBezTo>
                      <a:pt x="527666" y="837133"/>
                      <a:pt x="537642" y="824357"/>
                      <a:pt x="550244" y="814555"/>
                    </a:cubicBezTo>
                    <a:cubicBezTo>
                      <a:pt x="571663" y="797896"/>
                      <a:pt x="598790" y="788587"/>
                      <a:pt x="617977" y="769400"/>
                    </a:cubicBezTo>
                    <a:cubicBezTo>
                      <a:pt x="702006" y="685371"/>
                      <a:pt x="595635" y="788549"/>
                      <a:pt x="696999" y="701666"/>
                    </a:cubicBezTo>
                    <a:cubicBezTo>
                      <a:pt x="709120" y="691276"/>
                      <a:pt x="716910" y="675553"/>
                      <a:pt x="730866" y="667800"/>
                    </a:cubicBezTo>
                    <a:cubicBezTo>
                      <a:pt x="751670" y="656242"/>
                      <a:pt x="776021" y="652748"/>
                      <a:pt x="798599" y="645222"/>
                    </a:cubicBezTo>
                    <a:cubicBezTo>
                      <a:pt x="809888" y="641459"/>
                      <a:pt x="822565" y="640534"/>
                      <a:pt x="832466" y="633933"/>
                    </a:cubicBezTo>
                    <a:cubicBezTo>
                      <a:pt x="914978" y="578925"/>
                      <a:pt x="811229" y="646068"/>
                      <a:pt x="911488" y="588778"/>
                    </a:cubicBezTo>
                    <a:cubicBezTo>
                      <a:pt x="972765" y="553763"/>
                      <a:pt x="917127" y="575609"/>
                      <a:pt x="979222" y="554911"/>
                    </a:cubicBezTo>
                    <a:cubicBezTo>
                      <a:pt x="1031927" y="502205"/>
                      <a:pt x="991948" y="537757"/>
                      <a:pt x="1046955" y="498466"/>
                    </a:cubicBezTo>
                    <a:cubicBezTo>
                      <a:pt x="1058886" y="489944"/>
                      <a:pt x="1108241" y="450890"/>
                      <a:pt x="1125977" y="442022"/>
                    </a:cubicBezTo>
                    <a:cubicBezTo>
                      <a:pt x="1136620" y="436700"/>
                      <a:pt x="1148555" y="434496"/>
                      <a:pt x="1159844" y="430733"/>
                    </a:cubicBezTo>
                    <a:cubicBezTo>
                      <a:pt x="1193859" y="408056"/>
                      <a:pt x="1198758" y="402767"/>
                      <a:pt x="1238866" y="385578"/>
                    </a:cubicBezTo>
                    <a:cubicBezTo>
                      <a:pt x="1249804" y="380891"/>
                      <a:pt x="1261444" y="378052"/>
                      <a:pt x="1272733" y="374289"/>
                    </a:cubicBezTo>
                    <a:cubicBezTo>
                      <a:pt x="1284022" y="366763"/>
                      <a:pt x="1294129" y="357056"/>
                      <a:pt x="1306599" y="351711"/>
                    </a:cubicBezTo>
                    <a:cubicBezTo>
                      <a:pt x="1320860" y="345599"/>
                      <a:pt x="1336837" y="344684"/>
                      <a:pt x="1351755" y="340422"/>
                    </a:cubicBezTo>
                    <a:cubicBezTo>
                      <a:pt x="1432966" y="317219"/>
                      <a:pt x="1326489" y="336525"/>
                      <a:pt x="1475933" y="317844"/>
                    </a:cubicBezTo>
                    <a:cubicBezTo>
                      <a:pt x="1487222" y="314081"/>
                      <a:pt x="1498358" y="309824"/>
                      <a:pt x="1509799" y="306555"/>
                    </a:cubicBezTo>
                    <a:cubicBezTo>
                      <a:pt x="1557984" y="292788"/>
                      <a:pt x="1559015" y="295619"/>
                      <a:pt x="1611399" y="283978"/>
                    </a:cubicBezTo>
                    <a:cubicBezTo>
                      <a:pt x="1626545" y="280612"/>
                      <a:pt x="1641503" y="276452"/>
                      <a:pt x="1656555" y="272689"/>
                    </a:cubicBezTo>
                    <a:cubicBezTo>
                      <a:pt x="1806906" y="172455"/>
                      <a:pt x="1584073" y="316720"/>
                      <a:pt x="1724288" y="238822"/>
                    </a:cubicBezTo>
                    <a:cubicBezTo>
                      <a:pt x="1748009" y="225644"/>
                      <a:pt x="1769444" y="208718"/>
                      <a:pt x="1792022" y="193666"/>
                    </a:cubicBezTo>
                    <a:cubicBezTo>
                      <a:pt x="1803311" y="186140"/>
                      <a:pt x="1813017" y="175379"/>
                      <a:pt x="1825888" y="171089"/>
                    </a:cubicBezTo>
                    <a:cubicBezTo>
                      <a:pt x="1922786" y="138790"/>
                      <a:pt x="1768545" y="188247"/>
                      <a:pt x="1927488" y="148511"/>
                    </a:cubicBezTo>
                    <a:cubicBezTo>
                      <a:pt x="1950577" y="142739"/>
                      <a:pt x="1972644" y="133459"/>
                      <a:pt x="1995222" y="125933"/>
                    </a:cubicBezTo>
                    <a:cubicBezTo>
                      <a:pt x="2006511" y="122170"/>
                      <a:pt x="2017544" y="117530"/>
                      <a:pt x="2029088" y="114644"/>
                    </a:cubicBezTo>
                    <a:cubicBezTo>
                      <a:pt x="2044140" y="110881"/>
                      <a:pt x="2058746" y="104093"/>
                      <a:pt x="2074244" y="103355"/>
                    </a:cubicBezTo>
                    <a:cubicBezTo>
                      <a:pt x="2217124" y="96551"/>
                      <a:pt x="2360229" y="95829"/>
                      <a:pt x="2503222" y="92066"/>
                    </a:cubicBezTo>
                    <a:cubicBezTo>
                      <a:pt x="2525800" y="84540"/>
                      <a:pt x="2547480" y="73402"/>
                      <a:pt x="2570955" y="69489"/>
                    </a:cubicBezTo>
                    <a:cubicBezTo>
                      <a:pt x="2690785" y="49517"/>
                      <a:pt x="2615857" y="59831"/>
                      <a:pt x="2796733" y="46911"/>
                    </a:cubicBezTo>
                    <a:cubicBezTo>
                      <a:pt x="3078195" y="0"/>
                      <a:pt x="2892958" y="26671"/>
                      <a:pt x="3530510" y="46911"/>
                    </a:cubicBezTo>
                    <a:cubicBezTo>
                      <a:pt x="3538235" y="47156"/>
                      <a:pt x="3598510" y="63977"/>
                      <a:pt x="3609533" y="69489"/>
                    </a:cubicBezTo>
                    <a:cubicBezTo>
                      <a:pt x="3621668" y="75556"/>
                      <a:pt x="3630929" y="86722"/>
                      <a:pt x="3643399" y="92066"/>
                    </a:cubicBezTo>
                    <a:cubicBezTo>
                      <a:pt x="3657660" y="98178"/>
                      <a:pt x="3673503" y="99592"/>
                      <a:pt x="3688555" y="103355"/>
                    </a:cubicBezTo>
                    <a:cubicBezTo>
                      <a:pt x="3732037" y="168578"/>
                      <a:pt x="3686466" y="109629"/>
                      <a:pt x="3744999" y="159800"/>
                    </a:cubicBezTo>
                    <a:cubicBezTo>
                      <a:pt x="3813178" y="218239"/>
                      <a:pt x="3761795" y="195502"/>
                      <a:pt x="3824022" y="216244"/>
                    </a:cubicBezTo>
                    <a:cubicBezTo>
                      <a:pt x="3876727" y="268950"/>
                      <a:pt x="3836748" y="233398"/>
                      <a:pt x="3891755" y="272689"/>
                    </a:cubicBezTo>
                    <a:cubicBezTo>
                      <a:pt x="3911873" y="287059"/>
                      <a:pt x="3988674" y="347718"/>
                      <a:pt x="4004644" y="351711"/>
                    </a:cubicBezTo>
                    <a:lnTo>
                      <a:pt x="4049799" y="363000"/>
                    </a:lnTo>
                    <a:cubicBezTo>
                      <a:pt x="4061088" y="370526"/>
                      <a:pt x="4071195" y="380234"/>
                      <a:pt x="4083666" y="385578"/>
                    </a:cubicBezTo>
                    <a:cubicBezTo>
                      <a:pt x="4097927" y="391690"/>
                      <a:pt x="4113651" y="393615"/>
                      <a:pt x="4128822" y="396866"/>
                    </a:cubicBezTo>
                    <a:cubicBezTo>
                      <a:pt x="4288407" y="431062"/>
                      <a:pt x="4230354" y="418776"/>
                      <a:pt x="4433622" y="430733"/>
                    </a:cubicBezTo>
                    <a:cubicBezTo>
                      <a:pt x="4603953" y="473317"/>
                      <a:pt x="4346833" y="405566"/>
                      <a:pt x="4523933" y="464600"/>
                    </a:cubicBezTo>
                    <a:cubicBezTo>
                      <a:pt x="4548694" y="472854"/>
                      <a:pt x="4641501" y="484621"/>
                      <a:pt x="4659399" y="487178"/>
                    </a:cubicBezTo>
                    <a:cubicBezTo>
                      <a:pt x="4736823" y="512984"/>
                      <a:pt x="4640715" y="482506"/>
                      <a:pt x="4749710" y="509755"/>
                    </a:cubicBezTo>
                    <a:cubicBezTo>
                      <a:pt x="4900563" y="547469"/>
                      <a:pt x="4638692" y="490101"/>
                      <a:pt x="4828733" y="532333"/>
                    </a:cubicBezTo>
                    <a:cubicBezTo>
                      <a:pt x="4847463" y="536495"/>
                      <a:pt x="4866666" y="538573"/>
                      <a:pt x="4885177" y="543622"/>
                    </a:cubicBezTo>
                    <a:cubicBezTo>
                      <a:pt x="4908137" y="549884"/>
                      <a:pt x="4929822" y="560428"/>
                      <a:pt x="4952910" y="566200"/>
                    </a:cubicBezTo>
                    <a:cubicBezTo>
                      <a:pt x="4967962" y="569963"/>
                      <a:pt x="4983148" y="573227"/>
                      <a:pt x="4998066" y="577489"/>
                    </a:cubicBezTo>
                    <a:cubicBezTo>
                      <a:pt x="5009508" y="580758"/>
                      <a:pt x="5020264" y="586444"/>
                      <a:pt x="5031933" y="588778"/>
                    </a:cubicBezTo>
                    <a:cubicBezTo>
                      <a:pt x="5058024" y="593996"/>
                      <a:pt x="5084864" y="594848"/>
                      <a:pt x="5110955" y="600066"/>
                    </a:cubicBezTo>
                    <a:cubicBezTo>
                      <a:pt x="5116010" y="601077"/>
                      <a:pt x="5235066" y="632772"/>
                      <a:pt x="5257710" y="633933"/>
                    </a:cubicBezTo>
                    <a:cubicBezTo>
                      <a:pt x="5385538" y="640488"/>
                      <a:pt x="5513592" y="641459"/>
                      <a:pt x="5641533" y="645222"/>
                    </a:cubicBezTo>
                    <a:cubicBezTo>
                      <a:pt x="5675400" y="641459"/>
                      <a:pt x="5713914" y="616401"/>
                      <a:pt x="5743133" y="633933"/>
                    </a:cubicBezTo>
                    <a:cubicBezTo>
                      <a:pt x="5761386" y="644885"/>
                      <a:pt x="5711830" y="662927"/>
                      <a:pt x="5697977" y="679089"/>
                    </a:cubicBezTo>
                    <a:cubicBezTo>
                      <a:pt x="5689147" y="689390"/>
                      <a:pt x="5684085" y="702532"/>
                      <a:pt x="5675399" y="712955"/>
                    </a:cubicBezTo>
                    <a:cubicBezTo>
                      <a:pt x="5582933" y="823914"/>
                      <a:pt x="5696464" y="680603"/>
                      <a:pt x="5607666" y="769400"/>
                    </a:cubicBezTo>
                    <a:cubicBezTo>
                      <a:pt x="5523648" y="853416"/>
                      <a:pt x="5619747" y="783922"/>
                      <a:pt x="5539933" y="837133"/>
                    </a:cubicBezTo>
                    <a:cubicBezTo>
                      <a:pt x="5459246" y="958164"/>
                      <a:pt x="5584905" y="774473"/>
                      <a:pt x="5483488" y="904866"/>
                    </a:cubicBezTo>
                    <a:cubicBezTo>
                      <a:pt x="5466829" y="926285"/>
                      <a:pt x="5460911" y="957548"/>
                      <a:pt x="5438333" y="972600"/>
                    </a:cubicBezTo>
                    <a:cubicBezTo>
                      <a:pt x="5427044" y="980126"/>
                      <a:pt x="5414889" y="986492"/>
                      <a:pt x="5404466" y="995178"/>
                    </a:cubicBezTo>
                    <a:cubicBezTo>
                      <a:pt x="5392201" y="1005398"/>
                      <a:pt x="5383883" y="1020188"/>
                      <a:pt x="5370599" y="1029044"/>
                    </a:cubicBezTo>
                    <a:cubicBezTo>
                      <a:pt x="5360698" y="1035645"/>
                      <a:pt x="5348022" y="1036570"/>
                      <a:pt x="5336733" y="1040333"/>
                    </a:cubicBezTo>
                    <a:lnTo>
                      <a:pt x="5235133" y="1141933"/>
                    </a:lnTo>
                    <a:cubicBezTo>
                      <a:pt x="5220081" y="1156985"/>
                      <a:pt x="5207006" y="1174317"/>
                      <a:pt x="5189977" y="1187089"/>
                    </a:cubicBezTo>
                    <a:cubicBezTo>
                      <a:pt x="5020877" y="1313913"/>
                      <a:pt x="5252461" y="1136900"/>
                      <a:pt x="5110955" y="1254822"/>
                    </a:cubicBezTo>
                    <a:cubicBezTo>
                      <a:pt x="5100532" y="1263508"/>
                      <a:pt x="5087511" y="1268714"/>
                      <a:pt x="5077088" y="1277400"/>
                    </a:cubicBezTo>
                    <a:cubicBezTo>
                      <a:pt x="5064824" y="1287620"/>
                      <a:pt x="5055343" y="1300876"/>
                      <a:pt x="5043222" y="1311266"/>
                    </a:cubicBezTo>
                    <a:cubicBezTo>
                      <a:pt x="5002189" y="1346437"/>
                      <a:pt x="4999166" y="1344583"/>
                      <a:pt x="4952910" y="1367711"/>
                    </a:cubicBezTo>
                    <a:cubicBezTo>
                      <a:pt x="4941621" y="1379000"/>
                      <a:pt x="4933000" y="1393825"/>
                      <a:pt x="4919044" y="1401578"/>
                    </a:cubicBezTo>
                    <a:cubicBezTo>
                      <a:pt x="4898240" y="1413136"/>
                      <a:pt x="4851310" y="1424155"/>
                      <a:pt x="4851310" y="1424155"/>
                    </a:cubicBezTo>
                    <a:cubicBezTo>
                      <a:pt x="4814987" y="1448371"/>
                      <a:pt x="4815258" y="1450213"/>
                      <a:pt x="4772288" y="1469311"/>
                    </a:cubicBezTo>
                    <a:cubicBezTo>
                      <a:pt x="4753770" y="1477541"/>
                      <a:pt x="4734818" y="1484774"/>
                      <a:pt x="4715844" y="1491889"/>
                    </a:cubicBezTo>
                    <a:cubicBezTo>
                      <a:pt x="4704702" y="1496067"/>
                      <a:pt x="4692915" y="1498491"/>
                      <a:pt x="4681977" y="1503178"/>
                    </a:cubicBezTo>
                    <a:cubicBezTo>
                      <a:pt x="4666509" y="1509807"/>
                      <a:pt x="4652787" y="1520434"/>
                      <a:pt x="4636822" y="1525755"/>
                    </a:cubicBezTo>
                    <a:cubicBezTo>
                      <a:pt x="4607384" y="1535568"/>
                      <a:pt x="4575948" y="1538520"/>
                      <a:pt x="4546510" y="1548333"/>
                    </a:cubicBezTo>
                    <a:cubicBezTo>
                      <a:pt x="4496788" y="1564907"/>
                      <a:pt x="4451640" y="1597366"/>
                      <a:pt x="4399755" y="1604778"/>
                    </a:cubicBezTo>
                    <a:cubicBezTo>
                      <a:pt x="4126989" y="1643742"/>
                      <a:pt x="4347336" y="1615554"/>
                      <a:pt x="3733710" y="1627355"/>
                    </a:cubicBezTo>
                    <a:cubicBezTo>
                      <a:pt x="3718658" y="1631118"/>
                      <a:pt x="3703082" y="1633196"/>
                      <a:pt x="3688555" y="1638644"/>
                    </a:cubicBezTo>
                    <a:cubicBezTo>
                      <a:pt x="3599615" y="1671997"/>
                      <a:pt x="3689921" y="1652910"/>
                      <a:pt x="3586955" y="1683800"/>
                    </a:cubicBezTo>
                    <a:cubicBezTo>
                      <a:pt x="3568577" y="1689314"/>
                      <a:pt x="3549125" y="1690435"/>
                      <a:pt x="3530510" y="1695089"/>
                    </a:cubicBezTo>
                    <a:cubicBezTo>
                      <a:pt x="3518966" y="1697975"/>
                      <a:pt x="3508086" y="1703109"/>
                      <a:pt x="3496644" y="1706378"/>
                    </a:cubicBezTo>
                    <a:cubicBezTo>
                      <a:pt x="3481726" y="1710640"/>
                      <a:pt x="3466540" y="1713903"/>
                      <a:pt x="3451488" y="1717666"/>
                    </a:cubicBezTo>
                    <a:cubicBezTo>
                      <a:pt x="3436436" y="1725192"/>
                      <a:pt x="3421801" y="1733615"/>
                      <a:pt x="3406333" y="1740244"/>
                    </a:cubicBezTo>
                    <a:cubicBezTo>
                      <a:pt x="3383660" y="1749961"/>
                      <a:pt x="3350224" y="1757094"/>
                      <a:pt x="3327310" y="1762822"/>
                    </a:cubicBezTo>
                    <a:cubicBezTo>
                      <a:pt x="3235953" y="1808500"/>
                      <a:pt x="3234382" y="1813192"/>
                      <a:pt x="3157977" y="1841844"/>
                    </a:cubicBezTo>
                    <a:cubicBezTo>
                      <a:pt x="3127498" y="1853274"/>
                      <a:pt x="3067923" y="1869483"/>
                      <a:pt x="3045088" y="1875711"/>
                    </a:cubicBezTo>
                    <a:cubicBezTo>
                      <a:pt x="3030120" y="1879793"/>
                      <a:pt x="3014652" y="1882094"/>
                      <a:pt x="2999933" y="1887000"/>
                    </a:cubicBezTo>
                    <a:cubicBezTo>
                      <a:pt x="2891162" y="1923257"/>
                      <a:pt x="2998576" y="1900397"/>
                      <a:pt x="2875755" y="1920866"/>
                    </a:cubicBezTo>
                    <a:lnTo>
                      <a:pt x="2108110" y="1909578"/>
                    </a:lnTo>
                    <a:cubicBezTo>
                      <a:pt x="2088566" y="1909035"/>
                      <a:pt x="2049176" y="1892740"/>
                      <a:pt x="2029088" y="1887000"/>
                    </a:cubicBezTo>
                    <a:cubicBezTo>
                      <a:pt x="2012210" y="1882178"/>
                      <a:pt x="1968110" y="1873444"/>
                      <a:pt x="1950066" y="1864422"/>
                    </a:cubicBezTo>
                    <a:cubicBezTo>
                      <a:pt x="1872105" y="1825441"/>
                      <a:pt x="1965022" y="1854050"/>
                      <a:pt x="1871044" y="1830555"/>
                    </a:cubicBezTo>
                    <a:cubicBezTo>
                      <a:pt x="1782223" y="1763941"/>
                      <a:pt x="1872925" y="1825852"/>
                      <a:pt x="1769444" y="1774111"/>
                    </a:cubicBezTo>
                    <a:cubicBezTo>
                      <a:pt x="1691485" y="1735131"/>
                      <a:pt x="1784398" y="1763739"/>
                      <a:pt x="1690422" y="1740244"/>
                    </a:cubicBezTo>
                    <a:cubicBezTo>
                      <a:pt x="1625246" y="1696793"/>
                      <a:pt x="1667408" y="1725806"/>
                      <a:pt x="1566244" y="1649933"/>
                    </a:cubicBezTo>
                    <a:cubicBezTo>
                      <a:pt x="1551192" y="1638644"/>
                      <a:pt x="1537043" y="1626038"/>
                      <a:pt x="1521088" y="1616066"/>
                    </a:cubicBezTo>
                    <a:cubicBezTo>
                      <a:pt x="1490984" y="1597251"/>
                      <a:pt x="1462529" y="1575498"/>
                      <a:pt x="1430777" y="1559622"/>
                    </a:cubicBezTo>
                    <a:cubicBezTo>
                      <a:pt x="1415725" y="1552096"/>
                      <a:pt x="1399316" y="1546825"/>
                      <a:pt x="1385622" y="1537044"/>
                    </a:cubicBezTo>
                    <a:cubicBezTo>
                      <a:pt x="1320890" y="1490807"/>
                      <a:pt x="1378688" y="1518822"/>
                      <a:pt x="1329177" y="1469311"/>
                    </a:cubicBezTo>
                    <a:cubicBezTo>
                      <a:pt x="1307293" y="1447427"/>
                      <a:pt x="1288988" y="1444626"/>
                      <a:pt x="1261444" y="1435444"/>
                    </a:cubicBezTo>
                    <a:cubicBezTo>
                      <a:pt x="1250155" y="1424155"/>
                      <a:pt x="1239842" y="1411798"/>
                      <a:pt x="1227577" y="1401578"/>
                    </a:cubicBezTo>
                    <a:cubicBezTo>
                      <a:pt x="1195102" y="1374516"/>
                      <a:pt x="1092985" y="1326609"/>
                      <a:pt x="1080822" y="1322555"/>
                    </a:cubicBezTo>
                    <a:cubicBezTo>
                      <a:pt x="1069533" y="1318792"/>
                      <a:pt x="1057598" y="1316588"/>
                      <a:pt x="1046955" y="1311266"/>
                    </a:cubicBezTo>
                    <a:cubicBezTo>
                      <a:pt x="1034820" y="1305199"/>
                      <a:pt x="1025959" y="1292979"/>
                      <a:pt x="1013088" y="1288689"/>
                    </a:cubicBezTo>
                    <a:cubicBezTo>
                      <a:pt x="991373" y="1281451"/>
                      <a:pt x="968233" y="1278115"/>
                      <a:pt x="945355" y="1277400"/>
                    </a:cubicBezTo>
                    <a:cubicBezTo>
                      <a:pt x="727177" y="1270582"/>
                      <a:pt x="508851" y="1269874"/>
                      <a:pt x="290599" y="1266111"/>
                    </a:cubicBezTo>
                    <a:cubicBezTo>
                      <a:pt x="275547" y="1262348"/>
                      <a:pt x="260589" y="1258188"/>
                      <a:pt x="245444" y="1254822"/>
                    </a:cubicBezTo>
                    <a:cubicBezTo>
                      <a:pt x="191707" y="1242880"/>
                      <a:pt x="154027" y="1239401"/>
                      <a:pt x="98688" y="1220955"/>
                    </a:cubicBezTo>
                    <a:lnTo>
                      <a:pt x="30955" y="1198378"/>
                    </a:lnTo>
                    <a:cubicBezTo>
                      <a:pt x="0" y="1151946"/>
                      <a:pt x="5644" y="1179719"/>
                      <a:pt x="19666" y="1130644"/>
                    </a:cubicBezTo>
                    <a:cubicBezTo>
                      <a:pt x="26330" y="1107320"/>
                      <a:pt x="29271" y="1067797"/>
                      <a:pt x="53533" y="1051622"/>
                    </a:cubicBezTo>
                    <a:cubicBezTo>
                      <a:pt x="66442" y="1043016"/>
                      <a:pt x="83258" y="1041957"/>
                      <a:pt x="98688" y="1040333"/>
                    </a:cubicBezTo>
                    <a:cubicBezTo>
                      <a:pt x="154947" y="1034411"/>
                      <a:pt x="212551" y="1040138"/>
                      <a:pt x="268022" y="1029044"/>
                    </a:cubicBezTo>
                    <a:cubicBezTo>
                      <a:pt x="275402" y="1027568"/>
                      <a:pt x="243563" y="1032807"/>
                      <a:pt x="245444" y="102904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761192" y="4315598"/>
                <a:ext cx="71999" cy="72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GB" sz="1400" kern="1200">
                  <a:solidFill>
                    <a:prstClr val="white"/>
                  </a:solidFill>
                  <a:latin typeface="Gill Sans MT"/>
                  <a:ea typeface="+mn-ea"/>
                  <a:cs typeface="+mn-cs"/>
                </a:endParaRPr>
              </a:p>
            </p:txBody>
          </p:sp>
        </p:grpSp>
      </p:grpSp>
      <p:sp>
        <p:nvSpPr>
          <p:cNvPr id="91" name="Rectangle 90"/>
          <p:cNvSpPr/>
          <p:nvPr/>
        </p:nvSpPr>
        <p:spPr>
          <a:xfrm>
            <a:off x="142844" y="179348"/>
            <a:ext cx="75975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1600" b="1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Figure 1 : Role of the immuno-modulatory factors produced in vivo by ASM in asthma pathogenesis</a:t>
            </a:r>
            <a:endParaRPr lang="en-GB" sz="1600" b="1" kern="1200" dirty="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52" name="Arc 51"/>
          <p:cNvSpPr/>
          <p:nvPr/>
        </p:nvSpPr>
        <p:spPr>
          <a:xfrm rot="21111919">
            <a:off x="4672174" y="2164131"/>
            <a:ext cx="1772199" cy="2774053"/>
          </a:xfrm>
          <a:prstGeom prst="arc">
            <a:avLst>
              <a:gd name="adj1" fmla="val 16200000"/>
              <a:gd name="adj2" fmla="val 19894142"/>
            </a:avLst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sz="1400" kern="12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28468" y="4653136"/>
            <a:ext cx="254325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CC"/>
                </a:solidFill>
                <a:latin typeface="Arial" pitchFamily="34" charset="0"/>
              </a:rPr>
              <a:t>Alteration of ASM function</a:t>
            </a:r>
            <a:endParaRPr lang="en-GB" sz="1400" b="1" dirty="0">
              <a:solidFill>
                <a:srgbClr val="0000CC"/>
              </a:solidFill>
              <a:latin typeface="Arial" pitchFamily="34" charset="0"/>
            </a:endParaRPr>
          </a:p>
          <a:p>
            <a:pPr algn="ctr" rtl="0"/>
            <a:r>
              <a:rPr lang="en-GB" sz="1200" b="1" dirty="0" smtClean="0">
                <a:solidFill>
                  <a:prstClr val="black"/>
                </a:solidFill>
                <a:latin typeface="Arial" pitchFamily="34" charset="0"/>
              </a:rPr>
              <a:t>Migration</a:t>
            </a:r>
          </a:p>
          <a:p>
            <a:pPr algn="ctr" rtl="0"/>
            <a:r>
              <a:rPr lang="en-GB" sz="1200" b="1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Proliferation</a:t>
            </a:r>
          </a:p>
          <a:p>
            <a:pPr algn="ctr" rtl="0"/>
            <a:r>
              <a:rPr lang="en-GB" sz="1200" b="1" dirty="0" smtClean="0">
                <a:solidFill>
                  <a:prstClr val="black"/>
                </a:solidFill>
                <a:latin typeface="Arial" pitchFamily="34" charset="0"/>
              </a:rPr>
              <a:t>Contractility</a:t>
            </a:r>
            <a:endParaRPr lang="en-GB" sz="1200" b="1" kern="1200" dirty="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54" name="Arc 53"/>
          <p:cNvSpPr/>
          <p:nvPr/>
        </p:nvSpPr>
        <p:spPr>
          <a:xfrm rot="488081" flipH="1">
            <a:off x="1869776" y="2224654"/>
            <a:ext cx="1772199" cy="2774053"/>
          </a:xfrm>
          <a:prstGeom prst="arc">
            <a:avLst>
              <a:gd name="adj1" fmla="val 16200000"/>
              <a:gd name="adj2" fmla="val 19482707"/>
            </a:avLst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sz="1400" kern="12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88508" y="2996952"/>
            <a:ext cx="19742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</a:rPr>
              <a:t>NGF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CCL19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CCL11</a:t>
            </a:r>
          </a:p>
          <a:p>
            <a:pPr algn="ctr"/>
            <a:r>
              <a:rPr lang="en-GB" sz="1400" b="1" dirty="0" err="1" smtClean="0">
                <a:latin typeface="Arial" pitchFamily="34" charset="0"/>
              </a:rPr>
              <a:t>Pentraxin</a:t>
            </a:r>
            <a:r>
              <a:rPr lang="en-GB" sz="1400" b="1" dirty="0" smtClean="0">
                <a:latin typeface="Arial" pitchFamily="34" charset="0"/>
              </a:rPr>
              <a:t> 3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ADAM33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HB-EGF</a:t>
            </a:r>
            <a:endParaRPr lang="en-GB" sz="1400" b="1" dirty="0">
              <a:latin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149862" y="2636912"/>
            <a:ext cx="0" cy="396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3162745" y="3089285"/>
            <a:ext cx="19742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</a:rPr>
              <a:t>CCL5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CCL11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CCL19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CX3CL1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CCL15</a:t>
            </a:r>
            <a:endParaRPr lang="en-GB" sz="1400" b="1" dirty="0">
              <a:latin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904732" y="4655458"/>
            <a:ext cx="26033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CC"/>
                </a:solidFill>
                <a:latin typeface="Arial" pitchFamily="34" charset="0"/>
              </a:rPr>
              <a:t>Chemoattraction</a:t>
            </a:r>
            <a:r>
              <a:rPr lang="en-GB" sz="1400" b="1" dirty="0" smtClean="0">
                <a:solidFill>
                  <a:srgbClr val="0000CC"/>
                </a:solidFill>
                <a:latin typeface="Arial" pitchFamily="34" charset="0"/>
              </a:rPr>
              <a:t> of inflammatory cells</a:t>
            </a:r>
            <a:endParaRPr lang="en-GB" sz="1400" b="1" dirty="0">
              <a:solidFill>
                <a:srgbClr val="0000CC"/>
              </a:solidFill>
              <a:latin typeface="Arial" pitchFamily="34" charset="0"/>
            </a:endParaRPr>
          </a:p>
          <a:p>
            <a:pPr algn="ctr" rtl="0"/>
            <a:r>
              <a:rPr lang="en-GB" sz="1200" b="1" dirty="0" smtClean="0">
                <a:solidFill>
                  <a:prstClr val="black"/>
                </a:solidFill>
                <a:latin typeface="Arial" pitchFamily="34" charset="0"/>
              </a:rPr>
              <a:t>T cells</a:t>
            </a:r>
          </a:p>
          <a:p>
            <a:pPr algn="ctr" rtl="0"/>
            <a:r>
              <a:rPr lang="en-GB" sz="1200" b="1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Mast cells</a:t>
            </a:r>
          </a:p>
          <a:p>
            <a:pPr algn="ctr" rtl="0"/>
            <a:r>
              <a:rPr lang="en-GB" sz="1200" b="1" dirty="0" smtClean="0">
                <a:solidFill>
                  <a:prstClr val="black"/>
                </a:solidFill>
                <a:latin typeface="Arial" pitchFamily="34" charset="0"/>
              </a:rPr>
              <a:t>Eosinophils</a:t>
            </a:r>
            <a:endParaRPr lang="en-GB" sz="1200" b="1" kern="1200" dirty="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348952" y="2996952"/>
            <a:ext cx="1974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</a:rPr>
              <a:t>TRAIL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IL-33</a:t>
            </a:r>
          </a:p>
          <a:p>
            <a:pPr algn="ctr"/>
            <a:r>
              <a:rPr lang="en-GB" sz="1400" b="1" dirty="0" smtClean="0">
                <a:latin typeface="Arial" pitchFamily="34" charset="0"/>
              </a:rPr>
              <a:t>TSLP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244646" y="4397912"/>
            <a:ext cx="26033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CC"/>
                </a:solidFill>
                <a:latin typeface="Arial" pitchFamily="34" charset="0"/>
              </a:rPr>
              <a:t>Activation</a:t>
            </a:r>
          </a:p>
          <a:p>
            <a:pPr algn="ctr"/>
            <a:r>
              <a:rPr lang="en-GB" sz="1400" b="1" dirty="0" smtClean="0">
                <a:solidFill>
                  <a:srgbClr val="0000CC"/>
                </a:solidFill>
                <a:latin typeface="Arial" pitchFamily="34" charset="0"/>
              </a:rPr>
              <a:t>Survival</a:t>
            </a:r>
            <a:endParaRPr lang="en-GB" sz="1400" b="1" dirty="0">
              <a:solidFill>
                <a:srgbClr val="0000CC"/>
              </a:solidFill>
              <a:latin typeface="Arial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875625" y="4365136"/>
            <a:ext cx="0" cy="288000"/>
          </a:xfrm>
          <a:prstGeom prst="straightConnector1">
            <a:avLst/>
          </a:prstGeom>
          <a:ln w="28575">
            <a:solidFill>
              <a:srgbClr val="0000CC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4206418" y="4365136"/>
            <a:ext cx="0" cy="288000"/>
          </a:xfrm>
          <a:prstGeom prst="straightConnector1">
            <a:avLst/>
          </a:prstGeom>
          <a:ln w="28575">
            <a:solidFill>
              <a:srgbClr val="0000CC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rc 88"/>
          <p:cNvSpPr/>
          <p:nvPr/>
        </p:nvSpPr>
        <p:spPr>
          <a:xfrm rot="5400000">
            <a:off x="4027448" y="2568033"/>
            <a:ext cx="1772199" cy="2774053"/>
          </a:xfrm>
          <a:prstGeom prst="arc">
            <a:avLst>
              <a:gd name="adj1" fmla="val 16200000"/>
              <a:gd name="adj2" fmla="val 19894142"/>
            </a:avLst>
          </a:prstGeom>
          <a:ln w="28575">
            <a:solidFill>
              <a:srgbClr val="0000CC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sz="1400" kern="12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297221" y="4437112"/>
            <a:ext cx="1538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GC insensitivity</a:t>
            </a:r>
            <a:endParaRPr lang="en-GB" sz="1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6977013" y="2091936"/>
            <a:ext cx="22034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Airway remodelling/</a:t>
            </a:r>
          </a:p>
          <a:p>
            <a:r>
              <a:rPr lang="en-GB" sz="1400" b="1" dirty="0" smtClean="0">
                <a:solidFill>
                  <a:srgbClr val="FF0000"/>
                </a:solidFill>
                <a:latin typeface="Arial" pitchFamily="34" charset="0"/>
              </a:rPr>
              <a:t>Hyper-responsiveness</a:t>
            </a:r>
            <a:endParaRPr lang="en-GB" sz="1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2848821" y="1340768"/>
            <a:ext cx="265928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latin typeface="Trebuchet MS" panose="020B0603020202020204" pitchFamily="34" charset="0"/>
              </a:rPr>
              <a:t>Asthmatic ASM bundles</a:t>
            </a:r>
            <a:endParaRPr lang="en-US" dirty="0">
              <a:latin typeface="Trebuchet MS" panose="020B0603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736622" y="5805296"/>
            <a:ext cx="0" cy="28800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206418" y="5805296"/>
            <a:ext cx="0" cy="28800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95536" y="6023029"/>
            <a:ext cx="2659283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Airway </a:t>
            </a:r>
          </a:p>
          <a:p>
            <a:pPr algn="ctr" eaLnBrk="0" hangingPunct="0"/>
            <a:r>
              <a:rPr lang="en-US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remodelling</a:t>
            </a:r>
            <a:endParaRPr lang="en-US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915816" y="6023029"/>
            <a:ext cx="2659283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Airway </a:t>
            </a:r>
          </a:p>
          <a:p>
            <a:pPr algn="ctr" eaLnBrk="0" hangingPunct="0"/>
            <a:r>
              <a:rPr lang="en-US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Inflammation</a:t>
            </a:r>
            <a:endParaRPr lang="en-US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5" name="Arc 44"/>
          <p:cNvSpPr/>
          <p:nvPr/>
        </p:nvSpPr>
        <p:spPr>
          <a:xfrm rot="21111919">
            <a:off x="5924819" y="3540428"/>
            <a:ext cx="1772199" cy="2774053"/>
          </a:xfrm>
          <a:prstGeom prst="arc">
            <a:avLst>
              <a:gd name="adj1" fmla="val 16200000"/>
              <a:gd name="adj2" fmla="val 19894142"/>
            </a:avLst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sz="1400" kern="12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46" name="Arc 45"/>
          <p:cNvSpPr/>
          <p:nvPr/>
        </p:nvSpPr>
        <p:spPr>
          <a:xfrm rot="488081" flipV="1">
            <a:off x="5888470" y="671563"/>
            <a:ext cx="1772199" cy="2774053"/>
          </a:xfrm>
          <a:prstGeom prst="arc">
            <a:avLst>
              <a:gd name="adj1" fmla="val 16200000"/>
              <a:gd name="adj2" fmla="val 19894142"/>
            </a:avLst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sz="1400" kern="12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5731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89"/>
          <p:cNvSpPr>
            <a:spLocks noChangeArrowheads="1"/>
          </p:cNvSpPr>
          <p:nvPr/>
        </p:nvSpPr>
        <p:spPr bwMode="auto">
          <a:xfrm>
            <a:off x="1836420" y="5641587"/>
            <a:ext cx="1944047" cy="955765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b="1" dirty="0"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en-US" sz="1600" b="1" dirty="0" smtClean="0">
                <a:latin typeface="Arial" pitchFamily="34" charset="0"/>
              </a:rPr>
              <a:t>Corticosteroid </a:t>
            </a:r>
          </a:p>
          <a:p>
            <a:pPr algn="ctr" eaLnBrk="0" hangingPunct="0">
              <a:defRPr/>
            </a:pPr>
            <a:r>
              <a:rPr lang="en-US" sz="1600" b="1" dirty="0" smtClean="0">
                <a:latin typeface="Arial" pitchFamily="34" charset="0"/>
              </a:rPr>
              <a:t>Insensitivity</a:t>
            </a:r>
            <a:endParaRPr lang="en-US" sz="1600" b="1" dirty="0">
              <a:latin typeface="Arial" pitchFamily="34" charset="0"/>
            </a:endParaRPr>
          </a:p>
          <a:p>
            <a:pPr algn="ctr" eaLnBrk="0" hangingPunct="0">
              <a:defRPr/>
            </a:pPr>
            <a:endParaRPr lang="en-US" sz="1000" b="1" dirty="0">
              <a:latin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24126" y="2425839"/>
            <a:ext cx="762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71379" y="3880792"/>
            <a:ext cx="67646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US" sz="2000" dirty="0" err="1">
                <a:latin typeface="Trebuchet MS" panose="020B0603020202020204" pitchFamily="34" charset="0"/>
              </a:rPr>
              <a:t>GR</a:t>
            </a:r>
            <a:r>
              <a:rPr lang="en-US" sz="2000" dirty="0" err="1">
                <a:latin typeface="Symbol" panose="05050102010706020507" pitchFamily="18" charset="2"/>
              </a:rPr>
              <a:t>a</a:t>
            </a:r>
            <a:endParaRPr lang="en-US" sz="2000" dirty="0">
              <a:latin typeface="Symbol" panose="05050102010706020507" pitchFamily="18" charset="2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836421" y="3303580"/>
            <a:ext cx="10064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sz="2000" b="1" dirty="0">
                <a:latin typeface="Trebuchet MS" panose="020B0603020202020204" pitchFamily="34" charset="0"/>
              </a:rPr>
              <a:t>GC</a:t>
            </a:r>
          </a:p>
        </p:txBody>
      </p:sp>
      <p:sp>
        <p:nvSpPr>
          <p:cNvPr id="6" name="Pie 5"/>
          <p:cNvSpPr/>
          <p:nvPr/>
        </p:nvSpPr>
        <p:spPr bwMode="auto">
          <a:xfrm>
            <a:off x="2518753" y="3674616"/>
            <a:ext cx="453008" cy="439043"/>
          </a:xfrm>
          <a:prstGeom prst="pie">
            <a:avLst/>
          </a:prstGeom>
          <a:solidFill>
            <a:srgbClr val="FFC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latin typeface="Trebuchet MS" panose="020B0603020202020204" pitchFamily="34" charset="0"/>
            </a:endParaRPr>
          </a:p>
        </p:txBody>
      </p:sp>
      <p:sp>
        <p:nvSpPr>
          <p:cNvPr id="7" name="Right Triangle 471"/>
          <p:cNvSpPr>
            <a:spLocks noChangeArrowheads="1"/>
          </p:cNvSpPr>
          <p:nvPr/>
        </p:nvSpPr>
        <p:spPr bwMode="auto">
          <a:xfrm>
            <a:off x="2819361" y="3591056"/>
            <a:ext cx="228600" cy="228600"/>
          </a:xfrm>
          <a:prstGeom prst="rtTriangle">
            <a:avLst/>
          </a:prstGeom>
          <a:solidFill>
            <a:srgbClr val="FF0000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 sz="2000">
              <a:latin typeface="Trebuchet MS" panose="020B0603020202020204" pitchFamily="34" charset="0"/>
            </a:endParaRPr>
          </a:p>
        </p:txBody>
      </p:sp>
      <p:sp>
        <p:nvSpPr>
          <p:cNvPr id="8" name="Right Triangle 477"/>
          <p:cNvSpPr>
            <a:spLocks noChangeArrowheads="1"/>
          </p:cNvSpPr>
          <p:nvPr/>
        </p:nvSpPr>
        <p:spPr bwMode="auto">
          <a:xfrm>
            <a:off x="2681526" y="1842415"/>
            <a:ext cx="228600" cy="228600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GB" sz="2000">
              <a:latin typeface="Trebuchet MS" panose="020B0603020202020204" pitchFamily="34" charset="0"/>
            </a:endParaRPr>
          </a:p>
        </p:txBody>
      </p:sp>
      <p:sp>
        <p:nvSpPr>
          <p:cNvPr id="9" name="Line 191"/>
          <p:cNvSpPr>
            <a:spLocks noChangeShapeType="1"/>
          </p:cNvSpPr>
          <p:nvPr/>
        </p:nvSpPr>
        <p:spPr bwMode="auto">
          <a:xfrm flipH="1">
            <a:off x="2770864" y="2214006"/>
            <a:ext cx="9914" cy="12726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sz="2000">
              <a:latin typeface="Trebuchet MS" panose="020B0603020202020204" pitchFamily="34" charset="0"/>
            </a:endParaRPr>
          </a:p>
        </p:txBody>
      </p:sp>
      <p:sp>
        <p:nvSpPr>
          <p:cNvPr id="10" name="Striped Right Arrow 9"/>
          <p:cNvSpPr/>
          <p:nvPr/>
        </p:nvSpPr>
        <p:spPr bwMode="auto">
          <a:xfrm rot="5400000">
            <a:off x="2182617" y="4727397"/>
            <a:ext cx="1186407" cy="383053"/>
          </a:xfrm>
          <a:prstGeom prst="stripedRightArrow">
            <a:avLst>
              <a:gd name="adj1" fmla="val 40790"/>
              <a:gd name="adj2" fmla="val 324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latin typeface="Trebuchet MS" panose="020B0603020202020204" pitchFamily="34" charset="0"/>
            </a:endParaRPr>
          </a:p>
        </p:txBody>
      </p: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5717694" y="2167422"/>
            <a:ext cx="152400" cy="425450"/>
            <a:chOff x="2634" y="1504"/>
            <a:chExt cx="108" cy="478"/>
          </a:xfrm>
        </p:grpSpPr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2634" y="1504"/>
              <a:ext cx="108" cy="132"/>
            </a:xfrm>
            <a:prstGeom prst="ellipse">
              <a:avLst/>
            </a:prstGeom>
            <a:solidFill>
              <a:srgbClr val="CC33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3200">
                <a:latin typeface="Trebuchet MS" panose="020B0603020202020204" pitchFamily="34" charset="0"/>
              </a:endParaRPr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2634" y="1619"/>
              <a:ext cx="108" cy="132"/>
            </a:xfrm>
            <a:prstGeom prst="ellipse">
              <a:avLst/>
            </a:prstGeom>
            <a:solidFill>
              <a:srgbClr val="CC33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3200">
                <a:latin typeface="Trebuchet MS" panose="020B0603020202020204" pitchFamily="34" charset="0"/>
              </a:endParaRPr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2634" y="1734"/>
              <a:ext cx="108" cy="132"/>
            </a:xfrm>
            <a:prstGeom prst="ellipse">
              <a:avLst/>
            </a:prstGeom>
            <a:solidFill>
              <a:srgbClr val="CC33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3200">
                <a:latin typeface="Trebuchet MS" panose="020B0603020202020204" pitchFamily="34" charset="0"/>
              </a:endParaRPr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2634" y="1850"/>
              <a:ext cx="108" cy="132"/>
            </a:xfrm>
            <a:prstGeom prst="ellipse">
              <a:avLst/>
            </a:prstGeom>
            <a:solidFill>
              <a:srgbClr val="CC33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3200"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2209612" y="1353919"/>
            <a:ext cx="10064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sz="2000" b="1" dirty="0">
                <a:latin typeface="Trebuchet MS" panose="020B0603020202020204" pitchFamily="34" charset="0"/>
              </a:rPr>
              <a:t>GC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97429" y="1756307"/>
            <a:ext cx="194691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latin typeface="Trebuchet MS" panose="020B0603020202020204" pitchFamily="34" charset="0"/>
              </a:rPr>
              <a:t>Airway smooth muscle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910126" y="3676091"/>
            <a:ext cx="432048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Arial" pitchFamily="34" charset="0"/>
              </a:rPr>
              <a:t>P</a:t>
            </a:r>
            <a:endParaRPr lang="en-GB" sz="4800" b="1" dirty="0">
              <a:solidFill>
                <a:schemeClr val="tx1"/>
              </a:solidFill>
              <a:latin typeface="Trebuchet MS" panose="020B0603020202020204" pitchFamily="34" charset="0"/>
              <a:cs typeface="Arial" pitchFamily="34" charset="0"/>
            </a:endParaRPr>
          </a:p>
        </p:txBody>
      </p:sp>
      <p:sp>
        <p:nvSpPr>
          <p:cNvPr id="19" name="Rectangle 203"/>
          <p:cNvSpPr>
            <a:spLocks noChangeArrowheads="1"/>
          </p:cNvSpPr>
          <p:nvPr/>
        </p:nvSpPr>
        <p:spPr bwMode="auto">
          <a:xfrm>
            <a:off x="251520" y="4535862"/>
            <a:ext cx="215901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Impaired </a:t>
            </a:r>
            <a:r>
              <a:rPr lang="en-US" sz="16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GR</a:t>
            </a:r>
            <a:r>
              <a:rPr lang="en-US" sz="16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transactivation activity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17494" y="3201424"/>
            <a:ext cx="223495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4-6 </a:t>
            </a:r>
            <a:r>
              <a:rPr lang="en-US" sz="16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hr</a:t>
            </a:r>
            <a:endParaRPr lang="en-US" sz="16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ctr" eaLnBrk="0" hangingPunct="0"/>
            <a:r>
              <a:rPr lang="en-US" sz="1600" b="1" dirty="0">
                <a:latin typeface="Trebuchet MS" panose="020B0603020202020204" pitchFamily="34" charset="0"/>
              </a:rPr>
              <a:t>Rapid </a:t>
            </a:r>
            <a:r>
              <a:rPr lang="en-US" sz="1600" b="1" dirty="0" smtClean="0">
                <a:latin typeface="Trebuchet MS" panose="020B0603020202020204" pitchFamily="34" charset="0"/>
              </a:rPr>
              <a:t>mechanisms</a:t>
            </a:r>
            <a:endParaRPr lang="en-US" sz="1600" b="1" dirty="0">
              <a:latin typeface="Trebuchet MS" panose="020B0603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17494" y="4797152"/>
            <a:ext cx="244564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12-24 </a:t>
            </a:r>
            <a:r>
              <a:rPr lang="en-US" sz="16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hr</a:t>
            </a:r>
            <a:endParaRPr lang="en-US" sz="16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ctr" eaLnBrk="0" hangingPunct="0"/>
            <a:r>
              <a:rPr lang="en-US" sz="1600" b="1" dirty="0">
                <a:latin typeface="Trebuchet MS" panose="020B0603020202020204" pitchFamily="34" charset="0"/>
              </a:rPr>
              <a:t>Delayed </a:t>
            </a:r>
            <a:r>
              <a:rPr lang="en-US" sz="1600" b="1" dirty="0" smtClean="0">
                <a:latin typeface="Trebuchet MS" panose="020B0603020202020204" pitchFamily="34" charset="0"/>
              </a:rPr>
              <a:t>mechanisms</a:t>
            </a:r>
            <a:endParaRPr lang="en-US" sz="1600" b="1" dirty="0">
              <a:latin typeface="Trebuchet MS" panose="020B0603020202020204" pitchFamily="34" charset="0"/>
            </a:endParaRPr>
          </a:p>
        </p:txBody>
      </p:sp>
      <p:sp>
        <p:nvSpPr>
          <p:cNvPr id="22" name="Left Brace 21"/>
          <p:cNvSpPr/>
          <p:nvPr/>
        </p:nvSpPr>
        <p:spPr bwMode="auto">
          <a:xfrm rot="10800000">
            <a:off x="6518167" y="2687147"/>
            <a:ext cx="322755" cy="1690827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effectLst/>
              <a:latin typeface="Trebuchet MS" panose="020B0603020202020204" pitchFamily="34" charset="0"/>
            </a:endParaRPr>
          </a:p>
        </p:txBody>
      </p:sp>
      <p:sp>
        <p:nvSpPr>
          <p:cNvPr id="23" name="Left Brace 22"/>
          <p:cNvSpPr/>
          <p:nvPr/>
        </p:nvSpPr>
        <p:spPr bwMode="auto">
          <a:xfrm rot="10800000">
            <a:off x="6518167" y="4955435"/>
            <a:ext cx="322755" cy="371111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effectLst/>
              <a:latin typeface="Trebuchet MS" panose="020B0603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76926" y="1721478"/>
            <a:ext cx="1782540" cy="1507811"/>
            <a:chOff x="4899929" y="1474850"/>
            <a:chExt cx="1782540" cy="1507811"/>
          </a:xfrm>
        </p:grpSpPr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4899929" y="1474850"/>
              <a:ext cx="968215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KCa3.1</a:t>
              </a:r>
              <a:endParaRPr lang="en-US" b="1" dirty="0">
                <a:solidFill>
                  <a:srgbClr val="0000CC"/>
                </a:solidFill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 flipH="1">
              <a:off x="5220072" y="1891133"/>
              <a:ext cx="120373" cy="52975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ounded Rectangle 26"/>
            <p:cNvSpPr/>
            <p:nvPr/>
          </p:nvSpPr>
          <p:spPr>
            <a:xfrm flipH="1">
              <a:off x="5436096" y="1891133"/>
              <a:ext cx="120373" cy="52975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Line 191"/>
            <p:cNvSpPr>
              <a:spLocks noChangeShapeType="1"/>
            </p:cNvSpPr>
            <p:nvPr/>
          </p:nvSpPr>
          <p:spPr bwMode="auto">
            <a:xfrm flipH="1">
              <a:off x="5364088" y="2599690"/>
              <a:ext cx="0" cy="382971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000">
                <a:latin typeface="Trebuchet MS" panose="020B0603020202020204" pitchFamily="34" charset="0"/>
              </a:endParaRPr>
            </a:p>
          </p:txBody>
        </p:sp>
        <p:sp>
          <p:nvSpPr>
            <p:cNvPr id="29" name="Arc 28"/>
            <p:cNvSpPr/>
            <p:nvPr/>
          </p:nvSpPr>
          <p:spPr>
            <a:xfrm rot="14613032" flipH="1">
              <a:off x="5966868" y="1715701"/>
              <a:ext cx="397513" cy="1033689"/>
            </a:xfrm>
            <a:prstGeom prst="arc">
              <a:avLst>
                <a:gd name="adj1" fmla="val 16200000"/>
                <a:gd name="adj2" fmla="val 2806563"/>
              </a:avLst>
            </a:prstGeom>
            <a:noFill/>
            <a:ln w="28575">
              <a:solidFill>
                <a:schemeClr val="tx1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Trebuchet MS" panose="020B0603020202020204" pitchFamily="34" charset="0"/>
                <a:cs typeface="Arial" pitchFamily="34" charset="0"/>
              </a:endParaRPr>
            </a:p>
          </p:txBody>
        </p:sp>
      </p:grpSp>
      <p:sp>
        <p:nvSpPr>
          <p:cNvPr id="31" name="Rectangle 187"/>
          <p:cNvSpPr>
            <a:spLocks noChangeArrowheads="1"/>
          </p:cNvSpPr>
          <p:nvPr/>
        </p:nvSpPr>
        <p:spPr bwMode="auto">
          <a:xfrm>
            <a:off x="5172090" y="1268760"/>
            <a:ext cx="156210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US" sz="2000" dirty="0" err="1" smtClean="0">
                <a:latin typeface="Trebuchet MS" panose="020B0603020202020204" pitchFamily="34" charset="0"/>
              </a:rPr>
              <a:t>TNF</a:t>
            </a:r>
            <a:r>
              <a:rPr lang="en-US" sz="2000" dirty="0" err="1" smtClean="0">
                <a:latin typeface="Symbol" panose="05050102010706020507" pitchFamily="18" charset="2"/>
              </a:rPr>
              <a:t>a</a:t>
            </a:r>
            <a:r>
              <a:rPr lang="en-US" sz="2000" dirty="0" smtClean="0">
                <a:latin typeface="Trebuchet MS" panose="020B0603020202020204" pitchFamily="34" charset="0"/>
              </a:rPr>
              <a:t>/</a:t>
            </a:r>
            <a:r>
              <a:rPr lang="en-US" sz="2000" dirty="0" err="1" smtClean="0">
                <a:latin typeface="Trebuchet MS" panose="020B0603020202020204" pitchFamily="34" charset="0"/>
              </a:rPr>
              <a:t>IFN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endParaRPr lang="en-US" sz="2000" dirty="0">
              <a:latin typeface="Symbol" panose="05050102010706020507" pitchFamily="18" charset="2"/>
            </a:endParaRPr>
          </a:p>
          <a:p>
            <a:pPr eaLnBrk="0" hangingPunct="0"/>
            <a:endParaRPr lang="en-US" sz="2000" dirty="0">
              <a:latin typeface="Trebuchet MS" panose="020B0603020202020204" pitchFamily="34" charset="0"/>
            </a:endParaRPr>
          </a:p>
        </p:txBody>
      </p:sp>
      <p:sp>
        <p:nvSpPr>
          <p:cNvPr id="32" name="Line 191"/>
          <p:cNvSpPr>
            <a:spLocks noChangeShapeType="1"/>
          </p:cNvSpPr>
          <p:nvPr/>
        </p:nvSpPr>
        <p:spPr bwMode="auto">
          <a:xfrm>
            <a:off x="5793894" y="1754671"/>
            <a:ext cx="0" cy="29462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sz="2000">
              <a:latin typeface="Trebuchet MS" panose="020B0603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933661" y="2769376"/>
            <a:ext cx="2699447" cy="843191"/>
            <a:chOff x="3147735" y="2852936"/>
            <a:chExt cx="2699447" cy="843191"/>
          </a:xfrm>
        </p:grpSpPr>
        <p:sp>
          <p:nvSpPr>
            <p:cNvPr id="34" name="Line 191"/>
            <p:cNvSpPr>
              <a:spLocks noChangeShapeType="1"/>
            </p:cNvSpPr>
            <p:nvPr/>
          </p:nvSpPr>
          <p:spPr bwMode="auto">
            <a:xfrm flipH="1" flipV="1">
              <a:off x="3363759" y="3409267"/>
              <a:ext cx="0" cy="265349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000">
                <a:ln>
                  <a:solidFill>
                    <a:schemeClr val="tx1"/>
                  </a:solidFill>
                  <a:prstDash val="solid"/>
                </a:ln>
                <a:latin typeface="Trebuchet MS" panose="020B0603020202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3147735" y="2852936"/>
              <a:ext cx="2699447" cy="843191"/>
              <a:chOff x="3147735" y="2852936"/>
              <a:chExt cx="2699447" cy="843191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3147735" y="2852936"/>
                <a:ext cx="2699447" cy="843191"/>
                <a:chOff x="3133252" y="2614033"/>
                <a:chExt cx="2699447" cy="843191"/>
              </a:xfrm>
            </p:grpSpPr>
            <p:sp>
              <p:nvSpPr>
                <p:cNvPr id="38" name="Rectangle 203"/>
                <p:cNvSpPr>
                  <a:spLocks noChangeArrowheads="1"/>
                </p:cNvSpPr>
                <p:nvPr/>
              </p:nvSpPr>
              <p:spPr bwMode="auto">
                <a:xfrm>
                  <a:off x="4335389" y="3056472"/>
                  <a:ext cx="1086224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000" b="1" dirty="0" smtClean="0">
                      <a:solidFill>
                        <a:srgbClr val="0000CC"/>
                      </a:solidFill>
                      <a:latin typeface="Trebuchet MS" panose="020B0603020202020204" pitchFamily="34" charset="0"/>
                    </a:rPr>
                    <a:t>PP5</a:t>
                  </a:r>
                  <a:endParaRPr lang="en-US" sz="2000" b="1" dirty="0">
                    <a:solidFill>
                      <a:srgbClr val="0000CC"/>
                    </a:solidFill>
                    <a:latin typeface="Trebuchet MS" panose="020B0603020202020204" pitchFamily="34" charset="0"/>
                  </a:endParaRPr>
                </a:p>
              </p:txBody>
            </p:sp>
            <p:sp>
              <p:nvSpPr>
                <p:cNvPr id="39" name="Line 191"/>
                <p:cNvSpPr>
                  <a:spLocks noChangeShapeType="1"/>
                </p:cNvSpPr>
                <p:nvPr/>
              </p:nvSpPr>
              <p:spPr bwMode="auto">
                <a:xfrm flipH="1">
                  <a:off x="4964040" y="2614033"/>
                  <a:ext cx="868659" cy="585710"/>
                </a:xfrm>
                <a:prstGeom prst="line">
                  <a:avLst/>
                </a:prstGeom>
                <a:noFill/>
                <a:ln w="38100" cap="rnd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sz="2000">
                    <a:latin typeface="Trebuchet MS" panose="020B0603020202020204" pitchFamily="34" charset="0"/>
                  </a:endParaRPr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3133252" y="2818132"/>
                  <a:ext cx="432048" cy="2880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1" dirty="0" smtClean="0">
                      <a:solidFill>
                        <a:schemeClr val="tx1"/>
                      </a:solidFill>
                      <a:latin typeface="Trebuchet MS" panose="020B0603020202020204" pitchFamily="34" charset="0"/>
                      <a:cs typeface="Arial" pitchFamily="34" charset="0"/>
                    </a:rPr>
                    <a:t>P</a:t>
                  </a:r>
                  <a:endParaRPr lang="en-GB" sz="4800" b="1" dirty="0">
                    <a:solidFill>
                      <a:schemeClr val="tx1"/>
                    </a:solidFill>
                    <a:latin typeface="Trebuchet MS" panose="020B0603020202020204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7" name="Line 191"/>
              <p:cNvSpPr>
                <a:spLocks noChangeShapeType="1"/>
              </p:cNvSpPr>
              <p:nvPr/>
            </p:nvSpPr>
            <p:spPr bwMode="auto">
              <a:xfrm flipH="1" flipV="1">
                <a:off x="3639214" y="3501944"/>
                <a:ext cx="710657" cy="10028"/>
              </a:xfrm>
              <a:prstGeom prst="line">
                <a:avLst/>
              </a:prstGeom>
              <a:noFill/>
              <a:ln w="38100" cap="rnd">
                <a:solidFill>
                  <a:srgbClr val="0000CC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>
                  <a:ln>
                    <a:solidFill>
                      <a:schemeClr val="tx1"/>
                    </a:solidFill>
                    <a:prstDash val="solid"/>
                  </a:ln>
                  <a:latin typeface="Trebuchet MS" panose="020B0603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3160058" y="2741957"/>
            <a:ext cx="2953110" cy="1724375"/>
            <a:chOff x="3374132" y="2825517"/>
            <a:chExt cx="2953110" cy="1724375"/>
          </a:xfrm>
        </p:grpSpPr>
        <p:grpSp>
          <p:nvGrpSpPr>
            <p:cNvPr id="42" name="Group 41"/>
            <p:cNvGrpSpPr/>
            <p:nvPr/>
          </p:nvGrpSpPr>
          <p:grpSpPr>
            <a:xfrm>
              <a:off x="4058083" y="2825517"/>
              <a:ext cx="2269159" cy="1724375"/>
              <a:chOff x="3951051" y="2514601"/>
              <a:chExt cx="2269159" cy="172437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5133986" y="2514601"/>
                <a:ext cx="1086224" cy="1724375"/>
                <a:chOff x="5133986" y="2514601"/>
                <a:chExt cx="1086224" cy="1724375"/>
              </a:xfrm>
            </p:grpSpPr>
            <p:sp>
              <p:nvSpPr>
                <p:cNvPr id="46" name="Rectangle 203"/>
                <p:cNvSpPr>
                  <a:spLocks noChangeArrowheads="1"/>
                </p:cNvSpPr>
                <p:nvPr/>
              </p:nvSpPr>
              <p:spPr bwMode="auto">
                <a:xfrm>
                  <a:off x="5133986" y="3838224"/>
                  <a:ext cx="1086224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000" b="1" dirty="0" smtClean="0">
                      <a:solidFill>
                        <a:srgbClr val="0000CC"/>
                      </a:solidFill>
                      <a:latin typeface="Trebuchet MS" panose="020B0603020202020204" pitchFamily="34" charset="0"/>
                    </a:rPr>
                    <a:t>IRF-1</a:t>
                  </a:r>
                  <a:endParaRPr lang="en-US" sz="2000" b="1" dirty="0">
                    <a:solidFill>
                      <a:srgbClr val="0000CC"/>
                    </a:solidFill>
                    <a:latin typeface="Trebuchet MS" panose="020B0603020202020204" pitchFamily="34" charset="0"/>
                  </a:endParaRPr>
                </a:p>
              </p:txBody>
            </p:sp>
            <p:sp>
              <p:nvSpPr>
                <p:cNvPr id="47" name="Line 191"/>
                <p:cNvSpPr>
                  <a:spLocks noChangeShapeType="1"/>
                </p:cNvSpPr>
                <p:nvPr/>
              </p:nvSpPr>
              <p:spPr bwMode="auto">
                <a:xfrm flipH="1">
                  <a:off x="5545088" y="2514601"/>
                  <a:ext cx="332024" cy="1222166"/>
                </a:xfrm>
                <a:prstGeom prst="line">
                  <a:avLst/>
                </a:prstGeom>
                <a:noFill/>
                <a:ln w="38100" cap="rnd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sz="2000">
                    <a:latin typeface="Trebuchet MS" panose="020B0603020202020204" pitchFamily="34" charset="0"/>
                  </a:endParaRPr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3951051" y="3587449"/>
                <a:ext cx="901209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rgbClr val="0000CC"/>
                    </a:solidFill>
                    <a:latin typeface="Trebuchet MS" panose="020B0603020202020204" pitchFamily="34" charset="0"/>
                  </a:rPr>
                  <a:t>GRIP-1</a:t>
                </a:r>
                <a:endParaRPr lang="en-GB" b="1" dirty="0">
                  <a:solidFill>
                    <a:srgbClr val="0000CC"/>
                  </a:solidFill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43" name="Line 191"/>
            <p:cNvSpPr>
              <a:spLocks noChangeShapeType="1"/>
            </p:cNvSpPr>
            <p:nvPr/>
          </p:nvSpPr>
          <p:spPr bwMode="auto">
            <a:xfrm flipH="1" flipV="1">
              <a:off x="3374132" y="4149079"/>
              <a:ext cx="1785082" cy="260200"/>
            </a:xfrm>
            <a:prstGeom prst="line">
              <a:avLst/>
            </a:prstGeom>
            <a:noFill/>
            <a:ln w="38100" cap="rnd">
              <a:solidFill>
                <a:srgbClr val="0000CC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000">
                <a:ln>
                  <a:solidFill>
                    <a:schemeClr val="tx1"/>
                  </a:solidFill>
                  <a:prstDash val="solid"/>
                </a:ln>
                <a:latin typeface="Trebuchet MS" panose="020B0603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26150" y="2744786"/>
            <a:ext cx="3806552" cy="2571533"/>
            <a:chOff x="3340224" y="2828346"/>
            <a:chExt cx="3806552" cy="2571533"/>
          </a:xfrm>
        </p:grpSpPr>
        <p:grpSp>
          <p:nvGrpSpPr>
            <p:cNvPr id="49" name="Group 48"/>
            <p:cNvGrpSpPr/>
            <p:nvPr/>
          </p:nvGrpSpPr>
          <p:grpSpPr>
            <a:xfrm>
              <a:off x="6156176" y="2828346"/>
              <a:ext cx="990600" cy="2571533"/>
              <a:chOff x="6156176" y="2533867"/>
              <a:chExt cx="990600" cy="2571533"/>
            </a:xfrm>
          </p:grpSpPr>
          <p:sp>
            <p:nvSpPr>
              <p:cNvPr id="51" name="Rectangle 203"/>
              <p:cNvSpPr>
                <a:spLocks noChangeArrowheads="1"/>
              </p:cNvSpPr>
              <p:nvPr/>
            </p:nvSpPr>
            <p:spPr bwMode="auto">
              <a:xfrm>
                <a:off x="6156176" y="4704648"/>
                <a:ext cx="990600" cy="400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000" b="1" dirty="0" err="1">
                    <a:solidFill>
                      <a:srgbClr val="0000CC"/>
                    </a:solidFill>
                    <a:latin typeface="Trebuchet MS" panose="020B0603020202020204" pitchFamily="34" charset="0"/>
                  </a:rPr>
                  <a:t>GR</a:t>
                </a:r>
                <a:r>
                  <a:rPr lang="en-US" sz="2000" b="1" dirty="0" err="1">
                    <a:solidFill>
                      <a:srgbClr val="0000CC"/>
                    </a:solidFill>
                    <a:latin typeface="Symbol" panose="05050102010706020507" pitchFamily="18" charset="2"/>
                  </a:rPr>
                  <a:t>b</a:t>
                </a:r>
                <a:endParaRPr lang="en-US" sz="2000" b="1" dirty="0">
                  <a:solidFill>
                    <a:srgbClr val="0000CC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52" name="Line 191"/>
              <p:cNvSpPr>
                <a:spLocks noChangeShapeType="1"/>
              </p:cNvSpPr>
              <p:nvPr/>
            </p:nvSpPr>
            <p:spPr bwMode="auto">
              <a:xfrm>
                <a:off x="6162488" y="2533867"/>
                <a:ext cx="271556" cy="2063533"/>
              </a:xfrm>
              <a:prstGeom prst="line">
                <a:avLst/>
              </a:prstGeom>
              <a:noFill/>
              <a:ln w="38100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2000"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50" name="Line 191"/>
            <p:cNvSpPr>
              <a:spLocks noChangeShapeType="1"/>
            </p:cNvSpPr>
            <p:nvPr/>
          </p:nvSpPr>
          <p:spPr bwMode="auto">
            <a:xfrm flipH="1" flipV="1">
              <a:off x="3340224" y="4279179"/>
              <a:ext cx="2667744" cy="878013"/>
            </a:xfrm>
            <a:prstGeom prst="line">
              <a:avLst/>
            </a:prstGeom>
            <a:noFill/>
            <a:ln w="38100" cap="rnd">
              <a:solidFill>
                <a:srgbClr val="0000CC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000">
                <a:ln>
                  <a:solidFill>
                    <a:schemeClr val="tx1"/>
                  </a:solidFill>
                  <a:prstDash val="solid"/>
                </a:ln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5537" y="188640"/>
            <a:ext cx="835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 : Potential molecular mechanisms mediating cytokine-induced GC insensitivity in ASM cells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203"/>
          <p:cNvSpPr>
            <a:spLocks noChangeArrowheads="1"/>
          </p:cNvSpPr>
          <p:nvPr/>
        </p:nvSpPr>
        <p:spPr bwMode="auto">
          <a:xfrm>
            <a:off x="179512" y="3059606"/>
            <a:ext cx="215901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Impaired </a:t>
            </a:r>
            <a:r>
              <a:rPr lang="en-US" sz="16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GR</a:t>
            </a:r>
            <a:r>
              <a:rPr lang="en-US" sz="16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phosphorylation</a:t>
            </a:r>
          </a:p>
        </p:txBody>
      </p:sp>
    </p:spTree>
    <p:extLst>
      <p:ext uri="{BB962C8B-B14F-4D97-AF65-F5344CB8AC3E}">
        <p14:creationId xmlns:p14="http://schemas.microsoft.com/office/powerpoint/2010/main" val="34066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356</Words>
  <Application>Microsoft Office PowerPoint</Application>
  <PresentationFormat>On-screen Show (4:3)</PresentationFormat>
  <Paragraphs>141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Amrani</dc:creator>
  <cp:lastModifiedBy>Dr Amrani</cp:lastModifiedBy>
  <cp:revision>37</cp:revision>
  <cp:lastPrinted>2015-03-09T16:15:46Z</cp:lastPrinted>
  <dcterms:created xsi:type="dcterms:W3CDTF">2015-03-09T09:33:05Z</dcterms:created>
  <dcterms:modified xsi:type="dcterms:W3CDTF">2015-03-12T08:31:53Z</dcterms:modified>
</cp:coreProperties>
</file>