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59" r:id="rId3"/>
    <p:sldId id="261" r:id="rId4"/>
    <p:sldId id="260" r:id="rId5"/>
    <p:sldId id="274" r:id="rId6"/>
    <p:sldId id="264" r:id="rId7"/>
    <p:sldId id="278" r:id="rId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80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9DBFF-A9D2-4524-A0CB-584301C99AFE}" type="datetimeFigureOut">
              <a:rPr lang="en-GB" smtClean="0"/>
              <a:t>08/07/2015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A1908-1EEF-4F3E-B249-AD00AAC693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727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9DBFF-A9D2-4524-A0CB-584301C99AFE}" type="datetimeFigureOut">
              <a:rPr lang="en-GB" smtClean="0"/>
              <a:t>08/07/2015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A1908-1EEF-4F3E-B249-AD00AAC693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5947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9DBFF-A9D2-4524-A0CB-584301C99AFE}" type="datetimeFigureOut">
              <a:rPr lang="en-GB" smtClean="0"/>
              <a:t>08/07/2015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A1908-1EEF-4F3E-B249-AD00AAC693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042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9DBFF-A9D2-4524-A0CB-584301C99AFE}" type="datetimeFigureOut">
              <a:rPr lang="en-GB" smtClean="0"/>
              <a:t>08/07/2015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A1908-1EEF-4F3E-B249-AD00AAC693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885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9DBFF-A9D2-4524-A0CB-584301C99AFE}" type="datetimeFigureOut">
              <a:rPr lang="en-GB" smtClean="0"/>
              <a:t>08/07/2015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A1908-1EEF-4F3E-B249-AD00AAC693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321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9DBFF-A9D2-4524-A0CB-584301C99AFE}" type="datetimeFigureOut">
              <a:rPr lang="en-GB" smtClean="0"/>
              <a:t>08/07/2015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A1908-1EEF-4F3E-B249-AD00AAC693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6491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9DBFF-A9D2-4524-A0CB-584301C99AFE}" type="datetimeFigureOut">
              <a:rPr lang="en-GB" smtClean="0"/>
              <a:t>08/07/2015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A1908-1EEF-4F3E-B249-AD00AAC693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544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9DBFF-A9D2-4524-A0CB-584301C99AFE}" type="datetimeFigureOut">
              <a:rPr lang="en-GB" smtClean="0"/>
              <a:t>08/07/2015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A1908-1EEF-4F3E-B249-AD00AAC693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804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9DBFF-A9D2-4524-A0CB-584301C99AFE}" type="datetimeFigureOut">
              <a:rPr lang="en-GB" smtClean="0"/>
              <a:t>08/07/2015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A1908-1EEF-4F3E-B249-AD00AAC693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765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9DBFF-A9D2-4524-A0CB-584301C99AFE}" type="datetimeFigureOut">
              <a:rPr lang="en-GB" smtClean="0"/>
              <a:t>08/07/2015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A1908-1EEF-4F3E-B249-AD00AAC693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715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9DBFF-A9D2-4524-A0CB-584301C99AFE}" type="datetimeFigureOut">
              <a:rPr lang="en-GB" smtClean="0"/>
              <a:t>08/07/2015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A1908-1EEF-4F3E-B249-AD00AAC693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947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9DBFF-A9D2-4524-A0CB-584301C99AFE}" type="datetimeFigureOut">
              <a:rPr lang="en-GB" smtClean="0"/>
              <a:t>08/07/2015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A1908-1EEF-4F3E-B249-AD00AAC693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665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microsoft.com/office/2007/relationships/hdphoto" Target="../media/hdphoto6.wdp"/><Relationship Id="rId18" Type="http://schemas.openxmlformats.org/officeDocument/2006/relationships/image" Target="../media/image40.tiff"/><Relationship Id="rId3" Type="http://schemas.microsoft.com/office/2007/relationships/hdphoto" Target="../media/hdphoto1.wdp"/><Relationship Id="rId21" Type="http://schemas.openxmlformats.org/officeDocument/2006/relationships/image" Target="../media/image43.jpeg"/><Relationship Id="rId7" Type="http://schemas.microsoft.com/office/2007/relationships/hdphoto" Target="../media/hdphoto3.wdp"/><Relationship Id="rId12" Type="http://schemas.openxmlformats.org/officeDocument/2006/relationships/image" Target="../media/image37.png"/><Relationship Id="rId17" Type="http://schemas.microsoft.com/office/2007/relationships/hdphoto" Target="../media/hdphoto8.wdp"/><Relationship Id="rId2" Type="http://schemas.openxmlformats.org/officeDocument/2006/relationships/image" Target="../media/image32.png"/><Relationship Id="rId16" Type="http://schemas.openxmlformats.org/officeDocument/2006/relationships/image" Target="../media/image39.png"/><Relationship Id="rId20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microsoft.com/office/2007/relationships/hdphoto" Target="../media/hdphoto5.wdp"/><Relationship Id="rId24" Type="http://schemas.openxmlformats.org/officeDocument/2006/relationships/image" Target="../media/image46.jpeg"/><Relationship Id="rId5" Type="http://schemas.microsoft.com/office/2007/relationships/hdphoto" Target="../media/hdphoto2.wdp"/><Relationship Id="rId15" Type="http://schemas.microsoft.com/office/2007/relationships/hdphoto" Target="../media/hdphoto7.wdp"/><Relationship Id="rId23" Type="http://schemas.openxmlformats.org/officeDocument/2006/relationships/image" Target="../media/image45.jpeg"/><Relationship Id="rId10" Type="http://schemas.openxmlformats.org/officeDocument/2006/relationships/image" Target="../media/image36.png"/><Relationship Id="rId19" Type="http://schemas.openxmlformats.org/officeDocument/2006/relationships/image" Target="../media/image41.tiff"/><Relationship Id="rId4" Type="http://schemas.openxmlformats.org/officeDocument/2006/relationships/image" Target="../media/image33.png"/><Relationship Id="rId9" Type="http://schemas.microsoft.com/office/2007/relationships/hdphoto" Target="../media/hdphoto4.wdp"/><Relationship Id="rId14" Type="http://schemas.openxmlformats.org/officeDocument/2006/relationships/image" Target="../media/image38.png"/><Relationship Id="rId22" Type="http://schemas.openxmlformats.org/officeDocument/2006/relationships/image" Target="../media/image4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tiff"/><Relationship Id="rId7" Type="http://schemas.openxmlformats.org/officeDocument/2006/relationships/image" Target="../media/image52.jpeg"/><Relationship Id="rId2" Type="http://schemas.openxmlformats.org/officeDocument/2006/relationships/image" Target="../media/image47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tiff"/><Relationship Id="rId4" Type="http://schemas.openxmlformats.org/officeDocument/2006/relationships/image" Target="../media/image4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872" y="4725144"/>
            <a:ext cx="2678096" cy="1687137"/>
          </a:xfrm>
          <a:prstGeom prst="rect">
            <a:avLst/>
          </a:prstGeom>
        </p:spPr>
      </p:pic>
      <p:pic>
        <p:nvPicPr>
          <p:cNvPr id="12" name="Picture 11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36"/>
          <a:stretch/>
        </p:blipFill>
        <p:spPr>
          <a:xfrm>
            <a:off x="4179601" y="4509120"/>
            <a:ext cx="2480631" cy="225547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361"/>
          <a:stretch/>
        </p:blipFill>
        <p:spPr>
          <a:xfrm>
            <a:off x="1619672" y="548679"/>
            <a:ext cx="2403934" cy="167792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78231"/>
            <a:ext cx="2630753" cy="221466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660526"/>
            <a:ext cx="2749385" cy="1696295"/>
          </a:xfrm>
          <a:prstGeom prst="rect">
            <a:avLst/>
          </a:prstGeom>
        </p:spPr>
      </p:pic>
      <p:pic>
        <p:nvPicPr>
          <p:cNvPr id="16" name="Picture 15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507" y="2447930"/>
            <a:ext cx="2665741" cy="213319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17" t="19692" b="50000"/>
          <a:stretch/>
        </p:blipFill>
        <p:spPr>
          <a:xfrm>
            <a:off x="7164288" y="2924944"/>
            <a:ext cx="1350377" cy="74641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6333"/>
            <a:ext cx="982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Figure 1</a:t>
            </a:r>
            <a:endParaRPr lang="en-GB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048274" y="36401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82917" y="249289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B</a:t>
            </a:r>
            <a:endParaRPr lang="en-GB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968750" y="457183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75662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67544" y="229752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47864" y="229752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B</a:t>
            </a:r>
            <a:endParaRPr lang="en-GB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156176" y="229752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</a:t>
            </a:r>
            <a:endParaRPr lang="en-GB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576693"/>
            <a:ext cx="2320413" cy="204431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782" y="2544567"/>
            <a:ext cx="2475074" cy="21805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238" y="2544567"/>
            <a:ext cx="2393341" cy="210856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-11317" y="6333"/>
            <a:ext cx="982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Figure 2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83375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83568" y="194882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25752" y="194882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B</a:t>
            </a:r>
            <a:endParaRPr lang="en-GB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007424"/>
            <a:ext cx="2989963" cy="27287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470" y="1931640"/>
            <a:ext cx="3087179" cy="288032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6333"/>
            <a:ext cx="982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Figure 3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7115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349" y="1231206"/>
            <a:ext cx="1228204" cy="1163762"/>
          </a:xfrm>
          <a:prstGeom prst="rect">
            <a:avLst/>
          </a:prstGeom>
        </p:spPr>
      </p:pic>
      <p:pic>
        <p:nvPicPr>
          <p:cNvPr id="30" name="Picture 2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619" y="2456304"/>
            <a:ext cx="1224000" cy="1162800"/>
          </a:xfrm>
          <a:prstGeom prst="rect">
            <a:avLst/>
          </a:prstGeom>
        </p:spPr>
      </p:pic>
      <p:pic>
        <p:nvPicPr>
          <p:cNvPr id="31" name="Picture 3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6763" y="1231206"/>
            <a:ext cx="1209637" cy="1163762"/>
          </a:xfrm>
          <a:prstGeom prst="rect">
            <a:avLst/>
          </a:prstGeom>
        </p:spPr>
      </p:pic>
      <p:pic>
        <p:nvPicPr>
          <p:cNvPr id="32" name="Picture 3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6761" y="2456304"/>
            <a:ext cx="1224000" cy="1162800"/>
          </a:xfrm>
          <a:prstGeom prst="rect">
            <a:avLst/>
          </a:prstGeom>
        </p:spPr>
      </p:pic>
      <p:pic>
        <p:nvPicPr>
          <p:cNvPr id="33" name="Picture 3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1486" y="1231206"/>
            <a:ext cx="1253639" cy="1163762"/>
          </a:xfrm>
          <a:prstGeom prst="rect">
            <a:avLst/>
          </a:prstGeom>
        </p:spPr>
      </p:pic>
      <p:pic>
        <p:nvPicPr>
          <p:cNvPr id="34" name="Picture 33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1486" y="2456304"/>
            <a:ext cx="1224000" cy="1162800"/>
          </a:xfrm>
          <a:prstGeom prst="rect">
            <a:avLst/>
          </a:prstGeom>
        </p:spPr>
      </p:pic>
      <p:pic>
        <p:nvPicPr>
          <p:cNvPr id="35" name="Picture 34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765" y="1231206"/>
            <a:ext cx="1224000" cy="1162800"/>
          </a:xfrm>
          <a:prstGeom prst="rect">
            <a:avLst/>
          </a:prstGeom>
        </p:spPr>
      </p:pic>
      <p:pic>
        <p:nvPicPr>
          <p:cNvPr id="36" name="Picture 35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765" y="2456304"/>
            <a:ext cx="1224000" cy="1162800"/>
          </a:xfrm>
          <a:prstGeom prst="rect">
            <a:avLst/>
          </a:prstGeom>
        </p:spPr>
      </p:pic>
      <p:pic>
        <p:nvPicPr>
          <p:cNvPr id="37" name="Picture 36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908" y="1231206"/>
            <a:ext cx="1224000" cy="1163762"/>
          </a:xfrm>
          <a:prstGeom prst="rect">
            <a:avLst/>
          </a:prstGeom>
        </p:spPr>
      </p:pic>
      <p:pic>
        <p:nvPicPr>
          <p:cNvPr id="38" name="Picture 37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908" y="2456304"/>
            <a:ext cx="1224000" cy="1162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3568" y="392307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B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673486" y="392307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1651"/>
            <a:ext cx="982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Figure 4 </a:t>
            </a:r>
            <a:endParaRPr lang="en-GB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978288" y="920237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000" b="1" kern="1200" dirty="0">
                <a:solidFill>
                  <a:srgbClr val="000000"/>
                </a:solidFill>
                <a:effectLst/>
                <a:latin typeface="Arial"/>
                <a:ea typeface="Times New Roman"/>
              </a:rPr>
              <a:t>Basal</a:t>
            </a:r>
            <a:endParaRPr lang="en-GB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23" name="TextBox 21"/>
          <p:cNvSpPr txBox="1"/>
          <p:nvPr/>
        </p:nvSpPr>
        <p:spPr>
          <a:xfrm>
            <a:off x="4058408" y="918541"/>
            <a:ext cx="13062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000" b="1" kern="1200">
                <a:solidFill>
                  <a:srgbClr val="000000"/>
                </a:solidFill>
                <a:effectLst/>
                <a:latin typeface="Arial"/>
                <a:ea typeface="Times New Roman"/>
              </a:rPr>
              <a:t>Fluticasone </a:t>
            </a:r>
            <a:r>
              <a:rPr lang="en-GB" sz="1000" b="1" kern="1200" smtClean="0">
                <a:solidFill>
                  <a:srgbClr val="000000"/>
                </a:solidFill>
                <a:effectLst/>
                <a:latin typeface="Arial"/>
                <a:ea typeface="Times New Roman"/>
              </a:rPr>
              <a:t>2hr</a:t>
            </a:r>
            <a:endParaRPr lang="en-GB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24" name="TextBox 21"/>
          <p:cNvSpPr txBox="1"/>
          <p:nvPr/>
        </p:nvSpPr>
        <p:spPr>
          <a:xfrm>
            <a:off x="5210536" y="924611"/>
            <a:ext cx="15836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000" b="1" kern="1200" dirty="0" err="1">
                <a:solidFill>
                  <a:srgbClr val="000000"/>
                </a:solidFill>
                <a:effectLst/>
                <a:latin typeface="Arial"/>
                <a:ea typeface="Times New Roman"/>
              </a:rPr>
              <a:t>CpdA</a:t>
            </a:r>
            <a:r>
              <a:rPr lang="en-GB" sz="1000" b="1" kern="1200" dirty="0">
                <a:solidFill>
                  <a:srgbClr val="000000"/>
                </a:solidFill>
                <a:effectLst/>
                <a:latin typeface="Arial"/>
                <a:ea typeface="Times New Roman"/>
              </a:rPr>
              <a:t> </a:t>
            </a:r>
            <a:r>
              <a:rPr lang="en-GB" sz="1000" b="1" kern="1200" dirty="0" smtClean="0">
                <a:solidFill>
                  <a:srgbClr val="000000"/>
                </a:solidFill>
                <a:effectLst/>
                <a:latin typeface="Arial"/>
                <a:ea typeface="Times New Roman"/>
              </a:rPr>
              <a:t>2hr</a:t>
            </a:r>
            <a:endParaRPr lang="en-GB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25" name="TextBox 21"/>
          <p:cNvSpPr txBox="1"/>
          <p:nvPr/>
        </p:nvSpPr>
        <p:spPr>
          <a:xfrm>
            <a:off x="6507182" y="918541"/>
            <a:ext cx="15836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000" b="1" kern="1200" dirty="0" err="1">
                <a:solidFill>
                  <a:srgbClr val="000000"/>
                </a:solidFill>
                <a:effectLst/>
                <a:latin typeface="Arial"/>
                <a:ea typeface="Times New Roman"/>
              </a:rPr>
              <a:t>CpdA</a:t>
            </a:r>
            <a:r>
              <a:rPr lang="en-GB" sz="1000" b="1" kern="1200" dirty="0">
                <a:solidFill>
                  <a:srgbClr val="000000"/>
                </a:solidFill>
                <a:effectLst/>
                <a:latin typeface="Arial"/>
                <a:ea typeface="Times New Roman"/>
              </a:rPr>
              <a:t> </a:t>
            </a:r>
            <a:r>
              <a:rPr lang="en-GB" sz="1000" b="1" kern="1200" dirty="0" smtClean="0">
                <a:solidFill>
                  <a:srgbClr val="000000"/>
                </a:solidFill>
                <a:effectLst/>
                <a:latin typeface="Arial"/>
                <a:ea typeface="Times New Roman"/>
              </a:rPr>
              <a:t>6hr</a:t>
            </a:r>
            <a:endParaRPr lang="en-GB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26" name="TextBox 21"/>
          <p:cNvSpPr txBox="1"/>
          <p:nvPr/>
        </p:nvSpPr>
        <p:spPr>
          <a:xfrm>
            <a:off x="1322606" y="920237"/>
            <a:ext cx="15836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000" b="1" kern="1200" dirty="0" err="1">
                <a:solidFill>
                  <a:srgbClr val="000000"/>
                </a:solidFill>
                <a:effectLst/>
                <a:latin typeface="Arial"/>
                <a:ea typeface="Times New Roman"/>
              </a:rPr>
              <a:t>Isotype</a:t>
            </a:r>
            <a:r>
              <a:rPr lang="en-GB" sz="1000" b="1" kern="1200" dirty="0">
                <a:solidFill>
                  <a:srgbClr val="000000"/>
                </a:solidFill>
                <a:effectLst/>
                <a:latin typeface="Arial"/>
                <a:ea typeface="Times New Roman"/>
              </a:rPr>
              <a:t> control</a:t>
            </a:r>
            <a:endParaRPr lang="en-GB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39" name="TextBox 21"/>
          <p:cNvSpPr txBox="1"/>
          <p:nvPr/>
        </p:nvSpPr>
        <p:spPr>
          <a:xfrm>
            <a:off x="687831" y="1644691"/>
            <a:ext cx="6342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000" b="1" kern="1200" dirty="0" err="1" smtClean="0">
                <a:solidFill>
                  <a:srgbClr val="000000"/>
                </a:solidFill>
                <a:effectLst/>
                <a:latin typeface="Arial"/>
                <a:ea typeface="Times New Roman"/>
              </a:rPr>
              <a:t>GR</a:t>
            </a:r>
            <a:r>
              <a:rPr lang="en-GB" sz="1000" b="1" kern="1200" dirty="0" err="1" smtClean="0">
                <a:solidFill>
                  <a:srgbClr val="000000"/>
                </a:solidFill>
                <a:effectLst/>
                <a:latin typeface="Symbol" panose="05050102010706020507" pitchFamily="18" charset="2"/>
                <a:ea typeface="Times New Roman"/>
              </a:rPr>
              <a:t>a</a:t>
            </a:r>
            <a:endParaRPr lang="en-GB" sz="1200" dirty="0">
              <a:effectLst/>
              <a:latin typeface="Symbol" panose="05050102010706020507" pitchFamily="18" charset="2"/>
              <a:ea typeface="Times New Roman"/>
            </a:endParaRPr>
          </a:p>
        </p:txBody>
      </p:sp>
      <p:sp>
        <p:nvSpPr>
          <p:cNvPr id="40" name="TextBox 21"/>
          <p:cNvSpPr txBox="1"/>
          <p:nvPr/>
        </p:nvSpPr>
        <p:spPr>
          <a:xfrm>
            <a:off x="701379" y="2802155"/>
            <a:ext cx="6342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000" b="1" kern="1200" dirty="0" smtClean="0">
                <a:solidFill>
                  <a:srgbClr val="000000"/>
                </a:solidFill>
                <a:effectLst/>
                <a:latin typeface="Arial"/>
                <a:ea typeface="Times New Roman"/>
              </a:rPr>
              <a:t>DAPI</a:t>
            </a:r>
            <a:endParaRPr lang="en-GB" sz="1200" dirty="0">
              <a:effectLst/>
              <a:latin typeface="Symbol" panose="05050102010706020507" pitchFamily="18" charset="2"/>
              <a:ea typeface="Times New Roman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83568" y="92461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</a:t>
            </a:r>
            <a:endParaRPr lang="en-GB" b="1" dirty="0"/>
          </a:p>
        </p:txBody>
      </p:sp>
      <p:pic>
        <p:nvPicPr>
          <p:cNvPr id="1026" name="Picture 2" descr="C:\Users\Dr Amrani\Downloads\%25 inhibition_restoration CpdA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547" y="3902871"/>
            <a:ext cx="2800259" cy="2910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r Amrani\Downloads\%25 inhibition_restoration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4749" y="3923073"/>
            <a:ext cx="2805262" cy="265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620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0989"/>
            <a:ext cx="1101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Figure 5</a:t>
            </a:r>
            <a:endParaRPr lang="en-GB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2394" y="2452950"/>
            <a:ext cx="2328038" cy="21976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750" y="2479015"/>
            <a:ext cx="2266567" cy="21715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943" y="2531467"/>
            <a:ext cx="2199417" cy="21182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34697" y="26064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434697" y="227507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743" y="4753089"/>
            <a:ext cx="2136807" cy="18745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599" y="4650587"/>
            <a:ext cx="2401009" cy="216278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943" y="4649766"/>
            <a:ext cx="2325368" cy="208123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81750" y="44651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</a:t>
            </a:r>
          </a:p>
        </p:txBody>
      </p:sp>
      <p:pic>
        <p:nvPicPr>
          <p:cNvPr id="1026" name="Picture 2" descr="C:\Users\Dr Amrani\Downloads\IRF-1 Silencing (1)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48680"/>
            <a:ext cx="2437927" cy="1796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051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0000" contrast="-2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75" y="3872409"/>
            <a:ext cx="1325425" cy="1159200"/>
          </a:xfrm>
          <a:prstGeom prst="rect">
            <a:avLst/>
          </a:prstGeom>
        </p:spPr>
      </p:pic>
      <p:pic>
        <p:nvPicPr>
          <p:cNvPr id="3" name="Picture 2"/>
          <p:cNvPicPr>
            <a:picLocks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50000" contrast="-2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150" y="3872407"/>
            <a:ext cx="1294018" cy="1158969"/>
          </a:xfrm>
          <a:prstGeom prst="rect">
            <a:avLst/>
          </a:prstGeom>
        </p:spPr>
      </p:pic>
      <p:pic>
        <p:nvPicPr>
          <p:cNvPr id="17" name="Picture 16"/>
          <p:cNvPicPr>
            <a:picLocks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50000" contrast="-2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268" y="3872408"/>
            <a:ext cx="1294018" cy="1158969"/>
          </a:xfrm>
          <a:prstGeom prst="rect">
            <a:avLst/>
          </a:prstGeom>
        </p:spPr>
      </p:pic>
      <p:pic>
        <p:nvPicPr>
          <p:cNvPr id="18" name="Picture 17"/>
          <p:cNvPicPr>
            <a:picLocks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5000" contras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268" y="5078343"/>
            <a:ext cx="1294018" cy="1158969"/>
          </a:xfrm>
          <a:prstGeom prst="rect">
            <a:avLst/>
          </a:prstGeom>
        </p:spPr>
      </p:pic>
      <p:pic>
        <p:nvPicPr>
          <p:cNvPr id="19" name="Picture 18"/>
          <p:cNvPicPr>
            <a:picLocks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50000" contrast="-2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691" y="3872407"/>
            <a:ext cx="1294018" cy="1158969"/>
          </a:xfrm>
          <a:prstGeom prst="rect">
            <a:avLst/>
          </a:prstGeom>
        </p:spPr>
      </p:pic>
      <p:pic>
        <p:nvPicPr>
          <p:cNvPr id="20" name="Picture 19"/>
          <p:cNvPicPr>
            <a:picLocks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5000" contras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691" y="5078342"/>
            <a:ext cx="1294018" cy="1158969"/>
          </a:xfrm>
          <a:prstGeom prst="rect">
            <a:avLst/>
          </a:prstGeom>
        </p:spPr>
      </p:pic>
      <p:pic>
        <p:nvPicPr>
          <p:cNvPr id="21" name="Picture 20"/>
          <p:cNvPicPr>
            <a:picLocks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5000" contras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78" y="5078343"/>
            <a:ext cx="1325422" cy="1158969"/>
          </a:xfrm>
          <a:prstGeom prst="rect">
            <a:avLst/>
          </a:prstGeom>
        </p:spPr>
      </p:pic>
      <p:pic>
        <p:nvPicPr>
          <p:cNvPr id="22" name="Picture 21"/>
          <p:cNvPicPr>
            <a:picLocks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5000" contras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150" y="5078342"/>
            <a:ext cx="1294018" cy="1158969"/>
          </a:xfrm>
          <a:prstGeom prst="rect">
            <a:avLst/>
          </a:prstGeom>
        </p:spPr>
      </p:pic>
      <p:sp>
        <p:nvSpPr>
          <p:cNvPr id="14" name="TextBox 21"/>
          <p:cNvSpPr txBox="1"/>
          <p:nvPr/>
        </p:nvSpPr>
        <p:spPr>
          <a:xfrm>
            <a:off x="2408412" y="3645604"/>
            <a:ext cx="7234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GB" sz="800" b="1" kern="1200" dirty="0" smtClean="0">
                <a:effectLst/>
                <a:latin typeface="Arial"/>
                <a:ea typeface="Times New Roman"/>
              </a:rPr>
              <a:t>TNF</a:t>
            </a:r>
            <a:r>
              <a:rPr lang="el-GR" sz="800" b="1" kern="1200" dirty="0" smtClean="0">
                <a:effectLst/>
                <a:latin typeface="Arial"/>
                <a:ea typeface="Times New Roman"/>
              </a:rPr>
              <a:t>α</a:t>
            </a:r>
            <a:r>
              <a:rPr lang="en-GB" sz="800" b="1" kern="1200" dirty="0" smtClean="0">
                <a:effectLst/>
                <a:latin typeface="Arial"/>
                <a:ea typeface="Times New Roman"/>
              </a:rPr>
              <a:t>/</a:t>
            </a:r>
            <a:r>
              <a:rPr lang="en-GB" sz="800" b="1" dirty="0" err="1" smtClean="0">
                <a:latin typeface="Arial"/>
                <a:ea typeface="Times New Roman"/>
              </a:rPr>
              <a:t>IFN</a:t>
            </a:r>
            <a:r>
              <a:rPr lang="en-GB" sz="800" b="1" dirty="0" err="1" smtClean="0">
                <a:latin typeface="Symbol" panose="05050102010706020507" pitchFamily="18" charset="2"/>
                <a:ea typeface="Times New Roman"/>
              </a:rPr>
              <a:t>g</a:t>
            </a:r>
            <a:endParaRPr lang="en-GB" sz="1050" dirty="0">
              <a:effectLst/>
              <a:latin typeface="Symbol" panose="05050102010706020507" pitchFamily="18" charset="2"/>
              <a:ea typeface="Times New Roman"/>
            </a:endParaRPr>
          </a:p>
        </p:txBody>
      </p:sp>
      <p:sp>
        <p:nvSpPr>
          <p:cNvPr id="13" name="TextBox 21"/>
          <p:cNvSpPr txBox="1"/>
          <p:nvPr/>
        </p:nvSpPr>
        <p:spPr>
          <a:xfrm>
            <a:off x="1115616" y="3645604"/>
            <a:ext cx="7265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GB" sz="800" b="1" kern="1200" dirty="0" smtClean="0">
                <a:effectLst/>
                <a:latin typeface="Arial"/>
                <a:ea typeface="Times New Roman"/>
              </a:rPr>
              <a:t>Basal</a:t>
            </a:r>
            <a:endParaRPr lang="en-GB" sz="1050" dirty="0">
              <a:effectLst/>
              <a:latin typeface="Times New Roman"/>
              <a:ea typeface="Times New Roman"/>
            </a:endParaRPr>
          </a:p>
        </p:txBody>
      </p:sp>
      <p:sp>
        <p:nvSpPr>
          <p:cNvPr id="15" name="TextBox 21"/>
          <p:cNvSpPr txBox="1"/>
          <p:nvPr/>
        </p:nvSpPr>
        <p:spPr>
          <a:xfrm>
            <a:off x="3562214" y="3645604"/>
            <a:ext cx="10097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GB" sz="800" b="1" dirty="0">
                <a:latin typeface="Arial"/>
                <a:ea typeface="Times New Roman"/>
              </a:rPr>
              <a:t>TNF</a:t>
            </a:r>
            <a:r>
              <a:rPr lang="el-GR" sz="800" b="1" dirty="0">
                <a:latin typeface="Arial"/>
                <a:ea typeface="Times New Roman"/>
              </a:rPr>
              <a:t>α</a:t>
            </a:r>
            <a:r>
              <a:rPr lang="en-GB" sz="800" b="1" dirty="0" smtClean="0">
                <a:latin typeface="Arial"/>
                <a:ea typeface="Times New Roman"/>
              </a:rPr>
              <a:t>/</a:t>
            </a:r>
            <a:r>
              <a:rPr lang="en-GB" sz="800" b="1" dirty="0" err="1" smtClean="0">
                <a:latin typeface="Arial"/>
                <a:ea typeface="Times New Roman"/>
              </a:rPr>
              <a:t>IFN</a:t>
            </a:r>
            <a:r>
              <a:rPr lang="en-GB" sz="800" b="1" dirty="0" err="1">
                <a:latin typeface="Symbol" panose="05050102010706020507" pitchFamily="18" charset="2"/>
                <a:ea typeface="Times New Roman"/>
              </a:rPr>
              <a:t>g</a:t>
            </a:r>
            <a:r>
              <a:rPr lang="en-GB" sz="800" b="1" dirty="0" smtClean="0">
                <a:latin typeface="Arial"/>
                <a:ea typeface="Times New Roman"/>
              </a:rPr>
              <a:t>/</a:t>
            </a:r>
            <a:r>
              <a:rPr lang="en-GB" sz="800" b="1" dirty="0" err="1" smtClean="0">
                <a:latin typeface="Arial"/>
                <a:ea typeface="Times New Roman"/>
              </a:rPr>
              <a:t>CpdA</a:t>
            </a:r>
            <a:endParaRPr lang="en-GB" sz="1050" dirty="0">
              <a:latin typeface="Times New Roman"/>
              <a:ea typeface="Times New Roman"/>
            </a:endParaRPr>
          </a:p>
        </p:txBody>
      </p:sp>
      <p:sp>
        <p:nvSpPr>
          <p:cNvPr id="16" name="TextBox 21"/>
          <p:cNvSpPr txBox="1"/>
          <p:nvPr/>
        </p:nvSpPr>
        <p:spPr>
          <a:xfrm>
            <a:off x="4959877" y="3645604"/>
            <a:ext cx="10522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GB" sz="800" b="1" kern="1200" dirty="0" err="1">
                <a:effectLst/>
                <a:latin typeface="Arial"/>
                <a:ea typeface="Times New Roman"/>
              </a:rPr>
              <a:t>Isotype</a:t>
            </a:r>
            <a:r>
              <a:rPr lang="en-GB" sz="800" b="1" kern="1200" dirty="0">
                <a:effectLst/>
                <a:latin typeface="Arial"/>
                <a:ea typeface="Times New Roman"/>
              </a:rPr>
              <a:t> control</a:t>
            </a:r>
            <a:endParaRPr lang="en-GB" sz="1050" dirty="0">
              <a:effectLst/>
              <a:latin typeface="Times New Roman"/>
              <a:ea typeface="Times New Roman"/>
            </a:endParaRPr>
          </a:p>
        </p:txBody>
      </p:sp>
      <p:sp>
        <p:nvSpPr>
          <p:cNvPr id="23" name="TextBox 21"/>
          <p:cNvSpPr txBox="1"/>
          <p:nvPr/>
        </p:nvSpPr>
        <p:spPr>
          <a:xfrm>
            <a:off x="247213" y="5426705"/>
            <a:ext cx="5963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GB" sz="1000" b="1" kern="1200" dirty="0" smtClean="0">
                <a:effectLst/>
                <a:latin typeface="Arial"/>
                <a:ea typeface="Times New Roman"/>
              </a:rPr>
              <a:t>DAPI</a:t>
            </a:r>
            <a:endParaRPr lang="en-GB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24" name="TextBox 21"/>
          <p:cNvSpPr txBox="1"/>
          <p:nvPr/>
        </p:nvSpPr>
        <p:spPr>
          <a:xfrm>
            <a:off x="232752" y="4292778"/>
            <a:ext cx="5417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GB" sz="1000" b="1" kern="1200" dirty="0" smtClean="0">
                <a:effectLst/>
                <a:latin typeface="Arial"/>
                <a:ea typeface="Times New Roman"/>
              </a:rPr>
              <a:t>IRF-1</a:t>
            </a:r>
            <a:endParaRPr lang="en-GB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25" name="TextBox 21"/>
          <p:cNvSpPr txBox="1"/>
          <p:nvPr/>
        </p:nvSpPr>
        <p:spPr>
          <a:xfrm>
            <a:off x="380532" y="3356992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GB" sz="1400" b="1" dirty="0">
                <a:latin typeface="Arial"/>
                <a:ea typeface="Times New Roman"/>
              </a:rPr>
              <a:t>C</a:t>
            </a:r>
            <a:endParaRPr lang="en-GB" sz="20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23" t="77485" r="68754" b="14868"/>
          <a:stretch/>
        </p:blipFill>
        <p:spPr>
          <a:xfrm>
            <a:off x="6873139" y="908720"/>
            <a:ext cx="844695" cy="28422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96" t="75503" r="63699" b="17291"/>
          <a:stretch/>
        </p:blipFill>
        <p:spPr>
          <a:xfrm>
            <a:off x="6873140" y="1245212"/>
            <a:ext cx="844694" cy="30227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1" name="Text Box 36"/>
          <p:cNvSpPr txBox="1">
            <a:spLocks noChangeArrowheads="1"/>
          </p:cNvSpPr>
          <p:nvPr/>
        </p:nvSpPr>
        <p:spPr bwMode="auto">
          <a:xfrm>
            <a:off x="6300192" y="908720"/>
            <a:ext cx="708821" cy="223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cmpd="thinThick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4031" tIns="27015" rIns="54031" bIns="27015">
            <a:spAutoFit/>
          </a:bodyPr>
          <a:lstStyle>
            <a:defPPr>
              <a:defRPr lang="fr-FR"/>
            </a:defPPr>
            <a:lvl1pPr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2190750" indent="-1733550"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4381500" indent="-3467100"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6572250" indent="-5200650"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8763000" indent="-6934200"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100" b="1" dirty="0" smtClean="0">
                <a:cs typeface="Arial" charset="0"/>
              </a:rPr>
              <a:t>IRF-1</a:t>
            </a:r>
            <a:endParaRPr lang="en-US" sz="1100" b="1" dirty="0">
              <a:cs typeface="Arial" charset="0"/>
            </a:endParaRPr>
          </a:p>
        </p:txBody>
      </p:sp>
      <p:sp>
        <p:nvSpPr>
          <p:cNvPr id="32" name="Text Box 36"/>
          <p:cNvSpPr txBox="1">
            <a:spLocks noChangeArrowheads="1"/>
          </p:cNvSpPr>
          <p:nvPr/>
        </p:nvSpPr>
        <p:spPr bwMode="auto">
          <a:xfrm>
            <a:off x="6300192" y="1291843"/>
            <a:ext cx="708821" cy="223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cmpd="thinThick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4031" tIns="27015" rIns="54031" bIns="27015">
            <a:spAutoFit/>
          </a:bodyPr>
          <a:lstStyle>
            <a:defPPr>
              <a:defRPr lang="fr-FR"/>
            </a:defPPr>
            <a:lvl1pPr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2190750" indent="-1733550"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4381500" indent="-3467100"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6572250" indent="-5200650"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8763000" indent="-6934200"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l-GR" sz="1100" b="1" dirty="0" smtClean="0">
                <a:cs typeface="Arial" charset="0"/>
              </a:rPr>
              <a:t>β</a:t>
            </a:r>
            <a:r>
              <a:rPr lang="en-US" sz="1100" b="1" dirty="0" smtClean="0">
                <a:cs typeface="Arial" charset="0"/>
              </a:rPr>
              <a:t>-actin</a:t>
            </a:r>
            <a:endParaRPr lang="en-US" sz="1100" b="1" dirty="0">
              <a:cs typeface="Arial" charset="0"/>
            </a:endParaRPr>
          </a:p>
        </p:txBody>
      </p:sp>
      <p:sp>
        <p:nvSpPr>
          <p:cNvPr id="37" name="TextBox 21"/>
          <p:cNvSpPr txBox="1"/>
          <p:nvPr/>
        </p:nvSpPr>
        <p:spPr>
          <a:xfrm>
            <a:off x="395536" y="836712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GB" sz="1400" b="1" kern="1200" dirty="0" smtClean="0">
                <a:effectLst/>
                <a:latin typeface="Arial"/>
                <a:ea typeface="Times New Roman"/>
              </a:rPr>
              <a:t>A</a:t>
            </a:r>
            <a:endParaRPr lang="en-GB" sz="2000" dirty="0">
              <a:effectLst/>
              <a:latin typeface="Times New Roman"/>
              <a:ea typeface="Times New Roman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161" y="2954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Figure 6 </a:t>
            </a:r>
            <a:endParaRPr lang="en-GB" b="1" dirty="0"/>
          </a:p>
        </p:txBody>
      </p:sp>
      <p:pic>
        <p:nvPicPr>
          <p:cNvPr id="34" name="Picture 33" descr="2012_02_07_14_01_140001.jpg"/>
          <p:cNvPicPr>
            <a:picLocks noChangeAspect="1" noChangeArrowheads="1"/>
          </p:cNvPicPr>
          <p:nvPr/>
        </p:nvPicPr>
        <p:blipFill>
          <a:blip r:embed="rId20" cstate="print">
            <a:lum bright="6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7" t="32661" r="65260" b="59273"/>
          <a:stretch>
            <a:fillRect/>
          </a:stretch>
        </p:blipFill>
        <p:spPr bwMode="auto">
          <a:xfrm>
            <a:off x="2318516" y="1245212"/>
            <a:ext cx="1533404" cy="275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5" descr="Picture1.jpg"/>
          <p:cNvPicPr>
            <a:picLocks noChangeAspect="1" noChangeArrowheads="1"/>
          </p:cNvPicPr>
          <p:nvPr/>
        </p:nvPicPr>
        <p:blipFill>
          <a:blip r:embed="rId21" cstate="print">
            <a:lum bright="6000" contrast="28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09" t="28889" r="18961" b="64243"/>
          <a:stretch>
            <a:fillRect/>
          </a:stretch>
        </p:blipFill>
        <p:spPr bwMode="auto">
          <a:xfrm>
            <a:off x="2318516" y="908720"/>
            <a:ext cx="1533404" cy="3145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21"/>
          <p:cNvSpPr txBox="1"/>
          <p:nvPr/>
        </p:nvSpPr>
        <p:spPr>
          <a:xfrm>
            <a:off x="5436096" y="836712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GB" sz="1400" b="1" dirty="0">
                <a:latin typeface="Arial"/>
                <a:ea typeface="Times New Roman"/>
              </a:rPr>
              <a:t>B</a:t>
            </a:r>
            <a:endParaRPr lang="en-GB" sz="2000" dirty="0">
              <a:effectLst/>
              <a:latin typeface="Times New Roman"/>
              <a:ea typeface="Times New Roman"/>
            </a:endParaRPr>
          </a:p>
        </p:txBody>
      </p:sp>
      <p:sp>
        <p:nvSpPr>
          <p:cNvPr id="40" name="Text Box 36"/>
          <p:cNvSpPr txBox="1">
            <a:spLocks noChangeArrowheads="1"/>
          </p:cNvSpPr>
          <p:nvPr/>
        </p:nvSpPr>
        <p:spPr bwMode="auto">
          <a:xfrm>
            <a:off x="1691680" y="935342"/>
            <a:ext cx="708821" cy="223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cmpd="thinThick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4031" tIns="27015" rIns="54031" bIns="27015">
            <a:spAutoFit/>
          </a:bodyPr>
          <a:lstStyle>
            <a:defPPr>
              <a:defRPr lang="fr-FR"/>
            </a:defPPr>
            <a:lvl1pPr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2190750" indent="-1733550"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4381500" indent="-3467100"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6572250" indent="-5200650"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8763000" indent="-6934200"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100" b="1" dirty="0" smtClean="0">
                <a:cs typeface="Arial" charset="0"/>
              </a:rPr>
              <a:t>IRF-1</a:t>
            </a:r>
            <a:endParaRPr lang="en-US" sz="1100" b="1" dirty="0">
              <a:cs typeface="Arial" charset="0"/>
            </a:endParaRPr>
          </a:p>
        </p:txBody>
      </p:sp>
      <p:sp>
        <p:nvSpPr>
          <p:cNvPr id="41" name="Text Box 36"/>
          <p:cNvSpPr txBox="1">
            <a:spLocks noChangeArrowheads="1"/>
          </p:cNvSpPr>
          <p:nvPr/>
        </p:nvSpPr>
        <p:spPr bwMode="auto">
          <a:xfrm>
            <a:off x="1691680" y="1258015"/>
            <a:ext cx="708821" cy="223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cmpd="thinThick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4031" tIns="27015" rIns="54031" bIns="27015">
            <a:spAutoFit/>
          </a:bodyPr>
          <a:lstStyle>
            <a:defPPr>
              <a:defRPr lang="fr-FR"/>
            </a:defPPr>
            <a:lvl1pPr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2190750" indent="-1733550"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4381500" indent="-3467100"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6572250" indent="-5200650"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8763000" indent="-6934200"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l-GR" sz="1100" b="1" dirty="0" smtClean="0">
                <a:cs typeface="Arial" charset="0"/>
              </a:rPr>
              <a:t>β</a:t>
            </a:r>
            <a:r>
              <a:rPr lang="en-US" sz="1100" b="1" dirty="0" smtClean="0">
                <a:cs typeface="Arial" charset="0"/>
              </a:rPr>
              <a:t>-actin</a:t>
            </a:r>
            <a:endParaRPr lang="en-US" sz="1100" b="1" dirty="0"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969857"/>
            <a:ext cx="1962528" cy="2123503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993058"/>
            <a:ext cx="1552203" cy="1363934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152" y="1598449"/>
            <a:ext cx="2327257" cy="178760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913519" y="2826076"/>
            <a:ext cx="55175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>
                <a:cs typeface="Arial" charset="0"/>
              </a:rPr>
              <a:t>(</a:t>
            </a:r>
            <a:r>
              <a:rPr lang="en-US" sz="1000" b="1" dirty="0" err="1">
                <a:cs typeface="Arial" charset="0"/>
              </a:rPr>
              <a:t>hr</a:t>
            </a:r>
            <a:r>
              <a:rPr lang="en-US" sz="1000" b="1" dirty="0">
                <a:cs typeface="Arial" charset="0"/>
              </a:rPr>
              <a:t>)      </a:t>
            </a:r>
          </a:p>
        </p:txBody>
      </p:sp>
    </p:spTree>
    <p:extLst>
      <p:ext uri="{BB962C8B-B14F-4D97-AF65-F5344CB8AC3E}">
        <p14:creationId xmlns:p14="http://schemas.microsoft.com/office/powerpoint/2010/main" val="394354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5561" y="18194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Figure 7 </a:t>
            </a:r>
            <a:endParaRPr lang="en-GB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58" t="24031" r="68021" b="71343"/>
          <a:stretch/>
        </p:blipFill>
        <p:spPr>
          <a:xfrm>
            <a:off x="1760281" y="1113407"/>
            <a:ext cx="1587583" cy="23235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26" t="20525" r="67552" b="73514"/>
          <a:stretch/>
        </p:blipFill>
        <p:spPr>
          <a:xfrm>
            <a:off x="1760281" y="1473447"/>
            <a:ext cx="1587583" cy="29936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 Box 36"/>
          <p:cNvSpPr txBox="1">
            <a:spLocks noChangeArrowheads="1"/>
          </p:cNvSpPr>
          <p:nvPr/>
        </p:nvSpPr>
        <p:spPr bwMode="auto">
          <a:xfrm>
            <a:off x="1126875" y="1124744"/>
            <a:ext cx="708821" cy="223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cmpd="thinThick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4031" tIns="27015" rIns="54031" bIns="27015">
            <a:spAutoFit/>
          </a:bodyPr>
          <a:lstStyle>
            <a:defPPr>
              <a:defRPr lang="fr-FR"/>
            </a:defPPr>
            <a:lvl1pPr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2190750" indent="-1733550"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4381500" indent="-3467100"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6572250" indent="-5200650"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8763000" indent="-6934200"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100" b="1" dirty="0" smtClean="0">
                <a:cs typeface="Arial" charset="0"/>
              </a:rPr>
              <a:t>MKP-1</a:t>
            </a:r>
            <a:endParaRPr lang="en-US" sz="1100" b="1" dirty="0">
              <a:cs typeface="Arial" charset="0"/>
            </a:endParaRPr>
          </a:p>
        </p:txBody>
      </p:sp>
      <p:sp>
        <p:nvSpPr>
          <p:cNvPr id="7" name="Text Box 36"/>
          <p:cNvSpPr txBox="1">
            <a:spLocks noChangeArrowheads="1"/>
          </p:cNvSpPr>
          <p:nvPr/>
        </p:nvSpPr>
        <p:spPr bwMode="auto">
          <a:xfrm>
            <a:off x="1126875" y="1517822"/>
            <a:ext cx="708821" cy="223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cmpd="thinThick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4031" tIns="27015" rIns="54031" bIns="27015">
            <a:spAutoFit/>
          </a:bodyPr>
          <a:lstStyle>
            <a:defPPr>
              <a:defRPr lang="fr-FR"/>
            </a:defPPr>
            <a:lvl1pPr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2190750" indent="-1733550"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4381500" indent="-3467100"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6572250" indent="-5200650"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8763000" indent="-6934200"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l-GR" sz="1100" b="1" dirty="0" smtClean="0">
                <a:cs typeface="Arial" charset="0"/>
              </a:rPr>
              <a:t>β</a:t>
            </a:r>
            <a:r>
              <a:rPr lang="en-US" sz="1100" b="1" dirty="0" smtClean="0">
                <a:cs typeface="Arial" charset="0"/>
              </a:rPr>
              <a:t>-actin</a:t>
            </a:r>
            <a:endParaRPr lang="en-US" sz="1100" b="1" dirty="0">
              <a:cs typeface="Arial" charset="0"/>
            </a:endParaRPr>
          </a:p>
        </p:txBody>
      </p:sp>
      <p:sp>
        <p:nvSpPr>
          <p:cNvPr id="8" name="TextBox 21"/>
          <p:cNvSpPr txBox="1"/>
          <p:nvPr/>
        </p:nvSpPr>
        <p:spPr>
          <a:xfrm>
            <a:off x="395536" y="836712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GB" sz="1400" b="1" kern="1200" dirty="0" smtClean="0">
                <a:effectLst/>
                <a:latin typeface="Arial"/>
                <a:ea typeface="Times New Roman"/>
              </a:rPr>
              <a:t>A</a:t>
            </a:r>
            <a:endParaRPr lang="en-GB" sz="20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1" t="21128" r="72814" b="73240"/>
          <a:stretch/>
        </p:blipFill>
        <p:spPr>
          <a:xfrm>
            <a:off x="1914974" y="4018852"/>
            <a:ext cx="1144858" cy="30583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63" t="68834" r="46253" b="24844"/>
          <a:stretch/>
        </p:blipFill>
        <p:spPr>
          <a:xfrm>
            <a:off x="1914974" y="4411740"/>
            <a:ext cx="1144858" cy="3433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 Box 36"/>
          <p:cNvSpPr txBox="1">
            <a:spLocks noChangeArrowheads="1"/>
          </p:cNvSpPr>
          <p:nvPr/>
        </p:nvSpPr>
        <p:spPr bwMode="auto">
          <a:xfrm>
            <a:off x="1270891" y="4077072"/>
            <a:ext cx="708821" cy="223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cmpd="thinThick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4031" tIns="27015" rIns="54031" bIns="27015">
            <a:spAutoFit/>
          </a:bodyPr>
          <a:lstStyle>
            <a:defPPr>
              <a:defRPr lang="fr-FR"/>
            </a:defPPr>
            <a:lvl1pPr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2190750" indent="-1733550"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4381500" indent="-3467100"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6572250" indent="-5200650"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8763000" indent="-6934200"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100" b="1" dirty="0" smtClean="0">
                <a:cs typeface="Arial" charset="0"/>
              </a:rPr>
              <a:t>MKP-1</a:t>
            </a:r>
            <a:endParaRPr lang="en-US" sz="1100" b="1" dirty="0">
              <a:cs typeface="Arial" charset="0"/>
            </a:endParaRPr>
          </a:p>
        </p:txBody>
      </p:sp>
      <p:sp>
        <p:nvSpPr>
          <p:cNvPr id="14" name="Text Box 36"/>
          <p:cNvSpPr txBox="1">
            <a:spLocks noChangeArrowheads="1"/>
          </p:cNvSpPr>
          <p:nvPr/>
        </p:nvSpPr>
        <p:spPr bwMode="auto">
          <a:xfrm>
            <a:off x="1270891" y="4470150"/>
            <a:ext cx="708821" cy="223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cmpd="thinThick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4031" tIns="27015" rIns="54031" bIns="27015">
            <a:spAutoFit/>
          </a:bodyPr>
          <a:lstStyle>
            <a:defPPr>
              <a:defRPr lang="fr-FR"/>
            </a:defPPr>
            <a:lvl1pPr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2190750" indent="-1733550"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4381500" indent="-3467100"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6572250" indent="-5200650"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8763000" indent="-6934200" algn="l" defTabSz="4381500" rtl="0" fontAlgn="base">
              <a:spcBef>
                <a:spcPct val="0"/>
              </a:spcBef>
              <a:spcAft>
                <a:spcPct val="0"/>
              </a:spcAft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l-GR" sz="1100" b="1" dirty="0" smtClean="0">
                <a:cs typeface="Arial" charset="0"/>
              </a:rPr>
              <a:t>β</a:t>
            </a:r>
            <a:r>
              <a:rPr lang="en-US" sz="1100" b="1" dirty="0" smtClean="0">
                <a:cs typeface="Arial" charset="0"/>
              </a:rPr>
              <a:t>-actin</a:t>
            </a:r>
            <a:endParaRPr lang="en-US" sz="1100" b="1" dirty="0">
              <a:cs typeface="Arial" charset="0"/>
            </a:endParaRPr>
          </a:p>
        </p:txBody>
      </p:sp>
      <p:sp>
        <p:nvSpPr>
          <p:cNvPr id="15" name="TextBox 21"/>
          <p:cNvSpPr txBox="1"/>
          <p:nvPr/>
        </p:nvSpPr>
        <p:spPr>
          <a:xfrm>
            <a:off x="496341" y="3906520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GB" sz="1400" b="1" kern="1200" dirty="0" smtClean="0">
                <a:effectLst/>
                <a:latin typeface="Arial"/>
                <a:ea typeface="Times New Roman"/>
              </a:rPr>
              <a:t>B</a:t>
            </a:r>
            <a:endParaRPr lang="en-GB" sz="2000" dirty="0">
              <a:effectLst/>
              <a:latin typeface="Times New Roman"/>
              <a:ea typeface="Times New Roman"/>
            </a:endParaRPr>
          </a:p>
        </p:txBody>
      </p:sp>
      <p:sp>
        <p:nvSpPr>
          <p:cNvPr id="17" name="TextBox 21"/>
          <p:cNvSpPr txBox="1"/>
          <p:nvPr/>
        </p:nvSpPr>
        <p:spPr>
          <a:xfrm>
            <a:off x="4411876" y="3906520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GB" sz="1400" b="1" kern="1200" dirty="0" smtClean="0">
                <a:effectLst/>
                <a:latin typeface="Arial"/>
                <a:ea typeface="Times New Roman"/>
              </a:rPr>
              <a:t>C</a:t>
            </a:r>
            <a:endParaRPr lang="en-GB" sz="20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8" name="Picture 17" descr="Z:\My Documents\New Work - CpdA\Analysed Data - Graph Prism\Western Blotting\% activation over basal-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200" y="1916832"/>
            <a:ext cx="1818258" cy="162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Z:\My Documents\New Work - CpdA\Analysed Data - Graph Prism\Western Blotting\MKP-1 Silencing-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941168"/>
            <a:ext cx="1776044" cy="141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 descr="Z:\My Documents\New Work - CpdA\Analysed Data - Graph Prism\MKP-1 silencing effect on chemokine production\1 TF CXCL10%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174" y="4248351"/>
            <a:ext cx="3296346" cy="210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257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3034</TotalTime>
  <Words>71</Words>
  <Application>Microsoft Office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Leicester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ag354</dc:creator>
  <cp:lastModifiedBy>Dr Amrani</cp:lastModifiedBy>
  <cp:revision>132</cp:revision>
  <cp:lastPrinted>2015-03-23T15:14:22Z</cp:lastPrinted>
  <dcterms:created xsi:type="dcterms:W3CDTF">2014-01-22T13:58:55Z</dcterms:created>
  <dcterms:modified xsi:type="dcterms:W3CDTF">2015-07-08T16:02:17Z</dcterms:modified>
</cp:coreProperties>
</file>