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9" r:id="rId3"/>
    <p:sldId id="268" r:id="rId4"/>
    <p:sldId id="275" r:id="rId5"/>
    <p:sldId id="258" r:id="rId6"/>
    <p:sldId id="264" r:id="rId7"/>
    <p:sldId id="276" r:id="rId8"/>
    <p:sldId id="263" r:id="rId9"/>
    <p:sldId id="279" r:id="rId10"/>
    <p:sldId id="271" r:id="rId11"/>
    <p:sldId id="265" r:id="rId12"/>
    <p:sldId id="280" r:id="rId13"/>
    <p:sldId id="281" r:id="rId14"/>
    <p:sldId id="262" r:id="rId15"/>
    <p:sldId id="266" r:id="rId16"/>
    <p:sldId id="267" r:id="rId17"/>
    <p:sldId id="273" r:id="rId18"/>
    <p:sldId id="274" r:id="rId19"/>
    <p:sldId id="272" r:id="rId20"/>
    <p:sldId id="261" r:id="rId21"/>
    <p:sldId id="278" r:id="rId22"/>
    <p:sldId id="277" r:id="rId23"/>
    <p:sldId id="257" r:id="rId24"/>
    <p:sldId id="269" r:id="rId25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13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652B0A-A574-4AD5-A767-CBA7C74130FA}" type="datetimeFigureOut">
              <a:rPr lang="en-GB" smtClean="0"/>
              <a:t>30/09/2015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596E6A-2EA8-43D0-B0EE-84650525670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48584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2FC17-DA30-497D-89B8-09A543C43BEC}" type="datetimeFigureOut">
              <a:rPr lang="en-GB" smtClean="0"/>
              <a:t>30/09/2015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6114F1-9B34-475F-98E8-F21114E308D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862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E3CADF8-0D14-4FBB-B333-D68EF1C135DD}" type="slidenum">
              <a:rPr lang="en-GB" smtClean="0"/>
              <a:pPr/>
              <a:t>14</a:t>
            </a:fld>
            <a:endParaRPr lang="en-GB" smtClean="0"/>
          </a:p>
        </p:txBody>
      </p:sp>
      <p:sp>
        <p:nvSpPr>
          <p:cNvPr id="6656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Do we need an anxiety plan or do we have enough?</a:t>
            </a:r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95F60-EB96-4E31-A691-6CB7A3A0DF67}" type="datetimeFigureOut">
              <a:rPr lang="en-GB" smtClean="0"/>
              <a:t>30/09/2015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839C5-4FE3-402A-8851-DD202A32207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3520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95F60-EB96-4E31-A691-6CB7A3A0DF67}" type="datetimeFigureOut">
              <a:rPr lang="en-GB" smtClean="0"/>
              <a:t>30/09/2015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839C5-4FE3-402A-8851-DD202A32207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9654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95F60-EB96-4E31-A691-6CB7A3A0DF67}" type="datetimeFigureOut">
              <a:rPr lang="en-GB" smtClean="0"/>
              <a:t>30/09/2015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839C5-4FE3-402A-8851-DD202A32207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2385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95F60-EB96-4E31-A691-6CB7A3A0DF67}" type="datetimeFigureOut">
              <a:rPr lang="en-GB" smtClean="0"/>
              <a:t>30/09/2015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839C5-4FE3-402A-8851-DD202A32207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9762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95F60-EB96-4E31-A691-6CB7A3A0DF67}" type="datetimeFigureOut">
              <a:rPr lang="en-GB" smtClean="0"/>
              <a:t>30/09/2015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839C5-4FE3-402A-8851-DD202A32207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1953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95F60-EB96-4E31-A691-6CB7A3A0DF67}" type="datetimeFigureOut">
              <a:rPr lang="en-GB" smtClean="0"/>
              <a:t>30/09/2015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839C5-4FE3-402A-8851-DD202A32207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4077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95F60-EB96-4E31-A691-6CB7A3A0DF67}" type="datetimeFigureOut">
              <a:rPr lang="en-GB" smtClean="0"/>
              <a:t>30/09/2015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839C5-4FE3-402A-8851-DD202A32207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7189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95F60-EB96-4E31-A691-6CB7A3A0DF67}" type="datetimeFigureOut">
              <a:rPr lang="en-GB" smtClean="0"/>
              <a:t>30/09/2015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839C5-4FE3-402A-8851-DD202A32207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9794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95F60-EB96-4E31-A691-6CB7A3A0DF67}" type="datetimeFigureOut">
              <a:rPr lang="en-GB" smtClean="0"/>
              <a:t>30/09/2015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839C5-4FE3-402A-8851-DD202A32207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1523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95F60-EB96-4E31-A691-6CB7A3A0DF67}" type="datetimeFigureOut">
              <a:rPr lang="en-GB" smtClean="0"/>
              <a:t>30/09/2015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839C5-4FE3-402A-8851-DD202A32207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0850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95F60-EB96-4E31-A691-6CB7A3A0DF67}" type="datetimeFigureOut">
              <a:rPr lang="en-GB" smtClean="0"/>
              <a:t>30/09/2015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839C5-4FE3-402A-8851-DD202A32207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3662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495F60-EB96-4E31-A691-6CB7A3A0DF67}" type="datetimeFigureOut">
              <a:rPr lang="en-GB" smtClean="0"/>
              <a:t>30/09/2015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D839C5-4FE3-402A-8851-DD202A32207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64968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700808"/>
            <a:ext cx="7772400" cy="1470025"/>
          </a:xfrm>
        </p:spPr>
        <p:txBody>
          <a:bodyPr/>
          <a:lstStyle/>
          <a:p>
            <a:r>
              <a:rPr lang="en-GB" dirty="0" smtClean="0"/>
              <a:t>Autism Spectrum Conditions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3501008"/>
            <a:ext cx="6400800" cy="1752600"/>
          </a:xfrm>
        </p:spPr>
        <p:txBody>
          <a:bodyPr>
            <a:normAutofit/>
          </a:bodyPr>
          <a:lstStyle/>
          <a:p>
            <a:r>
              <a:rPr lang="en-GB" dirty="0" smtClean="0"/>
              <a:t>Differences </a:t>
            </a:r>
            <a:endParaRPr lang="en-GB" dirty="0" smtClean="0"/>
          </a:p>
          <a:p>
            <a:r>
              <a:rPr lang="en-GB" dirty="0" smtClean="0"/>
              <a:t>&amp; </a:t>
            </a:r>
          </a:p>
          <a:p>
            <a:r>
              <a:rPr lang="en-GB" dirty="0" smtClean="0"/>
              <a:t>Strategies for Study Advisers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06402"/>
            <a:ext cx="1395413" cy="328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959801" y="6093296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Mrs Tess Coll </a:t>
            </a:r>
          </a:p>
          <a:p>
            <a:r>
              <a:rPr lang="en-GB" dirty="0" smtClean="0"/>
              <a:t>Study Adviser for students with AS/autism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4143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Thinking Style Differences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28800"/>
            <a:ext cx="8424936" cy="4997152"/>
          </a:xfrm>
        </p:spPr>
        <p:txBody>
          <a:bodyPr>
            <a:noAutofit/>
          </a:bodyPr>
          <a:lstStyle/>
          <a:p>
            <a:r>
              <a:rPr lang="en-GB" sz="2800" dirty="0"/>
              <a:t>One stop learning</a:t>
            </a:r>
          </a:p>
          <a:p>
            <a:r>
              <a:rPr lang="en-GB" sz="2800" dirty="0" smtClean="0"/>
              <a:t>Memory differences </a:t>
            </a:r>
          </a:p>
          <a:p>
            <a:r>
              <a:rPr lang="en-GB" sz="2800" dirty="0" smtClean="0"/>
              <a:t>Weak </a:t>
            </a:r>
            <a:r>
              <a:rPr lang="en-GB" sz="2800" dirty="0"/>
              <a:t>development of ‘self</a:t>
            </a:r>
            <a:r>
              <a:rPr lang="en-GB" sz="2800" dirty="0" smtClean="0"/>
              <a:t>’; </a:t>
            </a:r>
            <a:r>
              <a:rPr lang="en-GB" sz="2800" u="sng" dirty="0" smtClean="0"/>
              <a:t>less aware of own opinion</a:t>
            </a:r>
            <a:endParaRPr lang="en-GB" sz="2800" u="sng" dirty="0"/>
          </a:p>
          <a:p>
            <a:r>
              <a:rPr lang="en-GB" sz="2800" dirty="0"/>
              <a:t>Understanding other people; meanings, motives, </a:t>
            </a:r>
            <a:r>
              <a:rPr lang="en-GB" sz="2800" dirty="0" smtClean="0"/>
              <a:t>opinions, intentions</a:t>
            </a:r>
            <a:r>
              <a:rPr lang="en-GB" sz="2800" dirty="0"/>
              <a:t>, (that means you too), journal articles, exam / essay questions / lab instructions</a:t>
            </a:r>
          </a:p>
          <a:p>
            <a:r>
              <a:rPr lang="en-GB" sz="2800" dirty="0"/>
              <a:t>Common knowledge </a:t>
            </a:r>
            <a:r>
              <a:rPr lang="en-GB" sz="2800" dirty="0" smtClean="0"/>
              <a:t>(common to whom?)</a:t>
            </a:r>
            <a:endParaRPr lang="en-GB" sz="2800" dirty="0"/>
          </a:p>
          <a:p>
            <a:r>
              <a:rPr lang="en-GB" sz="2800" dirty="0" smtClean="0"/>
              <a:t>Self/other </a:t>
            </a:r>
            <a:r>
              <a:rPr lang="en-GB" sz="2800" dirty="0"/>
              <a:t>– explaining to </a:t>
            </a:r>
            <a:r>
              <a:rPr lang="en-GB" sz="2800" dirty="0" err="1"/>
              <a:t>a.n.other</a:t>
            </a:r>
            <a:r>
              <a:rPr lang="en-GB" sz="2800" dirty="0"/>
              <a:t> during learning helps structuring of information and unprompted </a:t>
            </a:r>
            <a:r>
              <a:rPr lang="en-GB" sz="2800" dirty="0" smtClean="0"/>
              <a:t>recall</a:t>
            </a:r>
            <a:endParaRPr lang="en-GB" sz="28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395413" cy="328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7072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Anxiety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84576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Chronically elevated levels are normal for this population, but some ‘passive’ individuals will be unaware until ill or </a:t>
            </a:r>
            <a:r>
              <a:rPr lang="en-GB" dirty="0" smtClean="0"/>
              <a:t>withdrawn and we won’t notice </a:t>
            </a:r>
            <a:endParaRPr lang="en-GB" dirty="0" smtClean="0"/>
          </a:p>
          <a:p>
            <a:endParaRPr lang="en-GB" sz="1000" dirty="0" smtClean="0"/>
          </a:p>
          <a:p>
            <a:r>
              <a:rPr lang="en-GB" dirty="0" smtClean="0"/>
              <a:t>Causes rapid deterioration in all skills</a:t>
            </a:r>
          </a:p>
          <a:p>
            <a:endParaRPr lang="en-GB" sz="1000" dirty="0" smtClean="0"/>
          </a:p>
          <a:p>
            <a:r>
              <a:rPr lang="en-GB" dirty="0" smtClean="0"/>
              <a:t>‘</a:t>
            </a:r>
            <a:r>
              <a:rPr lang="en-GB" u="sng" dirty="0" smtClean="0"/>
              <a:t>Meltdown</a:t>
            </a:r>
            <a:r>
              <a:rPr lang="en-GB" dirty="0" smtClean="0"/>
              <a:t>’ does not </a:t>
            </a:r>
            <a:r>
              <a:rPr lang="en-GB" dirty="0" smtClean="0"/>
              <a:t>just </a:t>
            </a:r>
            <a:r>
              <a:rPr lang="en-GB" dirty="0" smtClean="0"/>
              <a:t>mean noise and aggression usually it </a:t>
            </a:r>
            <a:r>
              <a:rPr lang="en-GB" u="sng" dirty="0" smtClean="0"/>
              <a:t>means a ‘shutdown’</a:t>
            </a:r>
            <a:r>
              <a:rPr lang="en-GB" dirty="0" smtClean="0"/>
              <a:t> with the trauma hidden inside.  </a:t>
            </a:r>
          </a:p>
          <a:p>
            <a:endParaRPr lang="en-GB" sz="1000" dirty="0" smtClean="0"/>
          </a:p>
          <a:p>
            <a:r>
              <a:rPr lang="en-GB" dirty="0" smtClean="0"/>
              <a:t>Poorer emotion control; </a:t>
            </a:r>
            <a:r>
              <a:rPr lang="en-GB" sz="2600" dirty="0" smtClean="0"/>
              <a:t>amygdala less well formed</a:t>
            </a:r>
          </a:p>
          <a:p>
            <a:endParaRPr lang="en-GB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395413" cy="328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113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GB" sz="3600" dirty="0" smtClean="0"/>
          </a:p>
          <a:p>
            <a:pPr marL="0" indent="0" algn="ctr">
              <a:buNone/>
            </a:pPr>
            <a:r>
              <a:rPr lang="en-GB" sz="3600" dirty="0" smtClean="0"/>
              <a:t>Without </a:t>
            </a:r>
            <a:r>
              <a:rPr lang="en-GB" sz="3600" dirty="0"/>
              <a:t>shared experiences </a:t>
            </a:r>
            <a:endParaRPr lang="en-GB" sz="3600" dirty="0" smtClean="0"/>
          </a:p>
          <a:p>
            <a:pPr marL="0" indent="0" algn="ctr">
              <a:buNone/>
            </a:pPr>
            <a:r>
              <a:rPr lang="en-GB" sz="3600" dirty="0" smtClean="0"/>
              <a:t>shared language cannot develop</a:t>
            </a:r>
            <a:endParaRPr lang="en-GB" sz="36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9147"/>
            <a:ext cx="1395413" cy="328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0509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3284984"/>
            <a:ext cx="7992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S </a:t>
            </a:r>
            <a:r>
              <a:rPr lang="en-GB" sz="2400" dirty="0" smtClean="0">
                <a:sym typeface="Wingdings" panose="05000000000000000000" pitchFamily="2" charset="2"/>
              </a:rPr>
              <a:t> Sensation   	Interpretation 		Comprehension</a:t>
            </a:r>
            <a:endParaRPr lang="en-GB" sz="2400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2629204" y="2585731"/>
            <a:ext cx="1080120" cy="936104"/>
          </a:xfrm>
          <a:prstGeom prst="straightConnector1">
            <a:avLst/>
          </a:prstGeom>
          <a:ln w="317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648360" y="3525938"/>
            <a:ext cx="1080120" cy="919336"/>
          </a:xfrm>
          <a:prstGeom prst="straightConnector1">
            <a:avLst/>
          </a:prstGeom>
          <a:ln w="317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323162" y="3525938"/>
            <a:ext cx="1080120" cy="919336"/>
          </a:xfrm>
          <a:prstGeom prst="straightConnector1">
            <a:avLst/>
          </a:prstGeom>
          <a:ln w="317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5323162" y="2550889"/>
            <a:ext cx="1080120" cy="936104"/>
          </a:xfrm>
          <a:prstGeom prst="straightConnector1">
            <a:avLst/>
          </a:prstGeom>
          <a:ln w="317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348684" y="1864897"/>
            <a:ext cx="23746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B050"/>
                </a:solidFill>
              </a:rPr>
              <a:t>Verbal Precepts</a:t>
            </a:r>
            <a:endParaRPr lang="en-GB" sz="2400" dirty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28185" y="1894163"/>
            <a:ext cx="22832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B050"/>
                </a:solidFill>
              </a:rPr>
              <a:t>Verbal Concepts</a:t>
            </a:r>
            <a:endParaRPr lang="en-GB" sz="2400" dirty="0">
              <a:solidFill>
                <a:srgbClr val="00B05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635896" y="4661907"/>
            <a:ext cx="23042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B050"/>
                </a:solidFill>
              </a:rPr>
              <a:t>Sensory Precepts</a:t>
            </a:r>
            <a:endParaRPr lang="en-GB" sz="2400" dirty="0">
              <a:solidFill>
                <a:srgbClr val="00B05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262082" y="4661906"/>
            <a:ext cx="26303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B050"/>
                </a:solidFill>
              </a:rPr>
              <a:t>Sensory Concepts</a:t>
            </a:r>
            <a:endParaRPr lang="en-GB" sz="2400" dirty="0">
              <a:solidFill>
                <a:srgbClr val="00B05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9552" y="5949280"/>
            <a:ext cx="23762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Olga </a:t>
            </a:r>
            <a:r>
              <a:rPr lang="en-GB" sz="2400" dirty="0" err="1" smtClean="0"/>
              <a:t>Bogdashina</a:t>
            </a:r>
            <a:r>
              <a:rPr lang="en-GB" sz="2400" dirty="0" smtClean="0"/>
              <a:t> </a:t>
            </a:r>
            <a:endParaRPr lang="en-GB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6875202" y="1209644"/>
            <a:ext cx="140415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rgbClr val="00B050"/>
                </a:solidFill>
              </a:rPr>
              <a:t>Typical</a:t>
            </a:r>
          </a:p>
          <a:p>
            <a:pPr algn="ctr"/>
            <a:endParaRPr lang="en-GB" sz="2400" dirty="0" smtClean="0">
              <a:solidFill>
                <a:schemeClr val="bg1"/>
              </a:solidFill>
            </a:endParaRPr>
          </a:p>
          <a:p>
            <a:pPr algn="ctr"/>
            <a:endParaRPr lang="en-GB" sz="2400" dirty="0">
              <a:solidFill>
                <a:schemeClr val="bg1"/>
              </a:solidFill>
            </a:endParaRPr>
          </a:p>
          <a:p>
            <a:pPr algn="ctr"/>
            <a:endParaRPr lang="en-GB" sz="2400" dirty="0" smtClean="0">
              <a:solidFill>
                <a:schemeClr val="bg1"/>
              </a:solidFill>
            </a:endParaRPr>
          </a:p>
          <a:p>
            <a:pPr algn="ctr"/>
            <a:endParaRPr lang="en-GB" sz="2400" dirty="0">
              <a:solidFill>
                <a:schemeClr val="bg1"/>
              </a:solidFill>
            </a:endParaRPr>
          </a:p>
          <a:p>
            <a:pPr algn="ctr"/>
            <a:endParaRPr lang="en-GB" sz="2400" dirty="0" smtClean="0">
              <a:solidFill>
                <a:schemeClr val="bg1"/>
              </a:solidFill>
            </a:endParaRPr>
          </a:p>
          <a:p>
            <a:pPr algn="ctr"/>
            <a:endParaRPr lang="en-GB" sz="2400" dirty="0">
              <a:solidFill>
                <a:schemeClr val="bg1"/>
              </a:solidFill>
            </a:endParaRPr>
          </a:p>
          <a:p>
            <a:pPr algn="ctr"/>
            <a:endParaRPr lang="en-GB" sz="2400" dirty="0" smtClean="0">
              <a:solidFill>
                <a:schemeClr val="bg1"/>
              </a:solidFill>
            </a:endParaRPr>
          </a:p>
          <a:p>
            <a:pPr algn="ctr"/>
            <a:endParaRPr lang="en-GB" sz="2400" dirty="0" smtClean="0">
              <a:solidFill>
                <a:schemeClr val="bg1"/>
              </a:solidFill>
            </a:endParaRPr>
          </a:p>
          <a:p>
            <a:pPr algn="ctr"/>
            <a:endParaRPr lang="en-GB" sz="2400" dirty="0" smtClean="0">
              <a:solidFill>
                <a:schemeClr val="bg1"/>
              </a:solidFill>
            </a:endParaRPr>
          </a:p>
          <a:p>
            <a:pPr algn="ctr"/>
            <a:r>
              <a:rPr lang="en-GB" sz="2400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en-GB" sz="2400" dirty="0" smtClean="0">
                <a:solidFill>
                  <a:srgbClr val="00B050"/>
                </a:solidFill>
              </a:rPr>
              <a:t>ASC</a:t>
            </a:r>
            <a:endParaRPr lang="en-GB" sz="2400" dirty="0">
              <a:solidFill>
                <a:srgbClr val="00B050"/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86" y="40758"/>
            <a:ext cx="1395413" cy="328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0915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 smtClean="0">
                <a:latin typeface="Arial Unicode MS" pitchFamily="34" charset="-128"/>
              </a:rPr>
              <a:t>Communication </a:t>
            </a:r>
          </a:p>
        </p:txBody>
      </p:sp>
      <p:sp>
        <p:nvSpPr>
          <p:cNvPr id="3277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457200" y="1340768"/>
            <a:ext cx="8229600" cy="5328592"/>
          </a:xfrm>
        </p:spPr>
        <p:txBody>
          <a:bodyPr>
            <a:normAutofit fontScale="85000" lnSpcReduction="10000"/>
          </a:bodyPr>
          <a:lstStyle/>
          <a:p>
            <a:r>
              <a:rPr lang="en-GB" sz="2800" dirty="0">
                <a:latin typeface="Arial Unicode MS" pitchFamily="34" charset="-128"/>
              </a:rPr>
              <a:t>Expressive &gt; receptive in the more able </a:t>
            </a:r>
            <a:endParaRPr lang="en-GB" sz="2800" dirty="0" smtClean="0">
              <a:latin typeface="Arial Unicode MS" pitchFamily="34" charset="-128"/>
            </a:endParaRPr>
          </a:p>
          <a:p>
            <a:r>
              <a:rPr lang="en-GB" sz="2800" dirty="0" smtClean="0">
                <a:latin typeface="Arial Unicode MS" pitchFamily="34" charset="-128"/>
              </a:rPr>
              <a:t>Delayed </a:t>
            </a:r>
            <a:r>
              <a:rPr lang="en-GB" sz="2800" dirty="0">
                <a:latin typeface="Arial Unicode MS" pitchFamily="34" charset="-128"/>
              </a:rPr>
              <a:t>processing</a:t>
            </a:r>
          </a:p>
          <a:p>
            <a:r>
              <a:rPr lang="en-GB" sz="2800" dirty="0" smtClean="0">
                <a:latin typeface="Arial Unicode MS" pitchFamily="34" charset="-128"/>
              </a:rPr>
              <a:t>Literal interpretation</a:t>
            </a:r>
          </a:p>
          <a:p>
            <a:r>
              <a:rPr lang="en-GB" sz="2800" dirty="0" smtClean="0">
                <a:latin typeface="Arial Unicode MS" pitchFamily="34" charset="-128"/>
              </a:rPr>
              <a:t>Idiosyncratic use of metaphor </a:t>
            </a:r>
            <a:r>
              <a:rPr lang="en-GB" sz="2400" b="1" dirty="0" smtClean="0">
                <a:solidFill>
                  <a:srgbClr val="00B050"/>
                </a:solidFill>
                <a:latin typeface="Arial Unicode MS" pitchFamily="34" charset="-128"/>
              </a:rPr>
              <a:t>(“What’s </a:t>
            </a:r>
            <a:r>
              <a:rPr lang="en-GB" sz="2400" b="1" dirty="0" smtClean="0">
                <a:solidFill>
                  <a:srgbClr val="00B050"/>
                </a:solidFill>
                <a:latin typeface="Arial Unicode MS" pitchFamily="34" charset="-128"/>
              </a:rPr>
              <a:t>this about not understanding metaphor?  With B… it is all metaphor</a:t>
            </a:r>
            <a:r>
              <a:rPr lang="en-GB" sz="2400" b="1" dirty="0">
                <a:solidFill>
                  <a:srgbClr val="00B050"/>
                </a:solidFill>
                <a:latin typeface="Arial Unicode MS" pitchFamily="34" charset="-128"/>
              </a:rPr>
              <a:t>;</a:t>
            </a:r>
            <a:r>
              <a:rPr lang="en-GB" sz="2400" b="1" dirty="0" smtClean="0">
                <a:solidFill>
                  <a:srgbClr val="00B050"/>
                </a:solidFill>
                <a:latin typeface="Arial Unicode MS" pitchFamily="34" charset="-128"/>
              </a:rPr>
              <a:t> his own</a:t>
            </a:r>
            <a:r>
              <a:rPr lang="en-GB" sz="2400" b="1" dirty="0" smtClean="0">
                <a:solidFill>
                  <a:srgbClr val="00B050"/>
                </a:solidFill>
                <a:latin typeface="Arial Unicode MS" pitchFamily="34" charset="-128"/>
              </a:rPr>
              <a:t>!”)</a:t>
            </a:r>
            <a:endParaRPr lang="en-GB" sz="2400" b="1" dirty="0" smtClean="0">
              <a:solidFill>
                <a:srgbClr val="00B050"/>
              </a:solidFill>
              <a:latin typeface="Arial Unicode MS" pitchFamily="34" charset="-128"/>
            </a:endParaRPr>
          </a:p>
          <a:p>
            <a:endParaRPr lang="en-GB" sz="2800" dirty="0">
              <a:latin typeface="Arial Unicode MS" pitchFamily="34" charset="-128"/>
            </a:endParaRPr>
          </a:p>
          <a:p>
            <a:r>
              <a:rPr lang="en-GB" sz="2800" dirty="0" smtClean="0">
                <a:latin typeface="Arial Unicode MS" pitchFamily="34" charset="-128"/>
              </a:rPr>
              <a:t>Finding information on the page / screen worse or ‘</a:t>
            </a:r>
            <a:r>
              <a:rPr lang="en-GB" sz="2800" u="sng" dirty="0" smtClean="0">
                <a:latin typeface="Arial Unicode MS" pitchFamily="34" charset="-128"/>
              </a:rPr>
              <a:t>extremely good but </a:t>
            </a:r>
            <a:r>
              <a:rPr lang="en-GB" sz="2800" dirty="0" smtClean="0">
                <a:latin typeface="Arial Unicode MS" pitchFamily="34" charset="-128"/>
              </a:rPr>
              <a:t> …..’</a:t>
            </a:r>
          </a:p>
          <a:p>
            <a:r>
              <a:rPr lang="en-GB" sz="2800" dirty="0" smtClean="0">
                <a:latin typeface="Arial Unicode MS" pitchFamily="34" charset="-128"/>
              </a:rPr>
              <a:t>Hyperlexic (relative to that expected)</a:t>
            </a:r>
          </a:p>
          <a:p>
            <a:r>
              <a:rPr lang="en-GB" sz="2800" dirty="0" smtClean="0">
                <a:latin typeface="Arial Unicode MS" pitchFamily="34" charset="-128"/>
              </a:rPr>
              <a:t>Volunteer information?  What does that mean?</a:t>
            </a:r>
          </a:p>
          <a:p>
            <a:endParaRPr lang="en-GB" sz="2800" dirty="0">
              <a:latin typeface="Arial Unicode MS" pitchFamily="34" charset="-128"/>
            </a:endParaRPr>
          </a:p>
          <a:p>
            <a:r>
              <a:rPr lang="en-GB" sz="2800" dirty="0" smtClean="0">
                <a:latin typeface="Arial Unicode MS" pitchFamily="34" charset="-128"/>
              </a:rPr>
              <a:t>Long sentences </a:t>
            </a:r>
            <a:r>
              <a:rPr lang="en-GB" sz="2800" dirty="0">
                <a:latin typeface="Arial Unicode MS" pitchFamily="34" charset="-128"/>
              </a:rPr>
              <a:t>produced (not </a:t>
            </a:r>
            <a:r>
              <a:rPr lang="en-GB" sz="2800" dirty="0" smtClean="0">
                <a:latin typeface="Arial Unicode MS" pitchFamily="34" charset="-128"/>
              </a:rPr>
              <a:t>understood): thoughts in complete wholes; sentences a paragraph long; quotes used to express ‘own opinion’ 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1395413" cy="328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6138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1310952" y="1156320"/>
            <a:ext cx="2513434" cy="4450804"/>
            <a:chOff x="5715008" y="642918"/>
            <a:chExt cx="1714512" cy="3429024"/>
          </a:xfrm>
        </p:grpSpPr>
        <p:sp>
          <p:nvSpPr>
            <p:cNvPr id="5" name="Rounded Rectangle 4"/>
            <p:cNvSpPr>
              <a:spLocks noChangeArrowheads="1"/>
            </p:cNvSpPr>
            <p:nvPr/>
          </p:nvSpPr>
          <p:spPr bwMode="auto">
            <a:xfrm>
              <a:off x="5715008" y="642918"/>
              <a:ext cx="1714512" cy="342902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6" name="Rounded Rectangle 5"/>
            <p:cNvSpPr>
              <a:spLocks noChangeArrowheads="1"/>
            </p:cNvSpPr>
            <p:nvPr/>
          </p:nvSpPr>
          <p:spPr bwMode="auto">
            <a:xfrm>
              <a:off x="6500826" y="1071546"/>
              <a:ext cx="142876" cy="214314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7" name="Rounded Rectangle 6"/>
            <p:cNvSpPr/>
            <p:nvPr/>
          </p:nvSpPr>
          <p:spPr bwMode="auto">
            <a:xfrm>
              <a:off x="6143636" y="1428735"/>
              <a:ext cx="928695" cy="142876"/>
            </a:xfrm>
            <a:prstGeom prst="roundRect">
              <a:avLst/>
            </a:prstGeom>
            <a:solidFill>
              <a:schemeClr val="accent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8" name="Rounded Rectangle 7"/>
            <p:cNvSpPr/>
            <p:nvPr/>
          </p:nvSpPr>
          <p:spPr bwMode="auto">
            <a:xfrm>
              <a:off x="6143636" y="1714487"/>
              <a:ext cx="928695" cy="142876"/>
            </a:xfrm>
            <a:prstGeom prst="roundRect">
              <a:avLst/>
            </a:prstGeom>
            <a:solidFill>
              <a:schemeClr val="accent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9" name="Rounded Rectangle 8"/>
            <p:cNvSpPr/>
            <p:nvPr/>
          </p:nvSpPr>
          <p:spPr bwMode="auto">
            <a:xfrm>
              <a:off x="6143636" y="2000239"/>
              <a:ext cx="928695" cy="142876"/>
            </a:xfrm>
            <a:prstGeom prst="roundRect">
              <a:avLst/>
            </a:prstGeom>
            <a:solidFill>
              <a:schemeClr val="accent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10" name="Rounded Rectangle 9"/>
            <p:cNvSpPr/>
            <p:nvPr/>
          </p:nvSpPr>
          <p:spPr bwMode="auto">
            <a:xfrm>
              <a:off x="6143636" y="2357430"/>
              <a:ext cx="928695" cy="142876"/>
            </a:xfrm>
            <a:prstGeom prst="roundRect">
              <a:avLst/>
            </a:prstGeom>
            <a:solidFill>
              <a:schemeClr val="accent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11" name="Rounded Rectangle 10"/>
            <p:cNvSpPr/>
            <p:nvPr/>
          </p:nvSpPr>
          <p:spPr bwMode="auto">
            <a:xfrm>
              <a:off x="6143636" y="2714619"/>
              <a:ext cx="928695" cy="142876"/>
            </a:xfrm>
            <a:prstGeom prst="roundRect">
              <a:avLst/>
            </a:prstGeom>
            <a:solidFill>
              <a:schemeClr val="accent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12" name="Rounded Rectangle 11"/>
            <p:cNvSpPr/>
            <p:nvPr/>
          </p:nvSpPr>
          <p:spPr bwMode="auto">
            <a:xfrm>
              <a:off x="5929323" y="3357562"/>
              <a:ext cx="1285884" cy="571504"/>
            </a:xfrm>
            <a:prstGeom prst="roundRect">
              <a:avLst/>
            </a:prstGeom>
            <a:solidFill>
              <a:schemeClr val="accent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GB" dirty="0"/>
                <a:t>  DONE</a:t>
              </a:r>
              <a:endParaRPr lang="en-US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4067944" y="1535062"/>
            <a:ext cx="4536504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Step by step thinking at all times</a:t>
            </a:r>
          </a:p>
          <a:p>
            <a:pPr algn="ctr"/>
            <a:endParaRPr lang="en-GB" sz="2400" dirty="0" smtClean="0"/>
          </a:p>
          <a:p>
            <a:pPr algn="ctr"/>
            <a:endParaRPr lang="en-GB" sz="2400" dirty="0" smtClean="0"/>
          </a:p>
          <a:p>
            <a:pPr algn="ctr"/>
            <a:r>
              <a:rPr lang="en-GB" sz="2400" dirty="0" smtClean="0"/>
              <a:t>How to start, how to stop</a:t>
            </a:r>
          </a:p>
          <a:p>
            <a:pPr algn="ctr"/>
            <a:r>
              <a:rPr lang="en-GB" sz="2400" dirty="0" smtClean="0"/>
              <a:t>AND</a:t>
            </a:r>
          </a:p>
          <a:p>
            <a:pPr algn="ctr"/>
            <a:r>
              <a:rPr lang="en-GB" sz="2400" dirty="0" smtClean="0"/>
              <a:t>All the steps in between</a:t>
            </a:r>
          </a:p>
          <a:p>
            <a:pPr algn="ctr"/>
            <a:endParaRPr lang="en-GB" sz="2400" dirty="0" smtClean="0"/>
          </a:p>
          <a:p>
            <a:pPr algn="ctr"/>
            <a:endParaRPr lang="en-GB" sz="2400" dirty="0" smtClean="0"/>
          </a:p>
          <a:p>
            <a:pPr algn="ctr"/>
            <a:r>
              <a:rPr lang="en-GB" sz="2400" dirty="0" smtClean="0"/>
              <a:t>We have to make the ‘obvious’ particularly explicit.</a:t>
            </a:r>
          </a:p>
          <a:p>
            <a:pPr algn="ctr"/>
            <a:endParaRPr lang="en-GB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1395413" cy="328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3443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56176" y="764704"/>
            <a:ext cx="2739325" cy="49685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b="1" dirty="0" smtClean="0"/>
              <a:t>Essay </a:t>
            </a:r>
            <a:r>
              <a:rPr lang="en-GB" sz="1800" b="1" dirty="0"/>
              <a:t>Plan </a:t>
            </a:r>
            <a:r>
              <a:rPr lang="en-GB" sz="1800" b="1" dirty="0" smtClean="0"/>
              <a:t>/ formula cards</a:t>
            </a:r>
            <a:r>
              <a:rPr lang="en-GB" sz="1800" dirty="0"/>
              <a:t>; </a:t>
            </a:r>
            <a:endParaRPr lang="en-GB" sz="1800" dirty="0" smtClean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b="1" dirty="0" smtClean="0">
                <a:solidFill>
                  <a:srgbClr val="FFC000"/>
                </a:solidFill>
              </a:rPr>
              <a:t>Front </a:t>
            </a:r>
          </a:p>
          <a:p>
            <a:pPr marL="0" indent="0">
              <a:buNone/>
            </a:pPr>
            <a:r>
              <a:rPr lang="en-GB" sz="1800" b="1" dirty="0" smtClean="0">
                <a:solidFill>
                  <a:srgbClr val="FFC000"/>
                </a:solidFill>
              </a:rPr>
              <a:t>key </a:t>
            </a:r>
            <a:r>
              <a:rPr lang="en-GB" sz="1800" b="1" dirty="0">
                <a:solidFill>
                  <a:srgbClr val="FFC000"/>
                </a:solidFill>
              </a:rPr>
              <a:t>words / </a:t>
            </a:r>
            <a:r>
              <a:rPr lang="en-GB" sz="1800" b="1" dirty="0" smtClean="0">
                <a:solidFill>
                  <a:srgbClr val="FFC000"/>
                </a:solidFill>
              </a:rPr>
              <a:t>theory </a:t>
            </a:r>
            <a:r>
              <a:rPr lang="en-GB" sz="1800" b="1" dirty="0">
                <a:solidFill>
                  <a:srgbClr val="FFC000"/>
                </a:solidFill>
              </a:rPr>
              <a:t>/ names / </a:t>
            </a:r>
            <a:r>
              <a:rPr lang="en-GB" sz="1800" b="1" dirty="0" smtClean="0">
                <a:solidFill>
                  <a:srgbClr val="FFC000"/>
                </a:solidFill>
              </a:rPr>
              <a:t>dates  / legal case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Back</a:t>
            </a:r>
          </a:p>
          <a:p>
            <a:pPr marL="0" indent="0">
              <a:buNone/>
            </a:pPr>
            <a:endParaRPr lang="en-GB" sz="1800" b="1" dirty="0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 marL="0" indent="0">
              <a:buNone/>
            </a:pPr>
            <a:r>
              <a:rPr lang="en-GB" sz="18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essay </a:t>
            </a:r>
            <a:r>
              <a:rPr lang="en-GB" sz="18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plan </a:t>
            </a:r>
            <a:r>
              <a:rPr lang="en-GB" sz="18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/ application  / algorithm /  judge’s ratio 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b="1" dirty="0" smtClean="0">
                <a:solidFill>
                  <a:srgbClr val="00B050"/>
                </a:solidFill>
              </a:rPr>
              <a:t>Learn both ways!  </a:t>
            </a:r>
          </a:p>
          <a:p>
            <a:pPr marL="0" indent="0">
              <a:buNone/>
            </a:pPr>
            <a:endParaRPr lang="en-GB" sz="1800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GB" sz="1800" b="1" dirty="0" smtClean="0">
                <a:solidFill>
                  <a:srgbClr val="00B050"/>
                </a:solidFill>
              </a:rPr>
              <a:t>Forced recall has to be practiced!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003"/>
          <a:stretch/>
        </p:blipFill>
        <p:spPr bwMode="auto">
          <a:xfrm>
            <a:off x="2239740" y="2181240"/>
            <a:ext cx="3903366" cy="2774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0" y="5072091"/>
            <a:ext cx="37444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en-GB" dirty="0">
                <a:solidFill>
                  <a:srgbClr val="FFFF00"/>
                </a:solidFill>
              </a:rPr>
              <a:t>Remember </a:t>
            </a:r>
            <a:r>
              <a:rPr lang="en-GB" dirty="0" smtClean="0">
                <a:solidFill>
                  <a:srgbClr val="FFFF00"/>
                </a:solidFill>
              </a:rPr>
              <a:t>- make links explicit</a:t>
            </a:r>
            <a:r>
              <a:rPr lang="en-GB" dirty="0">
                <a:solidFill>
                  <a:srgbClr val="FFFF00"/>
                </a:solidFill>
              </a:rPr>
              <a:t>.  </a:t>
            </a:r>
            <a:endParaRPr lang="en-GB" dirty="0" smtClean="0">
              <a:solidFill>
                <a:srgbClr val="FFFF00"/>
              </a:solidFill>
            </a:endParaRPr>
          </a:p>
          <a:p>
            <a:pPr marL="228600" indent="-228600">
              <a:buFont typeface="+mj-lt"/>
              <a:buAutoNum type="arabicPeriod"/>
            </a:pPr>
            <a:endParaRPr lang="en-GB" dirty="0">
              <a:solidFill>
                <a:srgbClr val="FFFF00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en-GB" dirty="0" smtClean="0">
                <a:solidFill>
                  <a:srgbClr val="FFFF00"/>
                </a:solidFill>
              </a:rPr>
              <a:t>Colour code the notes </a:t>
            </a:r>
          </a:p>
          <a:p>
            <a:pPr marL="800100" lvl="1" indent="-342900">
              <a:buFont typeface="+mj-lt"/>
              <a:buAutoNum type="alphaLcParenR"/>
            </a:pPr>
            <a:r>
              <a:rPr lang="en-GB" dirty="0" smtClean="0">
                <a:solidFill>
                  <a:srgbClr val="FFFF00"/>
                </a:solidFill>
              </a:rPr>
              <a:t>to separate topics         and/or </a:t>
            </a:r>
          </a:p>
          <a:p>
            <a:pPr marL="800100" lvl="1" indent="-342900">
              <a:buFont typeface="+mj-lt"/>
              <a:buAutoNum type="alphaLcParenR"/>
            </a:pPr>
            <a:r>
              <a:rPr lang="en-GB" dirty="0" smtClean="0">
                <a:solidFill>
                  <a:srgbClr val="FFFF00"/>
                </a:solidFill>
              </a:rPr>
              <a:t>to emphasise links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1520" y="384185"/>
            <a:ext cx="273630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1600" dirty="0" smtClean="0"/>
              <a:t>Flowcharts  for module</a:t>
            </a:r>
          </a:p>
          <a:p>
            <a:pPr lvl="0"/>
            <a:endParaRPr lang="en-GB" sz="1600" dirty="0"/>
          </a:p>
          <a:p>
            <a:pPr marL="228600" lvl="0" indent="-228600">
              <a:buAutoNum type="arabicPeriod"/>
            </a:pPr>
            <a:r>
              <a:rPr lang="en-GB" sz="1600" dirty="0" smtClean="0"/>
              <a:t>Overview</a:t>
            </a:r>
          </a:p>
          <a:p>
            <a:pPr marL="228600" lvl="0" indent="-228600">
              <a:buAutoNum type="arabicPeriod"/>
            </a:pPr>
            <a:endParaRPr lang="en-GB" sz="1600" dirty="0" smtClean="0"/>
          </a:p>
          <a:p>
            <a:pPr marL="228600" lvl="0" indent="-228600">
              <a:buAutoNum type="arabicPeriod"/>
            </a:pPr>
            <a:r>
              <a:rPr lang="en-GB" sz="1600" dirty="0" smtClean="0"/>
              <a:t>1 per   section.</a:t>
            </a:r>
          </a:p>
          <a:p>
            <a:pPr marL="228600" lvl="0" indent="-228600">
              <a:buAutoNum type="arabicPeriod"/>
            </a:pPr>
            <a:r>
              <a:rPr lang="en-GB" sz="1600" dirty="0" smtClean="0"/>
              <a:t>1 per   topic </a:t>
            </a:r>
            <a:r>
              <a:rPr lang="en-GB" sz="1600" dirty="0"/>
              <a:t>/ theme </a:t>
            </a:r>
            <a:endParaRPr lang="en-GB" sz="1600" dirty="0" smtClean="0"/>
          </a:p>
          <a:p>
            <a:pPr marL="228600" lvl="0" indent="-228600">
              <a:buAutoNum type="arabicPeriod"/>
            </a:pPr>
            <a:r>
              <a:rPr lang="en-GB" sz="1600" dirty="0" smtClean="0"/>
              <a:t>1 per   potential essay </a:t>
            </a:r>
            <a:r>
              <a:rPr lang="en-GB" sz="1600" dirty="0"/>
              <a:t>plan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771799" y="374850"/>
            <a:ext cx="338437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FF00"/>
                </a:solidFill>
              </a:rPr>
              <a:t>Memory jogger </a:t>
            </a:r>
          </a:p>
          <a:p>
            <a:pPr algn="ctr"/>
            <a:r>
              <a:rPr lang="en-GB" b="1" dirty="0" smtClean="0">
                <a:solidFill>
                  <a:srgbClr val="FFFF00"/>
                </a:solidFill>
              </a:rPr>
              <a:t>As soon as the exam starts write it down! </a:t>
            </a:r>
          </a:p>
          <a:p>
            <a:endParaRPr lang="en-GB" b="1" dirty="0">
              <a:solidFill>
                <a:srgbClr val="FFFF00"/>
              </a:solidFill>
            </a:endParaRPr>
          </a:p>
          <a:p>
            <a:pPr algn="ctr"/>
            <a:r>
              <a:rPr lang="en-GB" b="1" dirty="0" smtClean="0">
                <a:solidFill>
                  <a:srgbClr val="FFFF00"/>
                </a:solidFill>
              </a:rPr>
              <a:t>Annotate questions</a:t>
            </a:r>
          </a:p>
          <a:p>
            <a:pPr algn="ctr"/>
            <a:r>
              <a:rPr lang="en-GB" b="1" dirty="0">
                <a:solidFill>
                  <a:srgbClr val="FFFF00"/>
                </a:solidFill>
              </a:rPr>
              <a:t>C</a:t>
            </a:r>
            <a:r>
              <a:rPr lang="en-GB" b="1" dirty="0" smtClean="0">
                <a:solidFill>
                  <a:srgbClr val="FFFF00"/>
                </a:solidFill>
              </a:rPr>
              <a:t>atch the information straight away!</a:t>
            </a:r>
            <a:endParaRPr lang="en-GB" b="1" dirty="0">
              <a:solidFill>
                <a:srgbClr val="FFFF00"/>
              </a:solidFill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5573"/>
            <a:ext cx="1395413" cy="328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95936" y="5856921"/>
            <a:ext cx="41764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00B0F0"/>
                </a:solidFill>
              </a:rPr>
              <a:t>Example, example, example, example</a:t>
            </a:r>
          </a:p>
          <a:p>
            <a:pPr algn="ctr"/>
            <a:r>
              <a:rPr lang="en-GB" sz="2000" b="1" dirty="0">
                <a:solidFill>
                  <a:srgbClr val="00B0F0"/>
                </a:solidFill>
              </a:rPr>
              <a:t>t</a:t>
            </a:r>
            <a:r>
              <a:rPr lang="en-GB" sz="2000" b="1" dirty="0" smtClean="0">
                <a:solidFill>
                  <a:srgbClr val="00B0F0"/>
                </a:solidFill>
              </a:rPr>
              <a:t>hen generalise</a:t>
            </a:r>
            <a:endParaRPr lang="en-GB" sz="20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154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7666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dirty="0"/>
              <a:t>Remember it is the ‘advice to incoming students with AS’.</a:t>
            </a:r>
          </a:p>
          <a:p>
            <a:pPr marL="0" indent="0">
              <a:buNone/>
            </a:pPr>
            <a:r>
              <a:rPr lang="en-GB" dirty="0"/>
              <a:t> </a:t>
            </a:r>
          </a:p>
          <a:p>
            <a:pPr marL="400050" lvl="1" indent="0">
              <a:buNone/>
            </a:pPr>
            <a:r>
              <a:rPr lang="en-GB" sz="3400" b="1" dirty="0"/>
              <a:t>09:00</a:t>
            </a:r>
            <a:r>
              <a:rPr lang="en-GB" sz="3400" dirty="0"/>
              <a:t> </a:t>
            </a:r>
            <a:r>
              <a:rPr lang="en-GB" sz="3400" dirty="0" smtClean="0"/>
              <a:t>Heather </a:t>
            </a:r>
            <a:r>
              <a:rPr lang="en-GB" sz="3400" dirty="0"/>
              <a:t>from Creative Services sets up</a:t>
            </a:r>
          </a:p>
          <a:p>
            <a:pPr marL="400050" lvl="1" indent="0">
              <a:buNone/>
            </a:pPr>
            <a:r>
              <a:rPr lang="en-GB" sz="3400" dirty="0"/>
              <a:t> </a:t>
            </a:r>
          </a:p>
          <a:p>
            <a:pPr marL="400050" lvl="1" indent="0">
              <a:buNone/>
            </a:pPr>
            <a:r>
              <a:rPr lang="en-GB" sz="3400" b="1" dirty="0"/>
              <a:t>10 till 12</a:t>
            </a:r>
            <a:r>
              <a:rPr lang="en-GB" sz="3400" dirty="0"/>
              <a:t>  </a:t>
            </a:r>
            <a:r>
              <a:rPr lang="en-GB" sz="3400" b="1" dirty="0" smtClean="0"/>
              <a:t>Chris </a:t>
            </a:r>
            <a:r>
              <a:rPr lang="en-GB" sz="3400" b="1" dirty="0"/>
              <a:t>and </a:t>
            </a:r>
            <a:r>
              <a:rPr lang="en-GB" sz="3400" b="1" dirty="0" smtClean="0"/>
              <a:t>Debora</a:t>
            </a:r>
            <a:r>
              <a:rPr lang="en-GB" sz="3400" dirty="0" smtClean="0"/>
              <a:t> </a:t>
            </a:r>
            <a:r>
              <a:rPr lang="en-GB" sz="3400" dirty="0"/>
              <a:t>take turns interviewing each other</a:t>
            </a:r>
          </a:p>
          <a:p>
            <a:pPr marL="400050" lvl="1" indent="0">
              <a:buNone/>
            </a:pPr>
            <a:r>
              <a:rPr lang="en-GB" sz="3400" dirty="0"/>
              <a:t> </a:t>
            </a:r>
          </a:p>
          <a:p>
            <a:pPr marL="400050" lvl="1" indent="0">
              <a:buNone/>
            </a:pPr>
            <a:r>
              <a:rPr lang="en-GB" sz="3400" b="1" dirty="0"/>
              <a:t>12:00</a:t>
            </a:r>
            <a:r>
              <a:rPr lang="en-GB" sz="3400" dirty="0"/>
              <a:t> </a:t>
            </a:r>
            <a:r>
              <a:rPr lang="en-GB" sz="3400" dirty="0" smtClean="0"/>
              <a:t>Heather </a:t>
            </a:r>
            <a:r>
              <a:rPr lang="en-GB" sz="3400" dirty="0"/>
              <a:t>has a lunch break and does technical things</a:t>
            </a:r>
          </a:p>
          <a:p>
            <a:pPr marL="400050" lvl="1" indent="0">
              <a:buNone/>
            </a:pPr>
            <a:r>
              <a:rPr lang="en-GB" sz="3400" dirty="0"/>
              <a:t> </a:t>
            </a:r>
          </a:p>
          <a:p>
            <a:pPr marL="400050" lvl="1" indent="0">
              <a:buNone/>
            </a:pPr>
            <a:r>
              <a:rPr lang="en-GB" sz="3400" b="1" dirty="0"/>
              <a:t>1 till 3</a:t>
            </a:r>
            <a:r>
              <a:rPr lang="en-GB" sz="3400" dirty="0"/>
              <a:t> </a:t>
            </a:r>
            <a:r>
              <a:rPr lang="en-GB" sz="3400" b="1" dirty="0" smtClean="0"/>
              <a:t>John </a:t>
            </a:r>
            <a:r>
              <a:rPr lang="en-GB" sz="3400" b="1" dirty="0"/>
              <a:t>and </a:t>
            </a:r>
            <a:r>
              <a:rPr lang="en-GB" sz="3400" b="1" dirty="0" smtClean="0"/>
              <a:t>Kamala</a:t>
            </a:r>
            <a:r>
              <a:rPr lang="en-GB" sz="3400" dirty="0" smtClean="0"/>
              <a:t> </a:t>
            </a:r>
            <a:r>
              <a:rPr lang="en-GB" sz="3400" dirty="0"/>
              <a:t>take turns at interviewing each other</a:t>
            </a:r>
          </a:p>
          <a:p>
            <a:pPr marL="400050" lvl="1" indent="0">
              <a:buNone/>
            </a:pPr>
            <a:r>
              <a:rPr lang="en-GB" sz="3400" dirty="0"/>
              <a:t> </a:t>
            </a:r>
          </a:p>
          <a:p>
            <a:pPr marL="400050" lvl="1" indent="0">
              <a:buNone/>
            </a:pPr>
            <a:r>
              <a:rPr lang="en-GB" sz="3400" b="1" dirty="0"/>
              <a:t>3pm</a:t>
            </a:r>
            <a:r>
              <a:rPr lang="en-GB" sz="3400" dirty="0"/>
              <a:t> </a:t>
            </a:r>
            <a:r>
              <a:rPr lang="en-GB" sz="3400" b="1" dirty="0" err="1" smtClean="0"/>
              <a:t>Anthea</a:t>
            </a:r>
            <a:r>
              <a:rPr lang="en-GB" sz="3400" dirty="0" smtClean="0"/>
              <a:t> </a:t>
            </a:r>
            <a:r>
              <a:rPr lang="en-GB" sz="3400" dirty="0"/>
              <a:t>you do your introduction again as per the sort of thing we did originally</a:t>
            </a:r>
            <a:r>
              <a:rPr lang="en-GB" sz="3400" b="1" dirty="0"/>
              <a:t>.  I will let you have the original recording to listen to before you do your bit.</a:t>
            </a:r>
            <a:endParaRPr lang="en-GB" sz="3400" dirty="0"/>
          </a:p>
          <a:p>
            <a:pPr marL="0" indent="0">
              <a:buNone/>
            </a:pPr>
            <a:r>
              <a:rPr lang="en-GB" dirty="0"/>
              <a:t> </a:t>
            </a:r>
          </a:p>
          <a:p>
            <a:pPr marL="0" indent="0">
              <a:buNone/>
            </a:pPr>
            <a:r>
              <a:rPr lang="en-GB" dirty="0"/>
              <a:t>We can go over the questions again later this week or early next week. I include them below to make doubly sure you see them</a:t>
            </a:r>
            <a:r>
              <a:rPr lang="en-GB" dirty="0" smtClean="0"/>
              <a:t>.</a:t>
            </a:r>
            <a:endParaRPr lang="en-GB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87177"/>
            <a:ext cx="1395413" cy="328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932040" y="3212976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 joke based on conversations we’d had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5724129" y="6412657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Names have been changed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5058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73236"/>
            <a:ext cx="8229600" cy="62961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dirty="0" smtClean="0"/>
              <a:t>Remember</a:t>
            </a:r>
            <a:r>
              <a:rPr lang="en-GB" sz="1800" dirty="0"/>
              <a:t>  </a:t>
            </a:r>
            <a:endParaRPr lang="en-GB" sz="1800" dirty="0" smtClean="0"/>
          </a:p>
          <a:p>
            <a:pPr marL="0" indent="0">
              <a:buNone/>
            </a:pPr>
            <a:r>
              <a:rPr lang="en-GB" sz="1800" dirty="0" smtClean="0"/>
              <a:t>These </a:t>
            </a:r>
            <a:r>
              <a:rPr lang="en-GB" sz="1800" dirty="0"/>
              <a:t>are not exam questions, there is no right or wrong answer.  They are only a trigger, for </a:t>
            </a:r>
            <a:endParaRPr lang="en-GB" sz="1800" dirty="0" smtClean="0"/>
          </a:p>
          <a:p>
            <a:pPr lvl="1"/>
            <a:r>
              <a:rPr lang="en-GB" sz="1800" dirty="0" smtClean="0"/>
              <a:t>an </a:t>
            </a:r>
            <a:r>
              <a:rPr lang="en-GB" sz="1800" dirty="0"/>
              <a:t>informal conversation about </a:t>
            </a:r>
            <a:r>
              <a:rPr lang="en-GB" sz="1800" dirty="0" smtClean="0"/>
              <a:t>what </a:t>
            </a:r>
            <a:r>
              <a:rPr lang="en-GB" sz="1800" dirty="0"/>
              <a:t>it has been like for you as a student with AS </a:t>
            </a:r>
            <a:r>
              <a:rPr lang="en-GB" sz="1800" dirty="0" smtClean="0"/>
              <a:t>and</a:t>
            </a:r>
          </a:p>
          <a:p>
            <a:pPr lvl="1"/>
            <a:r>
              <a:rPr lang="en-GB" sz="1800" dirty="0" smtClean="0"/>
              <a:t>the </a:t>
            </a:r>
            <a:r>
              <a:rPr lang="en-GB" sz="1800" dirty="0"/>
              <a:t>ways that you found to cope</a:t>
            </a:r>
            <a:r>
              <a:rPr lang="en-GB" sz="1800" dirty="0" smtClean="0"/>
              <a:t>.</a:t>
            </a:r>
          </a:p>
          <a:p>
            <a:pPr marL="57150" indent="0">
              <a:buNone/>
            </a:pPr>
            <a:endParaRPr lang="en-GB" sz="1000" dirty="0"/>
          </a:p>
          <a:p>
            <a:pPr marL="0" indent="0">
              <a:buNone/>
            </a:pPr>
            <a:r>
              <a:rPr lang="en-GB" sz="1800" dirty="0" smtClean="0"/>
              <a:t>1) </a:t>
            </a:r>
            <a:r>
              <a:rPr lang="en-GB" sz="1800" dirty="0"/>
              <a:t>The lecture experience</a:t>
            </a:r>
          </a:p>
          <a:p>
            <a:pPr marL="0" indent="0">
              <a:buNone/>
            </a:pPr>
            <a:r>
              <a:rPr lang="en-GB" sz="1800" dirty="0"/>
              <a:t> </a:t>
            </a:r>
          </a:p>
          <a:p>
            <a:pPr marL="971550" lvl="1" indent="-571500"/>
            <a:r>
              <a:rPr lang="en-GB" sz="1800" dirty="0"/>
              <a:t>What was it like the first time you went to a lecture and how did you feel?</a:t>
            </a:r>
          </a:p>
          <a:p>
            <a:pPr marL="971550" lvl="1" indent="-571500"/>
            <a:r>
              <a:rPr lang="en-GB" sz="1800" dirty="0"/>
              <a:t>How did you learn to cope with the lecture experience, for example what things did you do in order to help?</a:t>
            </a:r>
          </a:p>
          <a:p>
            <a:pPr marL="971550" lvl="1" indent="-571500"/>
            <a:r>
              <a:rPr lang="en-GB" sz="1800" dirty="0"/>
              <a:t>Who helped you?</a:t>
            </a:r>
          </a:p>
          <a:p>
            <a:pPr marL="971550" lvl="1" indent="-571500"/>
            <a:r>
              <a:rPr lang="en-GB" sz="1800" dirty="0"/>
              <a:t>How do you find attending lectures now?</a:t>
            </a:r>
          </a:p>
          <a:p>
            <a:pPr marL="0" indent="0">
              <a:buNone/>
            </a:pPr>
            <a:endParaRPr lang="en-GB" sz="1000" dirty="0"/>
          </a:p>
          <a:p>
            <a:pPr marL="0" indent="0">
              <a:buNone/>
            </a:pPr>
            <a:r>
              <a:rPr lang="en-GB" sz="1800" dirty="0" smtClean="0"/>
              <a:t>2) </a:t>
            </a:r>
            <a:r>
              <a:rPr lang="en-GB" sz="1800" dirty="0"/>
              <a:t>Seminars and tutorials</a:t>
            </a:r>
          </a:p>
          <a:p>
            <a:pPr marL="0" indent="0">
              <a:buNone/>
            </a:pPr>
            <a:endParaRPr lang="en-GB" sz="1000" dirty="0"/>
          </a:p>
          <a:p>
            <a:pPr marL="971550" lvl="1" indent="-571500"/>
            <a:r>
              <a:rPr lang="en-GB" sz="1800" dirty="0"/>
              <a:t>What was it like the first time you went to a seminar and how did you feel?</a:t>
            </a:r>
          </a:p>
          <a:p>
            <a:pPr marL="971550" lvl="1" indent="-571500"/>
            <a:r>
              <a:rPr lang="en-GB" sz="1800" dirty="0"/>
              <a:t>How did you learn to cope with going to seminars, for example what things did you do in order to help</a:t>
            </a:r>
            <a:r>
              <a:rPr lang="en-GB" sz="1800" dirty="0" smtClean="0"/>
              <a:t>?</a:t>
            </a:r>
            <a:endParaRPr lang="en-GB" sz="1800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1395413" cy="328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2987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904656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GB" sz="4400" dirty="0"/>
              <a:t>Dear All, </a:t>
            </a:r>
          </a:p>
          <a:p>
            <a:pPr marL="0" indent="0">
              <a:buNone/>
            </a:pPr>
            <a:r>
              <a:rPr lang="en-GB" sz="4400" dirty="0"/>
              <a:t> </a:t>
            </a:r>
          </a:p>
          <a:p>
            <a:pPr marL="0" indent="0">
              <a:buNone/>
            </a:pPr>
            <a:r>
              <a:rPr lang="en-GB" sz="4400" dirty="0"/>
              <a:t>To remind you of the arrangements for tomorrow Friday 12</a:t>
            </a:r>
            <a:r>
              <a:rPr lang="en-GB" sz="4400" baseline="30000" dirty="0"/>
              <a:t>th</a:t>
            </a:r>
            <a:r>
              <a:rPr lang="en-GB" sz="4400" dirty="0"/>
              <a:t> December.</a:t>
            </a:r>
          </a:p>
          <a:p>
            <a:pPr marL="0" indent="0">
              <a:buNone/>
            </a:pPr>
            <a:r>
              <a:rPr lang="en-GB" sz="4400" dirty="0"/>
              <a:t>Please see the schedule below. </a:t>
            </a:r>
            <a:r>
              <a:rPr lang="en-GB" sz="4400" dirty="0">
                <a:solidFill>
                  <a:srgbClr val="FF0000"/>
                </a:solidFill>
              </a:rPr>
              <a:t> </a:t>
            </a:r>
            <a:r>
              <a:rPr lang="en-GB" sz="4400" b="1" dirty="0">
                <a:solidFill>
                  <a:srgbClr val="FF0000"/>
                </a:solidFill>
              </a:rPr>
              <a:t>Please let me know of any problems as soon as possible!</a:t>
            </a:r>
            <a:endParaRPr lang="en-GB" sz="4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sz="4400" dirty="0"/>
              <a:t> </a:t>
            </a:r>
          </a:p>
          <a:p>
            <a:pPr marL="0" indent="0">
              <a:buNone/>
            </a:pPr>
            <a:r>
              <a:rPr lang="en-GB" sz="4400" b="1" dirty="0" smtClean="0">
                <a:solidFill>
                  <a:srgbClr val="FFFF00"/>
                </a:solidFill>
              </a:rPr>
              <a:t>Chris </a:t>
            </a:r>
            <a:r>
              <a:rPr lang="en-GB" sz="4400" b="1" dirty="0">
                <a:solidFill>
                  <a:srgbClr val="FFFF00"/>
                </a:solidFill>
              </a:rPr>
              <a:t>&amp; </a:t>
            </a:r>
            <a:r>
              <a:rPr lang="en-GB" sz="4400" b="1" dirty="0" smtClean="0">
                <a:solidFill>
                  <a:srgbClr val="FFFF00"/>
                </a:solidFill>
              </a:rPr>
              <a:t>Debora in </a:t>
            </a:r>
            <a:r>
              <a:rPr lang="en-GB" sz="4400" b="1" dirty="0">
                <a:solidFill>
                  <a:srgbClr val="FFFF00"/>
                </a:solidFill>
              </a:rPr>
              <a:t>the morning</a:t>
            </a:r>
            <a:r>
              <a:rPr lang="en-GB" sz="4400" dirty="0"/>
              <a:t>  then </a:t>
            </a:r>
            <a:r>
              <a:rPr lang="en-GB" sz="4400" b="1" dirty="0" smtClean="0">
                <a:solidFill>
                  <a:srgbClr val="FF0000"/>
                </a:solidFill>
              </a:rPr>
              <a:t>John</a:t>
            </a:r>
            <a:r>
              <a:rPr lang="en-GB" sz="4400" b="1" dirty="0" smtClean="0">
                <a:solidFill>
                  <a:srgbClr val="FF0000"/>
                </a:solidFill>
              </a:rPr>
              <a:t> </a:t>
            </a:r>
            <a:r>
              <a:rPr lang="en-GB" sz="4400" b="1" dirty="0">
                <a:solidFill>
                  <a:srgbClr val="FF0000"/>
                </a:solidFill>
              </a:rPr>
              <a:t>&amp; </a:t>
            </a:r>
            <a:r>
              <a:rPr lang="en-GB" sz="4400" b="1" dirty="0" smtClean="0">
                <a:solidFill>
                  <a:srgbClr val="FF0000"/>
                </a:solidFill>
              </a:rPr>
              <a:t>Kamala </a:t>
            </a:r>
            <a:r>
              <a:rPr lang="en-GB" sz="4400" b="1" dirty="0">
                <a:solidFill>
                  <a:srgbClr val="FF0000"/>
                </a:solidFill>
              </a:rPr>
              <a:t>in the afternoon</a:t>
            </a:r>
            <a:r>
              <a:rPr lang="en-GB" sz="4400" dirty="0">
                <a:solidFill>
                  <a:srgbClr val="FF0000"/>
                </a:solidFill>
              </a:rPr>
              <a:t> </a:t>
            </a:r>
            <a:r>
              <a:rPr lang="en-GB" sz="4400" dirty="0"/>
              <a:t>will </a:t>
            </a:r>
            <a:r>
              <a:rPr lang="en-GB" sz="4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ask  each other the same set of questions</a:t>
            </a:r>
            <a:r>
              <a:rPr lang="en-GB" sz="4400" dirty="0"/>
              <a:t>.</a:t>
            </a:r>
          </a:p>
          <a:p>
            <a:pPr marL="0" indent="0">
              <a:buNone/>
            </a:pPr>
            <a:r>
              <a:rPr lang="en-GB" sz="4400" dirty="0"/>
              <a:t> </a:t>
            </a:r>
          </a:p>
          <a:p>
            <a:pPr marL="0" indent="0">
              <a:buNone/>
            </a:pPr>
            <a:r>
              <a:rPr lang="en-GB" sz="4400" dirty="0"/>
              <a:t>So tonight please think about what you might say.  These are not exam questions; </a:t>
            </a:r>
            <a:r>
              <a:rPr lang="en-GB" sz="4400" b="1" dirty="0"/>
              <a:t>we are after what you really think and the advice you would give to other students with AS</a:t>
            </a:r>
            <a:r>
              <a:rPr lang="en-GB" sz="4400" dirty="0"/>
              <a:t>.</a:t>
            </a:r>
          </a:p>
          <a:p>
            <a:pPr marL="0" indent="0">
              <a:buNone/>
            </a:pPr>
            <a:r>
              <a:rPr lang="en-GB" sz="4400" dirty="0"/>
              <a:t> </a:t>
            </a:r>
          </a:p>
          <a:p>
            <a:pPr marL="0" indent="0">
              <a:buNone/>
            </a:pPr>
            <a:r>
              <a:rPr lang="en-GB" sz="44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Anthea</a:t>
            </a:r>
            <a:r>
              <a:rPr lang="en-GB" sz="44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44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– you will be giving the introduction.  I have the original so you can listen to it and remind yourself before filming.</a:t>
            </a:r>
            <a:endParaRPr lang="en-GB" sz="4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en-GB" sz="4400" dirty="0"/>
              <a:t> </a:t>
            </a:r>
          </a:p>
          <a:p>
            <a:pPr marL="0" indent="0">
              <a:buNone/>
            </a:pPr>
            <a:r>
              <a:rPr lang="en-GB" sz="4400" dirty="0"/>
              <a:t>Thanks again</a:t>
            </a:r>
          </a:p>
          <a:p>
            <a:pPr marL="0" indent="0">
              <a:buNone/>
            </a:pPr>
            <a:r>
              <a:rPr lang="en-GB" sz="4400" dirty="0"/>
              <a:t>Tess</a:t>
            </a:r>
          </a:p>
          <a:p>
            <a:endParaRPr lang="en-GB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4624"/>
            <a:ext cx="1395413" cy="328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724129" y="6412657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Names have been changed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9129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1640" y="1052736"/>
            <a:ext cx="7355160" cy="5073427"/>
          </a:xfrm>
        </p:spPr>
        <p:txBody>
          <a:bodyPr/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Very brief over view of the condition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Differences found in this group of students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Adaptions to practice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6" y="76051"/>
            <a:ext cx="1395413" cy="328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0667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Rules of Thumb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96752"/>
            <a:ext cx="7772400" cy="5400600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GB" sz="2400" dirty="0"/>
              <a:t>BEWARE THE AUTISTIC ‘YES</a:t>
            </a:r>
            <a:r>
              <a:rPr lang="en-GB" sz="2400" dirty="0" smtClean="0"/>
              <a:t>’</a:t>
            </a:r>
          </a:p>
          <a:p>
            <a:pPr marL="0" indent="0" algn="ctr">
              <a:buNone/>
            </a:pPr>
            <a:r>
              <a:rPr lang="en-GB" sz="2400" b="1" dirty="0"/>
              <a:t>Expect to be misunderstood</a:t>
            </a:r>
            <a:endParaRPr lang="en-US" sz="2400" b="1" dirty="0"/>
          </a:p>
          <a:p>
            <a:pPr marL="0" indent="0" algn="ctr">
              <a:buNone/>
            </a:pPr>
            <a:endParaRPr lang="en-GB" sz="2400" dirty="0"/>
          </a:p>
          <a:p>
            <a:r>
              <a:rPr lang="en-GB" sz="2600" dirty="0" smtClean="0"/>
              <a:t>Allow time for </a:t>
            </a:r>
            <a:r>
              <a:rPr lang="en-GB" sz="2600" u="sng" dirty="0" smtClean="0"/>
              <a:t>delayed</a:t>
            </a:r>
            <a:r>
              <a:rPr lang="en-GB" sz="2600" dirty="0" smtClean="0"/>
              <a:t> processing  –  ‘10 second rule’</a:t>
            </a:r>
          </a:p>
          <a:p>
            <a:endParaRPr lang="en-GB" sz="1300" dirty="0" smtClean="0"/>
          </a:p>
          <a:p>
            <a:r>
              <a:rPr lang="en-GB" sz="2600" dirty="0" smtClean="0"/>
              <a:t>Use </a:t>
            </a:r>
            <a:r>
              <a:rPr lang="en-GB" sz="2600" u="sng" dirty="0" smtClean="0"/>
              <a:t>narrowly bounded </a:t>
            </a:r>
            <a:r>
              <a:rPr lang="en-GB" sz="2600" dirty="0" smtClean="0"/>
              <a:t>open questions OR </a:t>
            </a:r>
            <a:r>
              <a:rPr lang="en-GB" sz="2600" dirty="0" smtClean="0"/>
              <a:t>a closed </a:t>
            </a:r>
            <a:r>
              <a:rPr lang="en-GB" sz="2600" dirty="0" smtClean="0"/>
              <a:t>question ending with prompts for alternative answers</a:t>
            </a:r>
          </a:p>
          <a:p>
            <a:r>
              <a:rPr lang="en-GB" sz="2600" dirty="0"/>
              <a:t>Use simple, 1 or 2 phrase </a:t>
            </a:r>
            <a:r>
              <a:rPr lang="en-GB" sz="2600" dirty="0" smtClean="0"/>
              <a:t>sentences</a:t>
            </a:r>
            <a:endParaRPr lang="en-GB" sz="2600" dirty="0"/>
          </a:p>
          <a:p>
            <a:r>
              <a:rPr lang="en-GB" sz="2600" dirty="0"/>
              <a:t>Say things in the order they need to be thought about</a:t>
            </a:r>
          </a:p>
          <a:p>
            <a:pPr marL="0" indent="0">
              <a:buNone/>
            </a:pPr>
            <a:endParaRPr lang="en-GB" sz="1300" dirty="0" smtClean="0"/>
          </a:p>
          <a:p>
            <a:r>
              <a:rPr lang="en-GB" sz="2600" dirty="0"/>
              <a:t>Show then tell, or </a:t>
            </a:r>
            <a:r>
              <a:rPr lang="en-GB" sz="2600" dirty="0" smtClean="0"/>
              <a:t>(rarely) vice versa, not </a:t>
            </a:r>
            <a:r>
              <a:rPr lang="en-GB" sz="2600" dirty="0"/>
              <a:t>simultaneously</a:t>
            </a:r>
          </a:p>
          <a:p>
            <a:r>
              <a:rPr lang="en-GB" sz="2600" dirty="0" smtClean="0"/>
              <a:t>Notes on session to help student reflect / remember</a:t>
            </a:r>
          </a:p>
          <a:p>
            <a:endParaRPr lang="en-GB" sz="1300" dirty="0" smtClean="0"/>
          </a:p>
          <a:p>
            <a:r>
              <a:rPr lang="en-GB" sz="2600" dirty="0" smtClean="0"/>
              <a:t>Months can pass before student understands and independently implements new strategies / </a:t>
            </a:r>
            <a:r>
              <a:rPr lang="en-GB" sz="2600" dirty="0" smtClean="0"/>
              <a:t>learning</a:t>
            </a:r>
            <a:endParaRPr lang="en-GB" sz="2600" dirty="0" smtClean="0"/>
          </a:p>
          <a:p>
            <a:endParaRPr lang="en-GB" sz="1000" dirty="0" smtClean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4624"/>
            <a:ext cx="1395413" cy="328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9229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Early on I give explicit permission for the student to tell me to do something differently. </a:t>
            </a:r>
            <a:r>
              <a:rPr lang="en-GB" dirty="0" smtClean="0"/>
              <a:t> I say</a:t>
            </a:r>
          </a:p>
          <a:p>
            <a:pPr marL="0" indent="0">
              <a:buNone/>
            </a:pPr>
            <a:endParaRPr lang="en-GB" sz="1000" dirty="0" smtClean="0"/>
          </a:p>
          <a:p>
            <a:r>
              <a:rPr lang="en-GB" dirty="0" smtClean="0"/>
              <a:t>I </a:t>
            </a:r>
            <a:r>
              <a:rPr lang="en-GB" dirty="0"/>
              <a:t>do not yet know them well, </a:t>
            </a:r>
            <a:endParaRPr lang="en-GB" dirty="0" smtClean="0"/>
          </a:p>
          <a:p>
            <a:endParaRPr lang="en-GB" sz="1000" dirty="0" smtClean="0"/>
          </a:p>
          <a:p>
            <a:r>
              <a:rPr lang="en-GB" dirty="0" smtClean="0"/>
              <a:t>I </a:t>
            </a:r>
            <a:r>
              <a:rPr lang="en-GB" dirty="0"/>
              <a:t>have experience of different ways of working but I do not know what is best for </a:t>
            </a:r>
            <a:r>
              <a:rPr lang="en-GB" dirty="0" smtClean="0"/>
              <a:t>them</a:t>
            </a:r>
          </a:p>
          <a:p>
            <a:endParaRPr lang="en-GB" sz="1000" dirty="0"/>
          </a:p>
          <a:p>
            <a:r>
              <a:rPr lang="en-GB" u="sng" dirty="0" smtClean="0"/>
              <a:t>I need them to tell </a:t>
            </a:r>
            <a:r>
              <a:rPr lang="en-GB" u="sng" dirty="0"/>
              <a:t>me </a:t>
            </a:r>
            <a:r>
              <a:rPr lang="en-GB" dirty="0"/>
              <a:t>if something I do irritates or is not effective </a:t>
            </a:r>
            <a:r>
              <a:rPr lang="en-GB" dirty="0" smtClean="0"/>
              <a:t>not just what </a:t>
            </a:r>
            <a:r>
              <a:rPr lang="en-GB" dirty="0"/>
              <a:t>does work.</a:t>
            </a:r>
          </a:p>
          <a:p>
            <a:endParaRPr lang="en-GB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4624"/>
            <a:ext cx="1395413" cy="328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0052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688632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Unless </a:t>
            </a:r>
            <a:r>
              <a:rPr lang="en-GB" dirty="0"/>
              <a:t>agreed in </a:t>
            </a:r>
            <a:r>
              <a:rPr lang="en-GB" dirty="0" smtClean="0"/>
              <a:t>advance avoid direct eye gaze</a:t>
            </a:r>
          </a:p>
          <a:p>
            <a:r>
              <a:rPr lang="en-GB" dirty="0" smtClean="0"/>
              <a:t>Discuss orientation &amp; </a:t>
            </a:r>
            <a:r>
              <a:rPr lang="en-GB" dirty="0"/>
              <a:t>proximity </a:t>
            </a:r>
            <a:r>
              <a:rPr lang="en-GB" dirty="0" smtClean="0"/>
              <a:t>for </a:t>
            </a:r>
            <a:r>
              <a:rPr lang="en-GB" dirty="0" smtClean="0"/>
              <a:t>working together</a:t>
            </a:r>
            <a:endParaRPr lang="en-GB" dirty="0"/>
          </a:p>
          <a:p>
            <a:endParaRPr lang="en-GB" sz="1100" dirty="0"/>
          </a:p>
          <a:p>
            <a:r>
              <a:rPr lang="en-GB" dirty="0"/>
              <a:t>Analysing the problem; be more prescriptive  “From what you have told me, it seems that…. Have I understood </a:t>
            </a:r>
            <a:r>
              <a:rPr lang="en-GB" dirty="0" smtClean="0"/>
              <a:t>accurately or got it wrong? </a:t>
            </a:r>
            <a:endParaRPr lang="en-GB" dirty="0"/>
          </a:p>
          <a:p>
            <a:endParaRPr lang="en-GB" sz="1100" dirty="0"/>
          </a:p>
          <a:p>
            <a:r>
              <a:rPr lang="en-GB" dirty="0"/>
              <a:t>Give some information about yourself – “it gives me something to hang the meaning on”</a:t>
            </a:r>
          </a:p>
          <a:p>
            <a:endParaRPr lang="en-GB" sz="1100" dirty="0"/>
          </a:p>
          <a:p>
            <a:r>
              <a:rPr lang="en-GB" dirty="0"/>
              <a:t>“Give us reasons; we cannot imagine why</a:t>
            </a:r>
            <a:r>
              <a:rPr lang="en-GB" dirty="0" smtClean="0"/>
              <a:t>.”</a:t>
            </a:r>
            <a:endParaRPr lang="en-GB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1395413" cy="328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4833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192688"/>
          </a:xfrm>
        </p:spPr>
        <p:txBody>
          <a:bodyPr>
            <a:normAutofit/>
          </a:bodyPr>
          <a:lstStyle/>
          <a:p>
            <a:r>
              <a:rPr lang="en-GB" sz="2800" dirty="0" smtClean="0"/>
              <a:t>Explain cognitive differences underlying a difficulty –makes it easier to accept, reduces frustration.</a:t>
            </a:r>
          </a:p>
          <a:p>
            <a:endParaRPr lang="en-GB" sz="1000" dirty="0" smtClean="0"/>
          </a:p>
          <a:p>
            <a:r>
              <a:rPr lang="en-GB" sz="2800" dirty="0" smtClean="0"/>
              <a:t>Review timetables / to do lists  </a:t>
            </a:r>
          </a:p>
          <a:p>
            <a:endParaRPr lang="en-GB" sz="1000" dirty="0" smtClean="0"/>
          </a:p>
          <a:p>
            <a:r>
              <a:rPr lang="en-GB" sz="2800" dirty="0" smtClean="0"/>
              <a:t>Cartoon comic strips/ social story style explanations</a:t>
            </a:r>
          </a:p>
          <a:p>
            <a:endParaRPr lang="en-GB" sz="1000" dirty="0"/>
          </a:p>
          <a:p>
            <a:r>
              <a:rPr lang="en-GB" sz="2800" dirty="0" smtClean="0"/>
              <a:t>Describe situations that arise because of a difficulty, then ask if this happens to them.  Avoid ‘is …. a problem for you?’</a:t>
            </a:r>
          </a:p>
          <a:p>
            <a:endParaRPr lang="en-GB" sz="1000" dirty="0" smtClean="0"/>
          </a:p>
          <a:p>
            <a:r>
              <a:rPr lang="en-GB" sz="2800" dirty="0"/>
              <a:t>Discuss what works for them.  I say something like, </a:t>
            </a:r>
            <a:r>
              <a:rPr lang="en-GB" sz="2800" dirty="0" smtClean="0"/>
              <a:t>“Some </a:t>
            </a:r>
            <a:r>
              <a:rPr lang="en-GB" sz="2800" dirty="0"/>
              <a:t>of the people I work with find …, others prefer ….; can you tell me which way works </a:t>
            </a:r>
            <a:r>
              <a:rPr lang="en-GB" sz="2800" dirty="0" smtClean="0"/>
              <a:t>best?”</a:t>
            </a:r>
            <a:endParaRPr lang="en-GB" sz="2800" dirty="0"/>
          </a:p>
          <a:p>
            <a:endParaRPr lang="en-GB" sz="1000" dirty="0" smtClean="0"/>
          </a:p>
          <a:p>
            <a:r>
              <a:rPr lang="en-GB" sz="2800" dirty="0" smtClean="0"/>
              <a:t>Make processes explicit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758"/>
            <a:ext cx="1395413" cy="328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3873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836712"/>
            <a:ext cx="8496944" cy="5328592"/>
          </a:xfrm>
        </p:spPr>
        <p:txBody>
          <a:bodyPr>
            <a:noAutofit/>
          </a:bodyPr>
          <a:lstStyle/>
          <a:p>
            <a:r>
              <a:rPr lang="en-GB" sz="2800" dirty="0" smtClean="0"/>
              <a:t>Pause after explaining something; we tend to go still when processing then there is a little movement; this can be smaller in AS but will usually be </a:t>
            </a:r>
            <a:r>
              <a:rPr lang="en-GB" sz="2800" dirty="0" smtClean="0"/>
              <a:t>present, look out for it before you make the next point.</a:t>
            </a:r>
            <a:endParaRPr lang="en-GB" sz="2800" dirty="0" smtClean="0"/>
          </a:p>
          <a:p>
            <a:endParaRPr lang="en-GB" sz="1000" dirty="0" smtClean="0"/>
          </a:p>
          <a:p>
            <a:r>
              <a:rPr lang="en-GB" sz="2800" dirty="0" smtClean="0"/>
              <a:t>Do not repeat too quickly </a:t>
            </a:r>
            <a:r>
              <a:rPr lang="en-GB" sz="2800" dirty="0" smtClean="0"/>
              <a:t>the student </a:t>
            </a:r>
            <a:r>
              <a:rPr lang="en-GB" sz="2800" dirty="0" smtClean="0"/>
              <a:t>will have to start processing all over again from the beginning.  </a:t>
            </a:r>
          </a:p>
          <a:p>
            <a:endParaRPr lang="en-GB" sz="1000" dirty="0" smtClean="0"/>
          </a:p>
          <a:p>
            <a:r>
              <a:rPr lang="en-GB" sz="2800" dirty="0" smtClean="0"/>
              <a:t>Be honest about your weaker areas, I have a dreadful memory and at first meeting always tell the student </a:t>
            </a:r>
            <a:r>
              <a:rPr lang="en-GB" sz="2800" dirty="0"/>
              <a:t>&amp;</a:t>
            </a:r>
            <a:r>
              <a:rPr lang="en-GB" sz="2800" dirty="0" smtClean="0"/>
              <a:t>/or parent that I need them to feel free to nag.  </a:t>
            </a:r>
          </a:p>
          <a:p>
            <a:endParaRPr lang="en-GB" sz="1000" dirty="0"/>
          </a:p>
          <a:p>
            <a:r>
              <a:rPr lang="en-GB" sz="2800" dirty="0" smtClean="0"/>
              <a:t>When I </a:t>
            </a:r>
            <a:r>
              <a:rPr lang="en-GB" sz="2800" dirty="0" smtClean="0"/>
              <a:t>pause to </a:t>
            </a:r>
            <a:r>
              <a:rPr lang="en-GB" sz="2800" dirty="0" smtClean="0"/>
              <a:t>think something through I say </a:t>
            </a:r>
            <a:r>
              <a:rPr lang="en-GB" sz="2800" dirty="0" smtClean="0"/>
              <a:t>so. </a:t>
            </a:r>
            <a:endParaRPr lang="en-GB" sz="28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27584" y="6093296"/>
            <a:ext cx="38164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Tess Coll:  </a:t>
            </a:r>
            <a:r>
              <a:rPr lang="en-GB" sz="2400" dirty="0" smtClean="0"/>
              <a:t>accessable@le.ac.uk</a:t>
            </a:r>
            <a:endParaRPr lang="en-GB" sz="2400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877" y="44624"/>
            <a:ext cx="1395413" cy="328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7589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6056" y="420781"/>
            <a:ext cx="3610744" cy="544532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1200" b="1" dirty="0" smtClean="0"/>
          </a:p>
          <a:p>
            <a:r>
              <a:rPr lang="en-GB" sz="2400" dirty="0"/>
              <a:t>Local brain connectivity is atypically increased in autism in the posterior </a:t>
            </a:r>
            <a:r>
              <a:rPr lang="en-GB" sz="2400" dirty="0" smtClean="0"/>
              <a:t>brain</a:t>
            </a:r>
          </a:p>
          <a:p>
            <a:endParaRPr lang="en-GB" sz="2400" dirty="0"/>
          </a:p>
          <a:p>
            <a:r>
              <a:rPr lang="en-GB" sz="2400" dirty="0" smtClean="0"/>
              <a:t>Some </a:t>
            </a:r>
            <a:r>
              <a:rPr lang="en-GB" sz="2400" dirty="0"/>
              <a:t>regions in frontal and parietal lobes show local </a:t>
            </a:r>
            <a:r>
              <a:rPr lang="en-GB" sz="2400" dirty="0" smtClean="0"/>
              <a:t>under-connectivity</a:t>
            </a:r>
          </a:p>
          <a:p>
            <a:endParaRPr lang="en-GB" sz="2400" dirty="0"/>
          </a:p>
          <a:p>
            <a:r>
              <a:rPr lang="en-GB" sz="2400" dirty="0" smtClean="0"/>
              <a:t>Connection </a:t>
            </a:r>
            <a:r>
              <a:rPr lang="en-GB" sz="2400" dirty="0"/>
              <a:t>density correlates with symptom severity in autism</a:t>
            </a:r>
          </a:p>
          <a:p>
            <a:pPr marL="0" indent="0">
              <a:buNone/>
            </a:pPr>
            <a:endParaRPr lang="en-GB" sz="1200" b="1" dirty="0"/>
          </a:p>
          <a:p>
            <a:pPr marL="0" indent="0">
              <a:buNone/>
            </a:pPr>
            <a:endParaRPr lang="en-GB" sz="1200" b="1" dirty="0"/>
          </a:p>
          <a:p>
            <a:pPr marL="0" indent="0">
              <a:buNone/>
            </a:pPr>
            <a:endParaRPr lang="en-GB" sz="1500" b="1" dirty="0"/>
          </a:p>
          <a:p>
            <a:pPr marL="0" indent="0">
              <a:buNone/>
            </a:pPr>
            <a:endParaRPr lang="en-GB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651" y="811412"/>
            <a:ext cx="4900405" cy="4874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29" y="76051"/>
            <a:ext cx="1395413" cy="328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5650" y="5685681"/>
            <a:ext cx="88608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Local Functional </a:t>
            </a:r>
            <a:r>
              <a:rPr lang="en-GB" dirty="0" err="1"/>
              <a:t>Overconnectivity</a:t>
            </a:r>
            <a:r>
              <a:rPr lang="en-GB" dirty="0"/>
              <a:t> in Posterior Brain Regions Is Associated with Symptom Severity in Autism Spectrum Disorders </a:t>
            </a:r>
            <a:r>
              <a:rPr lang="en-GB" dirty="0" err="1"/>
              <a:t>Keown</a:t>
            </a:r>
            <a:r>
              <a:rPr lang="en-GB" dirty="0"/>
              <a:t>, Christopher Lee et al. Cell Reports , Volume 5 , Issue 3 , 567 - 572</a:t>
            </a:r>
          </a:p>
        </p:txBody>
      </p:sp>
    </p:spTree>
    <p:extLst>
      <p:ext uri="{BB962C8B-B14F-4D97-AF65-F5344CB8AC3E}">
        <p14:creationId xmlns:p14="http://schemas.microsoft.com/office/powerpoint/2010/main" val="3581177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Sensory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dirty="0" smtClean="0"/>
              <a:t>Touch, Taste, See, Hear, Smell   </a:t>
            </a:r>
          </a:p>
          <a:p>
            <a:pPr marL="0" indent="0" algn="ctr">
              <a:buNone/>
            </a:pPr>
            <a:r>
              <a:rPr lang="en-GB" dirty="0" smtClean="0"/>
              <a:t>Vestibular, Proprioception, </a:t>
            </a:r>
          </a:p>
          <a:p>
            <a:pPr marL="457200" lvl="1" indent="0" algn="ctr">
              <a:buNone/>
            </a:pPr>
            <a:r>
              <a:rPr lang="en-GB" dirty="0" smtClean="0"/>
              <a:t>(pain &amp; temperature)</a:t>
            </a:r>
          </a:p>
          <a:p>
            <a:pPr marL="457200" lvl="1" indent="0" algn="ctr">
              <a:buNone/>
            </a:pPr>
            <a:endParaRPr lang="en-GB" sz="2000" dirty="0" smtClean="0"/>
          </a:p>
          <a:p>
            <a:pPr marL="0" indent="0" algn="ctr">
              <a:buNone/>
            </a:pPr>
            <a:r>
              <a:rPr lang="en-GB" dirty="0" smtClean="0"/>
              <a:t>In the one </a:t>
            </a:r>
            <a:r>
              <a:rPr lang="en-GB" dirty="0"/>
              <a:t>person </a:t>
            </a:r>
            <a:r>
              <a:rPr lang="en-GB" dirty="0" smtClean="0"/>
              <a:t>during one day perception can </a:t>
            </a:r>
            <a:r>
              <a:rPr lang="en-GB" sz="3200" dirty="0" smtClean="0">
                <a:solidFill>
                  <a:srgbClr val="FF0000"/>
                </a:solidFill>
              </a:rPr>
              <a:t>fluctuate, be acute or dulled in different modes</a:t>
            </a:r>
          </a:p>
          <a:p>
            <a:pPr marL="457200" lvl="1" indent="0" algn="ctr">
              <a:buNone/>
            </a:pPr>
            <a:r>
              <a:rPr lang="en-GB" sz="3200" dirty="0" smtClean="0">
                <a:solidFill>
                  <a:srgbClr val="FF0000"/>
                </a:solidFill>
              </a:rPr>
              <a:t>be </a:t>
            </a:r>
            <a:r>
              <a:rPr lang="en-GB" sz="3200" dirty="0" smtClean="0">
                <a:solidFill>
                  <a:srgbClr val="FFFF00"/>
                </a:solidFill>
              </a:rPr>
              <a:t>fra</a:t>
            </a:r>
            <a:r>
              <a:rPr lang="en-GB" sz="3200" dirty="0" smtClean="0">
                <a:solidFill>
                  <a:srgbClr val="FF0000"/>
                </a:solidFill>
              </a:rPr>
              <a:t>gm</a:t>
            </a:r>
            <a:r>
              <a:rPr lang="en-GB" sz="3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e</a:t>
            </a:r>
            <a:r>
              <a:rPr lang="en-GB" sz="3200" dirty="0" smtClean="0">
                <a:solidFill>
                  <a:srgbClr val="FF0000"/>
                </a:solidFill>
              </a:rPr>
              <a:t>n</a:t>
            </a:r>
            <a:r>
              <a:rPr lang="en-GB" sz="3200" dirty="0" smtClean="0">
                <a:solidFill>
                  <a:srgbClr val="FFFF00"/>
                </a:solidFill>
              </a:rPr>
              <a:t>te</a:t>
            </a:r>
            <a:r>
              <a:rPr lang="en-GB" sz="3200" dirty="0" smtClean="0">
                <a:solidFill>
                  <a:srgbClr val="FF0000"/>
                </a:solidFill>
              </a:rPr>
              <a:t>d</a:t>
            </a:r>
            <a:r>
              <a:rPr lang="en-GB" sz="3200" dirty="0">
                <a:solidFill>
                  <a:srgbClr val="FF0000"/>
                </a:solidFill>
              </a:rPr>
              <a:t> </a:t>
            </a:r>
            <a:r>
              <a:rPr lang="en-GB" sz="3200" dirty="0" smtClean="0"/>
              <a:t>or</a:t>
            </a:r>
            <a:r>
              <a:rPr lang="en-GB" sz="3200" dirty="0" smtClean="0">
                <a:solidFill>
                  <a:srgbClr val="FF0000"/>
                </a:solidFill>
              </a:rPr>
              <a:t> </a:t>
            </a:r>
            <a:r>
              <a:rPr lang="en-GB" sz="3200" dirty="0" smtClean="0">
                <a:solidFill>
                  <a:srgbClr val="00B0F0"/>
                </a:solidFill>
              </a:rPr>
              <a:t>relatively coherent</a:t>
            </a:r>
          </a:p>
          <a:p>
            <a:pPr marL="0" indent="0" algn="ctr">
              <a:buNone/>
            </a:pPr>
            <a:r>
              <a:rPr lang="en-GB" dirty="0" smtClean="0"/>
              <a:t>High </a:t>
            </a:r>
            <a:r>
              <a:rPr lang="en-GB" dirty="0"/>
              <a:t>visual sensitivity </a:t>
            </a:r>
            <a:r>
              <a:rPr lang="en-GB" dirty="0" smtClean="0"/>
              <a:t>linked to high </a:t>
            </a:r>
            <a:r>
              <a:rPr lang="en-GB" dirty="0"/>
              <a:t>anxiety</a:t>
            </a:r>
          </a:p>
          <a:p>
            <a:pPr algn="ctr"/>
            <a:endParaRPr lang="en-GB" sz="3200" dirty="0"/>
          </a:p>
          <a:p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22" y="76051"/>
            <a:ext cx="1395413" cy="328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9360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The Triad Revisited</a:t>
            </a:r>
            <a:endParaRPr lang="en-GB" dirty="0"/>
          </a:p>
        </p:txBody>
      </p:sp>
      <p:pic>
        <p:nvPicPr>
          <p:cNvPr id="4" name="Content Placeholder 3" descr="http://www.translate-asc.org.uk/documents/triad_web.gif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11760" y="1493093"/>
            <a:ext cx="4439493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195736" y="6224549"/>
            <a:ext cx="59185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Courtesy </a:t>
            </a:r>
            <a:r>
              <a:rPr lang="en-GB" sz="2400" dirty="0" smtClean="0"/>
              <a:t>of Paul Sandford ‘www.translate-asc</a:t>
            </a:r>
            <a:r>
              <a:rPr lang="en-GB" dirty="0" smtClean="0"/>
              <a:t>’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796136" y="1412776"/>
            <a:ext cx="27363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Note </a:t>
            </a:r>
          </a:p>
          <a:p>
            <a:pPr algn="ctr"/>
            <a:r>
              <a:rPr lang="en-GB" sz="2400" dirty="0" smtClean="0"/>
              <a:t>Change of emphasis</a:t>
            </a:r>
            <a:endParaRPr lang="en-GB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4624"/>
            <a:ext cx="1395413" cy="328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8029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GB" dirty="0" smtClean="0"/>
              <a:t>Sensory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84576"/>
          </a:xfrm>
        </p:spPr>
        <p:txBody>
          <a:bodyPr>
            <a:normAutofit/>
          </a:bodyPr>
          <a:lstStyle/>
          <a:p>
            <a:endParaRPr lang="en-GB" sz="1000" dirty="0" smtClean="0"/>
          </a:p>
          <a:p>
            <a:r>
              <a:rPr lang="en-GB" dirty="0" smtClean="0"/>
              <a:t>Never assume the students sees what you see</a:t>
            </a:r>
          </a:p>
          <a:p>
            <a:endParaRPr lang="en-GB" sz="1100" dirty="0" smtClean="0"/>
          </a:p>
          <a:p>
            <a:r>
              <a:rPr lang="en-GB" dirty="0" smtClean="0"/>
              <a:t>Fighting </a:t>
            </a:r>
            <a:r>
              <a:rPr lang="en-GB" dirty="0" smtClean="0"/>
              <a:t>to concentrate </a:t>
            </a:r>
          </a:p>
          <a:p>
            <a:pPr lvl="1"/>
            <a:r>
              <a:rPr lang="en-GB" dirty="0" smtClean="0"/>
              <a:t>bombarded by ‘background’ distracting stimuli </a:t>
            </a:r>
          </a:p>
          <a:p>
            <a:pPr lvl="1"/>
            <a:r>
              <a:rPr lang="en-GB" dirty="0" smtClean="0"/>
              <a:t>Exhausting</a:t>
            </a:r>
          </a:p>
          <a:p>
            <a:pPr lvl="1"/>
            <a:endParaRPr lang="en-GB" sz="1000" dirty="0" smtClean="0"/>
          </a:p>
          <a:p>
            <a:r>
              <a:rPr lang="en-GB" dirty="0" smtClean="0"/>
              <a:t>In addition there can be</a:t>
            </a:r>
          </a:p>
          <a:p>
            <a:pPr lvl="1"/>
            <a:r>
              <a:rPr lang="en-GB" dirty="0" smtClean="0"/>
              <a:t>idiosyncratic aversion to individuals, </a:t>
            </a:r>
          </a:p>
          <a:p>
            <a:pPr lvl="1"/>
            <a:r>
              <a:rPr lang="en-GB" dirty="0" smtClean="0"/>
              <a:t>Idiosyncratic strong likes &amp;/or dislikes</a:t>
            </a:r>
          </a:p>
          <a:p>
            <a:pPr lvl="1"/>
            <a:r>
              <a:rPr lang="en-GB" dirty="0" smtClean="0"/>
              <a:t>‘artificial’ and actual Scotopic Sensitivity</a:t>
            </a:r>
          </a:p>
          <a:p>
            <a:endParaRPr lang="en-GB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4624"/>
            <a:ext cx="1395413" cy="328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1762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764704"/>
            <a:ext cx="8229600" cy="5649491"/>
          </a:xfrm>
        </p:spPr>
        <p:txBody>
          <a:bodyPr>
            <a:normAutofit/>
          </a:bodyPr>
          <a:lstStyle/>
          <a:p>
            <a:r>
              <a:rPr lang="en-GB" dirty="0"/>
              <a:t>Artificial lighting often </a:t>
            </a:r>
            <a:r>
              <a:rPr lang="en-GB" dirty="0" smtClean="0"/>
              <a:t>unpleasant</a:t>
            </a:r>
          </a:p>
          <a:p>
            <a:r>
              <a:rPr lang="en-GB" dirty="0" smtClean="0"/>
              <a:t>Private conversations – you really think so?!</a:t>
            </a:r>
          </a:p>
          <a:p>
            <a:r>
              <a:rPr lang="en-GB" dirty="0" smtClean="0"/>
              <a:t>Ask the student what you need to change in your room</a:t>
            </a:r>
          </a:p>
          <a:p>
            <a:pPr lvl="1"/>
            <a:r>
              <a:rPr lang="en-GB" sz="3200" dirty="0"/>
              <a:t>T</a:t>
            </a:r>
            <a:r>
              <a:rPr lang="en-GB" sz="3200" dirty="0" smtClean="0"/>
              <a:t>urn light off</a:t>
            </a:r>
          </a:p>
          <a:p>
            <a:pPr lvl="1"/>
            <a:r>
              <a:rPr lang="en-GB" sz="3200" dirty="0" smtClean="0"/>
              <a:t>Grow plants </a:t>
            </a:r>
          </a:p>
          <a:p>
            <a:pPr lvl="1"/>
            <a:r>
              <a:rPr lang="en-GB" sz="3200" dirty="0"/>
              <a:t>S</a:t>
            </a:r>
            <a:r>
              <a:rPr lang="en-GB" sz="3200" dirty="0" smtClean="0"/>
              <a:t>peak quietly</a:t>
            </a:r>
          </a:p>
          <a:p>
            <a:pPr lvl="1"/>
            <a:r>
              <a:rPr lang="en-GB" sz="3200" dirty="0" smtClean="0"/>
              <a:t>Avoid your favourite perfume / lunch</a:t>
            </a:r>
          </a:p>
          <a:p>
            <a:pPr lvl="1"/>
            <a:r>
              <a:rPr lang="en-GB" sz="3200" dirty="0" smtClean="0"/>
              <a:t>Avoid or Must </a:t>
            </a:r>
            <a:r>
              <a:rPr lang="en-GB" sz="3200" dirty="0" smtClean="0"/>
              <a:t>Use  </a:t>
            </a:r>
            <a:r>
              <a:rPr lang="en-GB" sz="3200" dirty="0" smtClean="0"/>
              <a:t>pink / green paperclips</a:t>
            </a:r>
            <a:endParaRPr lang="en-GB" sz="32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4624"/>
            <a:ext cx="1395413" cy="328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9333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Thinking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92500" lnSpcReduction="10000"/>
          </a:bodyPr>
          <a:lstStyle/>
          <a:p>
            <a:r>
              <a:rPr lang="en-GB" u="sng" dirty="0" smtClean="0"/>
              <a:t>Strong detail focus negatively affects </a:t>
            </a:r>
            <a:r>
              <a:rPr lang="en-GB" dirty="0" smtClean="0"/>
              <a:t>: updating plans/internal time awareness, perceiving overview - bogged down in details, hard to structure work  </a:t>
            </a:r>
          </a:p>
          <a:p>
            <a:endParaRPr lang="en-GB" sz="1100" dirty="0" smtClean="0"/>
          </a:p>
          <a:p>
            <a:r>
              <a:rPr lang="en-GB" u="sng" dirty="0" smtClean="0"/>
              <a:t>Weaker Executive function negatively affects: </a:t>
            </a:r>
            <a:r>
              <a:rPr lang="en-GB" dirty="0" smtClean="0"/>
              <a:t>Ability to holding several things </a:t>
            </a:r>
            <a:r>
              <a:rPr lang="en-GB" dirty="0"/>
              <a:t>in mind at </a:t>
            </a:r>
            <a:r>
              <a:rPr lang="en-GB" dirty="0" smtClean="0"/>
              <a:t>once to </a:t>
            </a:r>
            <a:r>
              <a:rPr lang="en-GB" dirty="0"/>
              <a:t>compare and contrast, rank, order, observe self </a:t>
            </a:r>
            <a:r>
              <a:rPr lang="en-GB" dirty="0" smtClean="0"/>
              <a:t>in </a:t>
            </a:r>
            <a:r>
              <a:rPr lang="en-GB" dirty="0"/>
              <a:t>a situation, </a:t>
            </a:r>
            <a:r>
              <a:rPr lang="en-GB" dirty="0" smtClean="0"/>
              <a:t>notice </a:t>
            </a:r>
            <a:r>
              <a:rPr lang="en-GB" dirty="0"/>
              <a:t>context </a:t>
            </a:r>
            <a:r>
              <a:rPr lang="en-GB" dirty="0" smtClean="0"/>
              <a:t>of </a:t>
            </a:r>
            <a:r>
              <a:rPr lang="en-GB" dirty="0"/>
              <a:t>an event, </a:t>
            </a:r>
            <a:r>
              <a:rPr lang="en-GB" dirty="0" smtClean="0"/>
              <a:t>observe </a:t>
            </a:r>
            <a:r>
              <a:rPr lang="en-GB" dirty="0"/>
              <a:t>problems and be able to describe them, </a:t>
            </a:r>
            <a:r>
              <a:rPr lang="en-GB" dirty="0" smtClean="0"/>
              <a:t>memory development, accurately </a:t>
            </a:r>
            <a:r>
              <a:rPr lang="en-GB" dirty="0" smtClean="0"/>
              <a:t>linking </a:t>
            </a:r>
            <a:r>
              <a:rPr lang="en-GB" dirty="0"/>
              <a:t>cause and effect</a:t>
            </a:r>
          </a:p>
          <a:p>
            <a:pPr marL="0" indent="0">
              <a:buNone/>
            </a:pPr>
            <a:endParaRPr lang="en-GB" u="sng" dirty="0" smtClean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7536"/>
            <a:ext cx="1395413" cy="328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9441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Thinking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Impaired imagination for things not yet experienced</a:t>
            </a:r>
          </a:p>
          <a:p>
            <a:pPr lvl="1"/>
            <a:r>
              <a:rPr lang="en-GB" dirty="0" smtClean="0"/>
              <a:t>Imagining how a strategy applies to them</a:t>
            </a:r>
          </a:p>
          <a:p>
            <a:pPr lvl="1"/>
            <a:r>
              <a:rPr lang="en-GB" dirty="0" smtClean="0"/>
              <a:t>Seeing how new strategies work 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New ways of working can take time to appear in practice </a:t>
            </a:r>
            <a:endParaRPr lang="en-GB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32369"/>
            <a:ext cx="1395413" cy="328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560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1343</TotalTime>
  <Words>1214</Words>
  <Application>Microsoft Office PowerPoint</Application>
  <PresentationFormat>On-screen Show (4:3)</PresentationFormat>
  <Paragraphs>247</Paragraphs>
  <Slides>24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Autism Spectrum Conditions</vt:lpstr>
      <vt:lpstr>PowerPoint Presentation</vt:lpstr>
      <vt:lpstr>PowerPoint Presentation</vt:lpstr>
      <vt:lpstr>Sensory</vt:lpstr>
      <vt:lpstr>The Triad Revisited</vt:lpstr>
      <vt:lpstr>Sensory</vt:lpstr>
      <vt:lpstr>PowerPoint Presentation</vt:lpstr>
      <vt:lpstr>Thinking style</vt:lpstr>
      <vt:lpstr>Thinking style</vt:lpstr>
      <vt:lpstr>Thinking Style Differences</vt:lpstr>
      <vt:lpstr>Anxiety</vt:lpstr>
      <vt:lpstr>PowerPoint Presentation</vt:lpstr>
      <vt:lpstr>PowerPoint Presentation</vt:lpstr>
      <vt:lpstr>Communication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Rules of Thumb</vt:lpstr>
      <vt:lpstr>PowerPoint Presentation</vt:lpstr>
      <vt:lpstr>PowerPoint Presentation</vt:lpstr>
      <vt:lpstr>PowerPoint Presentation</vt:lpstr>
      <vt:lpstr>PowerPoint Presentation</vt:lpstr>
    </vt:vector>
  </TitlesOfParts>
  <Company>University of Leicester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tmc8</dc:creator>
  <cp:lastModifiedBy>tmc8</cp:lastModifiedBy>
  <cp:revision>64</cp:revision>
  <cp:lastPrinted>2015-02-11T08:35:47Z</cp:lastPrinted>
  <dcterms:created xsi:type="dcterms:W3CDTF">2015-02-03T14:36:21Z</dcterms:created>
  <dcterms:modified xsi:type="dcterms:W3CDTF">2015-09-30T07:17:00Z</dcterms:modified>
</cp:coreProperties>
</file>