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81" r:id="rId2"/>
    <p:sldId id="285" r:id="rId3"/>
    <p:sldId id="284" r:id="rId4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50000" autoAdjust="0"/>
  </p:normalViewPr>
  <p:slideViewPr>
    <p:cSldViewPr>
      <p:cViewPr>
        <p:scale>
          <a:sx n="151" d="100"/>
          <a:sy n="151" d="100"/>
        </p:scale>
        <p:origin x="1320" y="-9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AA8E2F-C040-4028-98F6-4321BF0537D8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E890D-D071-4287-8BF1-F8419E874F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683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0D59A-649B-4AF0-A80E-8B1079E67598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4888D8-FB4E-48B9-9A53-96BB171291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6465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4888D8-FB4E-48B9-9A53-96BB1712912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449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0574-ED12-41E3-93F7-48ECE349D4BE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2F24C-1F12-41C8-986B-2C0B10C42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6480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0574-ED12-41E3-93F7-48ECE349D4BE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2F24C-1F12-41C8-986B-2C0B10C42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0574-ED12-41E3-93F7-48ECE349D4BE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2F24C-1F12-41C8-986B-2C0B10C42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4654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0574-ED12-41E3-93F7-48ECE349D4BE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2F24C-1F12-41C8-986B-2C0B10C42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9722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0574-ED12-41E3-93F7-48ECE349D4BE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2F24C-1F12-41C8-986B-2C0B10C42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8306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0574-ED12-41E3-93F7-48ECE349D4BE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2F24C-1F12-41C8-986B-2C0B10C42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649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0574-ED12-41E3-93F7-48ECE349D4BE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2F24C-1F12-41C8-986B-2C0B10C42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7389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0574-ED12-41E3-93F7-48ECE349D4BE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2F24C-1F12-41C8-986B-2C0B10C42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598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0574-ED12-41E3-93F7-48ECE349D4BE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2F24C-1F12-41C8-986B-2C0B10C42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273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0574-ED12-41E3-93F7-48ECE349D4BE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2F24C-1F12-41C8-986B-2C0B10C42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72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E0574-ED12-41E3-93F7-48ECE349D4BE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2F24C-1F12-41C8-986B-2C0B10C42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28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E0574-ED12-41E3-93F7-48ECE349D4BE}" type="datetimeFigureOut">
              <a:rPr lang="en-GB" smtClean="0"/>
              <a:t>26/07/2018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2F24C-1F12-41C8-986B-2C0B10C4277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3375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microsoft.com/office/2007/relationships/hdphoto" Target="../media/hdphoto1.wdp"/><Relationship Id="rId5" Type="http://schemas.openxmlformats.org/officeDocument/2006/relationships/image" Target="../media/image3.png"/><Relationship Id="rId6" Type="http://schemas.microsoft.com/office/2007/relationships/hdphoto" Target="../media/hdphoto2.wdp"/><Relationship Id="rId7" Type="http://schemas.openxmlformats.org/officeDocument/2006/relationships/image" Target="../media/image4.png"/><Relationship Id="rId8" Type="http://schemas.microsoft.com/office/2007/relationships/hdphoto" Target="../media/hdphoto3.wdp"/><Relationship Id="rId9" Type="http://schemas.openxmlformats.org/officeDocument/2006/relationships/image" Target="../media/image5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tiff"/><Relationship Id="rId6" Type="http://schemas.openxmlformats.org/officeDocument/2006/relationships/image" Target="../media/image10.emf"/><Relationship Id="rId7" Type="http://schemas.openxmlformats.org/officeDocument/2006/relationships/image" Target="../media/image11.emf"/><Relationship Id="rId8" Type="http://schemas.openxmlformats.org/officeDocument/2006/relationships/image" Target="../media/image12.emf"/><Relationship Id="rId9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4" Type="http://schemas.openxmlformats.org/officeDocument/2006/relationships/image" Target="../media/image15.emf"/><Relationship Id="rId5" Type="http://schemas.openxmlformats.org/officeDocument/2006/relationships/image" Target="../media/image16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07504" y="116632"/>
            <a:ext cx="9244400" cy="6297729"/>
            <a:chOff x="107504" y="116632"/>
            <a:chExt cx="9244400" cy="6297729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9592" y="3728992"/>
              <a:ext cx="3384375" cy="1932256"/>
            </a:xfrm>
            <a:prstGeom prst="rect">
              <a:avLst/>
            </a:prstGeom>
          </p:spPr>
        </p:pic>
        <p:pic>
          <p:nvPicPr>
            <p:cNvPr id="5122" name="Picture 2" descr="E:\New Folder (3)\20141010_1423_15.tif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2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922" r="36380" b="68149"/>
            <a:stretch/>
          </p:blipFill>
          <p:spPr bwMode="auto">
            <a:xfrm>
              <a:off x="1043608" y="1580105"/>
              <a:ext cx="1562137" cy="1242371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093577" y="1197740"/>
              <a:ext cx="144016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1200" dirty="0" smtClean="0">
                  <a:latin typeface="Gill Sans MT" panose="020B0502020104020203" pitchFamily="34" charset="0"/>
                </a:rPr>
                <a:t>Cell media alone</a:t>
              </a:r>
              <a:endParaRPr lang="en-GB" sz="1200" dirty="0">
                <a:latin typeface="Gill Sans MT" pitchFamily="34" charset="0"/>
              </a:endParaRPr>
            </a:p>
          </p:txBody>
        </p:sp>
        <p:pic>
          <p:nvPicPr>
            <p:cNvPr id="8" name="Picture 2" descr="E:\New Folder (3)\20141010_1423_15.tif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2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657" r="71972" b="23110"/>
            <a:stretch/>
          </p:blipFill>
          <p:spPr bwMode="auto">
            <a:xfrm>
              <a:off x="2766001" y="1563568"/>
              <a:ext cx="1639944" cy="125726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888095" y="1024106"/>
              <a:ext cx="145840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1200" dirty="0" smtClean="0">
                  <a:latin typeface="Gill Sans MT" panose="020B0502020104020203" pitchFamily="34" charset="0"/>
                </a:rPr>
                <a:t>Growth factors- </a:t>
              </a:r>
              <a:r>
                <a:rPr lang="en-GB" sz="1200" dirty="0">
                  <a:latin typeface="Gill Sans MT" panose="020B0502020104020203" pitchFamily="34" charset="0"/>
                </a:rPr>
                <a:t>R</a:t>
              </a:r>
              <a:r>
                <a:rPr lang="en-GB" sz="1200" dirty="0" smtClean="0">
                  <a:latin typeface="Gill Sans MT" panose="020B0502020104020203" pitchFamily="34" charset="0"/>
                </a:rPr>
                <a:t>esting Mast cells</a:t>
              </a:r>
              <a:endParaRPr lang="en-GB" sz="1200" dirty="0">
                <a:latin typeface="Gill Sans MT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07504" y="116632"/>
              <a:ext cx="1646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/>
                <a:t>Figure 1</a:t>
              </a:r>
              <a:endParaRPr lang="en-GB" b="1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83568" y="894875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/>
                <a:t>A</a:t>
              </a:r>
              <a:endParaRPr lang="en-GB" b="1" dirty="0"/>
            </a:p>
          </p:txBody>
        </p:sp>
        <p:pic>
          <p:nvPicPr>
            <p:cNvPr id="9" name="Picture 2" descr="E:\New Folder (3)\20141010_1423_15.tif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12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41" t="43661" r="37187" b="24029"/>
            <a:stretch/>
          </p:blipFill>
          <p:spPr bwMode="auto">
            <a:xfrm>
              <a:off x="4540265" y="1563727"/>
              <a:ext cx="1665880" cy="126026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405945" y="1024106"/>
              <a:ext cx="201622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GB" sz="1200" dirty="0" smtClean="0">
                  <a:latin typeface="Gill Sans MT" panose="020B0502020104020203" pitchFamily="34" charset="0"/>
                </a:rPr>
                <a:t>Growth </a:t>
              </a:r>
              <a:r>
                <a:rPr lang="en-GB" sz="1200" dirty="0">
                  <a:latin typeface="Gill Sans MT" panose="020B0502020104020203" pitchFamily="34" charset="0"/>
                </a:rPr>
                <a:t>factors- </a:t>
              </a:r>
              <a:endParaRPr lang="en-GB" sz="1200" dirty="0" smtClean="0">
                <a:latin typeface="Gill Sans MT" panose="020B0502020104020203" pitchFamily="34" charset="0"/>
              </a:endParaRPr>
            </a:p>
            <a:p>
              <a:pPr algn="ctr"/>
              <a:r>
                <a:rPr lang="en-GB" sz="1200" dirty="0" smtClean="0">
                  <a:latin typeface="Gill Sans MT" panose="020B0502020104020203" pitchFamily="34" charset="0"/>
                </a:rPr>
                <a:t>Fc</a:t>
              </a:r>
              <a:r>
                <a:rPr lang="en-GB" sz="1200" dirty="0" smtClean="0">
                  <a:latin typeface="Gill Sans MT" panose="020B0502020104020203" pitchFamily="34" charset="0"/>
                  <a:sym typeface="Symbol"/>
                </a:rPr>
                <a:t></a:t>
              </a:r>
              <a:r>
                <a:rPr lang="en-GB" sz="1200" dirty="0" smtClean="0">
                  <a:latin typeface="Gill Sans MT" panose="020B0502020104020203" pitchFamily="34" charset="0"/>
                </a:rPr>
                <a:t>R1-activated Mast cells</a:t>
              </a:r>
              <a:endParaRPr lang="en-GB" sz="1200" dirty="0">
                <a:latin typeface="Gill Sans MT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798288" y="2636912"/>
              <a:ext cx="34977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600" b="1" dirty="0" smtClean="0"/>
                <a:t>TGF</a:t>
              </a:r>
              <a:r>
                <a:rPr lang="en-GB" sz="600" b="1" dirty="0" smtClean="0">
                  <a:sym typeface="Symbol"/>
                </a:rPr>
                <a:t></a:t>
              </a:r>
              <a:endParaRPr lang="en-GB" sz="6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164740" y="1588150"/>
              <a:ext cx="343364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600" b="1" dirty="0" smtClean="0"/>
                <a:t>FGF2</a:t>
              </a:r>
              <a:endParaRPr lang="en-GB" sz="600" b="1" dirty="0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930841" y="2456621"/>
              <a:ext cx="80400" cy="21602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277773" y="1728975"/>
              <a:ext cx="80400" cy="21602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83568" y="335699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/>
                <a:t>B</a:t>
              </a:r>
              <a:endParaRPr lang="en-GB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404394" y="5921338"/>
              <a:ext cx="39344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 </a:t>
              </a:r>
              <a:r>
                <a:rPr lang="en-GB" sz="1200" b="1" dirty="0" smtClean="0"/>
                <a:t>-           -          +           +          +          +  </a:t>
              </a:r>
              <a:r>
                <a:rPr lang="en-GB" sz="1200" dirty="0" smtClean="0"/>
                <a:t>     Activated MC CM </a:t>
              </a:r>
            </a:p>
            <a:p>
              <a:endParaRPr lang="en-GB" sz="12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417418" y="6137362"/>
              <a:ext cx="39344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 </a:t>
              </a:r>
              <a:r>
                <a:rPr lang="en-GB" sz="1200" b="1" dirty="0" smtClean="0"/>
                <a:t>-           -          -            -          </a:t>
              </a:r>
              <a:r>
                <a:rPr lang="en-GB" sz="800" b="1" dirty="0" smtClean="0"/>
                <a:t> </a:t>
              </a:r>
              <a:r>
                <a:rPr lang="en-GB" sz="1200" b="1" dirty="0" smtClean="0"/>
                <a:t>+          +  </a:t>
              </a:r>
              <a:r>
                <a:rPr lang="en-GB" sz="1200" dirty="0" smtClean="0"/>
                <a:t>     Anti-TGF</a:t>
              </a:r>
              <a:r>
                <a:rPr lang="en-GB" sz="1200" dirty="0" smtClean="0">
                  <a:latin typeface="Symbol" charset="2"/>
                  <a:ea typeface="Symbol" charset="2"/>
                  <a:cs typeface="Symbol" charset="2"/>
                </a:rPr>
                <a:t>b</a:t>
              </a:r>
              <a:r>
                <a:rPr lang="en-GB" sz="1200" dirty="0" smtClean="0"/>
                <a:t>1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404394" y="5706163"/>
              <a:ext cx="38481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 </a:t>
              </a:r>
              <a:r>
                <a:rPr lang="en-GB" sz="1200" b="1" dirty="0" smtClean="0"/>
                <a:t>-           +          -           +          -           +  </a:t>
              </a:r>
              <a:r>
                <a:rPr lang="en-GB" sz="1200" dirty="0" smtClean="0"/>
                <a:t>     </a:t>
              </a:r>
              <a:r>
                <a:rPr lang="en-GB" sz="1200" dirty="0" err="1"/>
                <a:t>Albuterol</a:t>
              </a:r>
              <a:r>
                <a:rPr lang="en-GB" sz="1200" dirty="0"/>
                <a:t> (10 µM) </a:t>
              </a:r>
            </a:p>
            <a:p>
              <a:endParaRPr lang="en-GB" sz="1200" dirty="0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9"/>
            <a:srcRect b="30304"/>
            <a:stretch/>
          </p:blipFill>
          <p:spPr>
            <a:xfrm>
              <a:off x="4716016" y="3763573"/>
              <a:ext cx="3233167" cy="1969683"/>
            </a:xfrm>
            <a:prstGeom prst="rect">
              <a:avLst/>
            </a:prstGeom>
          </p:spPr>
        </p:pic>
        <p:grpSp>
          <p:nvGrpSpPr>
            <p:cNvPr id="26" name="Group 25"/>
            <p:cNvGrpSpPr/>
            <p:nvPr/>
          </p:nvGrpSpPr>
          <p:grpSpPr>
            <a:xfrm>
              <a:off x="1931875" y="5607879"/>
              <a:ext cx="3000166" cy="546389"/>
              <a:chOff x="3004668" y="3234012"/>
              <a:chExt cx="2559842" cy="448334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3004668" y="3234012"/>
                <a:ext cx="2559842" cy="208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050" b="1" dirty="0" smtClean="0"/>
                  <a:t>     -            2           10         15        30        min </a:t>
                </a:r>
                <a:endParaRPr lang="en-GB" sz="1050" b="1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3016085" y="3455057"/>
                <a:ext cx="2118346" cy="2272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dirty="0" err="1" smtClean="0"/>
                  <a:t>Albuterol</a:t>
                </a:r>
                <a:r>
                  <a:rPr lang="en-GB" sz="1200" b="1" dirty="0" smtClean="0"/>
                  <a:t> </a:t>
                </a:r>
                <a:r>
                  <a:rPr lang="en-GB" sz="1200" dirty="0" smtClean="0"/>
                  <a:t>(10 µM) </a:t>
                </a:r>
              </a:p>
            </p:txBody>
          </p:sp>
          <p:cxnSp>
            <p:nvCxnSpPr>
              <p:cNvPr id="29" name="Straight Connector 28"/>
              <p:cNvCxnSpPr/>
              <p:nvPr/>
            </p:nvCxnSpPr>
            <p:spPr>
              <a:xfrm flipH="1">
                <a:off x="3168363" y="3442361"/>
                <a:ext cx="153582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40"/>
            <p:cNvSpPr txBox="1"/>
            <p:nvPr/>
          </p:nvSpPr>
          <p:spPr>
            <a:xfrm>
              <a:off x="4644008" y="3356992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/>
                <a:t>C</a:t>
              </a:r>
              <a:endParaRPr lang="en-GB" b="1" dirty="0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925923" y="1975626"/>
              <a:ext cx="80400" cy="21602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807279" y="1830888"/>
              <a:ext cx="437940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600" b="1" smtClean="0"/>
                <a:t>GM-CSF</a:t>
              </a:r>
              <a:endParaRPr lang="en-GB" sz="600" b="1" dirty="0"/>
            </a:p>
          </p:txBody>
        </p:sp>
        <p:sp>
          <p:nvSpPr>
            <p:cNvPr id="55" name="Rectangle 54"/>
            <p:cNvSpPr/>
            <p:nvPr/>
          </p:nvSpPr>
          <p:spPr>
            <a:xfrm>
              <a:off x="5164658" y="1985266"/>
              <a:ext cx="80400" cy="21602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058943" y="2167251"/>
              <a:ext cx="31771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600" b="1" dirty="0" smtClean="0"/>
                <a:t>HGF</a:t>
              </a:r>
              <a:endParaRPr lang="en-GB" sz="600" b="1" dirty="0"/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690655" y="2215678"/>
              <a:ext cx="80400" cy="21602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467545" y="2380238"/>
              <a:ext cx="392487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600" b="1" smtClean="0"/>
                <a:t>IGFII</a:t>
              </a:r>
              <a:endParaRPr lang="en-GB" sz="600" b="1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843808" y="5255622"/>
              <a:ext cx="3257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100" smtClean="0"/>
                <a:t>**</a:t>
              </a:r>
              <a:endParaRPr lang="en-GB" sz="1100" dirty="0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3275856" y="5301208"/>
              <a:ext cx="3257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100" dirty="0" smtClean="0"/>
                <a:t>**</a:t>
              </a:r>
              <a:endParaRPr lang="en-GB" sz="1100" dirty="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707904" y="5301208"/>
              <a:ext cx="32573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100" smtClean="0"/>
                <a:t>**</a:t>
              </a:r>
              <a:endParaRPr lang="en-GB" sz="1100" dirty="0"/>
            </a:p>
          </p:txBody>
        </p:sp>
        <p:sp>
          <p:nvSpPr>
            <p:cNvPr id="14" name="Left Bracket 13"/>
            <p:cNvSpPr/>
            <p:nvPr/>
          </p:nvSpPr>
          <p:spPr>
            <a:xfrm rot="5400000" flipV="1">
              <a:off x="1901212" y="3843368"/>
              <a:ext cx="96180" cy="371227"/>
            </a:xfrm>
            <a:prstGeom prst="leftBracket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826341" y="3766154"/>
              <a:ext cx="25519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100" dirty="0" smtClean="0"/>
                <a:t>*</a:t>
              </a:r>
              <a:endParaRPr lang="en-GB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1393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88640"/>
            <a:ext cx="164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Figure </a:t>
            </a:r>
            <a:r>
              <a:rPr lang="en-GB" b="1" dirty="0"/>
              <a:t>2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94899" y="3861048"/>
            <a:ext cx="4265133" cy="2704774"/>
            <a:chOff x="4571999" y="1003384"/>
            <a:chExt cx="4394677" cy="2739513"/>
          </a:xfrm>
        </p:grpSpPr>
        <p:sp>
          <p:nvSpPr>
            <p:cNvPr id="8" name="TextBox 7"/>
            <p:cNvSpPr txBox="1"/>
            <p:nvPr/>
          </p:nvSpPr>
          <p:spPr>
            <a:xfrm>
              <a:off x="6475722" y="3135025"/>
              <a:ext cx="2490954" cy="607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dirty="0" smtClean="0"/>
                <a:t>+FGF2         +TGF</a:t>
              </a:r>
              <a:r>
                <a:rPr lang="el-GR" sz="1100" dirty="0" smtClean="0">
                  <a:latin typeface="Calibri"/>
                </a:rPr>
                <a:t>β</a:t>
              </a:r>
              <a:r>
                <a:rPr lang="en-GB" sz="1100" dirty="0" smtClean="0">
                  <a:latin typeface="Calibri"/>
                </a:rPr>
                <a:t>1 </a:t>
              </a:r>
            </a:p>
            <a:p>
              <a:r>
                <a:rPr lang="en-GB" sz="1100" dirty="0"/>
                <a:t>10 </a:t>
              </a:r>
              <a:r>
                <a:rPr lang="en-GB" sz="1100" dirty="0" smtClean="0"/>
                <a:t>ng/ml     10 </a:t>
              </a:r>
              <a:r>
                <a:rPr lang="en-GB" sz="1100" dirty="0"/>
                <a:t>ng/ml</a:t>
              </a:r>
            </a:p>
            <a:p>
              <a:endParaRPr lang="en-GB" sz="11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384678" y="3119612"/>
              <a:ext cx="1207756" cy="436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dirty="0" err="1" smtClean="0"/>
                <a:t>Albuterol</a:t>
              </a:r>
              <a:r>
                <a:rPr lang="en-GB" sz="1100" dirty="0" smtClean="0"/>
                <a:t> </a:t>
              </a:r>
            </a:p>
            <a:p>
              <a:pPr algn="ctr"/>
              <a:r>
                <a:rPr lang="en-GB" sz="1100" dirty="0" smtClean="0"/>
                <a:t>(10 </a:t>
              </a:r>
              <a:r>
                <a:rPr lang="en-GB" sz="1100" dirty="0" err="1" smtClean="0">
                  <a:latin typeface="Symbol" panose="05050102010706020507" pitchFamily="18" charset="2"/>
                </a:rPr>
                <a:t>μ</a:t>
              </a:r>
              <a:r>
                <a:rPr lang="en-GB" sz="1100" dirty="0" err="1" smtClean="0"/>
                <a:t>M</a:t>
              </a:r>
              <a:r>
                <a:rPr lang="en-GB" sz="1100" dirty="0" smtClean="0"/>
                <a:t>) </a:t>
              </a:r>
            </a:p>
          </p:txBody>
        </p:sp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1999" y="1003384"/>
              <a:ext cx="3686175" cy="2244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TextBox 12"/>
          <p:cNvSpPr txBox="1"/>
          <p:nvPr/>
        </p:nvSpPr>
        <p:spPr>
          <a:xfrm>
            <a:off x="714912" y="60415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A</a:t>
            </a:r>
            <a:endParaRPr lang="en-GB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14912" y="357301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687993" y="1140929"/>
            <a:ext cx="2467446" cy="1849131"/>
            <a:chOff x="6172884" y="1446715"/>
            <a:chExt cx="2968134" cy="2221954"/>
          </a:xfrm>
        </p:grpSpPr>
        <p:grpSp>
          <p:nvGrpSpPr>
            <p:cNvPr id="27" name="Group 26"/>
            <p:cNvGrpSpPr/>
            <p:nvPr/>
          </p:nvGrpSpPr>
          <p:grpSpPr>
            <a:xfrm>
              <a:off x="6559743" y="1446715"/>
              <a:ext cx="2581275" cy="2221954"/>
              <a:chOff x="3480538" y="3501008"/>
              <a:chExt cx="3021339" cy="2527911"/>
            </a:xfrm>
          </p:grpSpPr>
          <p:pic>
            <p:nvPicPr>
              <p:cNvPr id="29" name="Picture 2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15" b="6704"/>
              <a:stretch/>
            </p:blipFill>
            <p:spPr bwMode="auto">
              <a:xfrm>
                <a:off x="3480538" y="3501008"/>
                <a:ext cx="2920364" cy="22774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" name="TextBox 29"/>
              <p:cNvSpPr txBox="1"/>
              <p:nvPr/>
            </p:nvSpPr>
            <p:spPr>
              <a:xfrm>
                <a:off x="4715218" y="5680886"/>
                <a:ext cx="860065" cy="3480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 smtClean="0"/>
                  <a:t>FGF2</a:t>
                </a:r>
                <a:endParaRPr lang="en-GB" sz="1200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673031" y="5666689"/>
                <a:ext cx="828846" cy="3480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 smtClean="0"/>
                  <a:t>TGF</a:t>
                </a:r>
                <a:r>
                  <a:rPr lang="el-GR" sz="1200" dirty="0" smtClean="0">
                    <a:latin typeface="Calibri"/>
                  </a:rPr>
                  <a:t>β</a:t>
                </a:r>
                <a:r>
                  <a:rPr lang="en-GB" sz="1200" dirty="0" smtClean="0">
                    <a:latin typeface="Calibri"/>
                  </a:rPr>
                  <a:t>1</a:t>
                </a:r>
                <a:endParaRPr lang="en-GB" sz="1200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4001574" y="5666687"/>
                <a:ext cx="64807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b="1" dirty="0" smtClean="0"/>
                  <a:t>    - </a:t>
                </a:r>
                <a:endParaRPr lang="en-GB" sz="1200" b="1" dirty="0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 rot="16200000">
              <a:off x="5531110" y="2164719"/>
              <a:ext cx="1894427" cy="610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9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% </a:t>
              </a:r>
              <a:r>
                <a:rPr lang="en-GB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of positive p-</a:t>
              </a:r>
              <a:r>
                <a:rPr lang="el-GR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β2-</a:t>
              </a:r>
              <a:r>
                <a:rPr lang="en-GB" sz="900" b="1" dirty="0">
                  <a:latin typeface="Arial" panose="020B0604020202020204" pitchFamily="34" charset="0"/>
                  <a:cs typeface="Arial" panose="020B0604020202020204" pitchFamily="34" charset="0"/>
                </a:rPr>
                <a:t>AR </a:t>
              </a:r>
              <a:r>
                <a:rPr lang="en-GB" sz="9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(Tyr</a:t>
              </a:r>
              <a:r>
                <a:rPr lang="en-GB" sz="900" b="1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141</a:t>
              </a:r>
              <a:r>
                <a:rPr lang="en-GB" sz="9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 over basal</a:t>
              </a:r>
              <a:endParaRPr lang="en-GB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GB" sz="9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GB" sz="9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076056" y="1098819"/>
            <a:ext cx="2664296" cy="1826125"/>
            <a:chOff x="3376495" y="3780357"/>
            <a:chExt cx="3498580" cy="2446254"/>
          </a:xfrm>
        </p:grpSpPr>
        <p:pic>
          <p:nvPicPr>
            <p:cNvPr id="34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80" b="7389"/>
            <a:stretch/>
          </p:blipFill>
          <p:spPr bwMode="auto">
            <a:xfrm>
              <a:off x="3904797" y="3780357"/>
              <a:ext cx="2728872" cy="2181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>
              <a:off x="5000294" y="5921654"/>
              <a:ext cx="835738" cy="304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FGF2</a:t>
              </a:r>
              <a:endParaRPr lang="en-GB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854926" y="5907457"/>
              <a:ext cx="1020149" cy="304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TGF</a:t>
              </a:r>
              <a:r>
                <a:rPr lang="el-GR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β</a:t>
              </a:r>
              <a:r>
                <a:rPr lang="en-GB" sz="105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GB" sz="105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231125" y="5907455"/>
              <a:ext cx="648072" cy="2616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1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   - </a:t>
              </a:r>
              <a:endParaRPr lang="en-GB" sz="11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rot="16200000">
              <a:off x="2696483" y="4742143"/>
              <a:ext cx="2017540" cy="657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% </a:t>
              </a:r>
              <a:r>
                <a:rPr lang="en-GB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of positive p-</a:t>
              </a:r>
              <a:r>
                <a:rPr lang="el-GR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β2-</a:t>
              </a:r>
              <a:r>
                <a:rPr lang="en-GB" sz="1000" b="1" dirty="0">
                  <a:latin typeface="Arial" panose="020B0604020202020204" pitchFamily="34" charset="0"/>
                  <a:cs typeface="Arial" panose="020B0604020202020204" pitchFamily="34" charset="0"/>
                </a:rPr>
                <a:t>AR </a:t>
              </a:r>
              <a:r>
                <a:rPr lang="en-GB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(Tyr</a:t>
              </a:r>
              <a:r>
                <a:rPr lang="en-GB" sz="1000" b="1" baseline="300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350</a:t>
              </a:r>
              <a:r>
                <a:rPr lang="en-GB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 over basal</a:t>
              </a:r>
              <a:endParaRPr lang="en-GB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GB" sz="10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GB" sz="10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932040" y="60415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B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6753" y="3893984"/>
            <a:ext cx="3577828" cy="2416439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4932040" y="357301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D</a:t>
            </a:r>
            <a:endParaRPr lang="en-GB" b="1" dirty="0"/>
          </a:p>
        </p:txBody>
      </p:sp>
      <p:grpSp>
        <p:nvGrpSpPr>
          <p:cNvPr id="44" name="Group 43"/>
          <p:cNvGrpSpPr/>
          <p:nvPr/>
        </p:nvGrpSpPr>
        <p:grpSpPr>
          <a:xfrm>
            <a:off x="2987824" y="558998"/>
            <a:ext cx="1444189" cy="1141810"/>
            <a:chOff x="1187624" y="405834"/>
            <a:chExt cx="1641125" cy="1405543"/>
          </a:xfrm>
        </p:grpSpPr>
        <p:sp>
          <p:nvSpPr>
            <p:cNvPr id="46" name="TextBox 45"/>
            <p:cNvSpPr txBox="1"/>
            <p:nvPr/>
          </p:nvSpPr>
          <p:spPr>
            <a:xfrm>
              <a:off x="1374375" y="692696"/>
              <a:ext cx="432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/>
                <a:t>A</a:t>
              </a:r>
              <a:endParaRPr lang="en-GB" b="1" dirty="0"/>
            </a:p>
          </p:txBody>
        </p:sp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14022" y="572771"/>
              <a:ext cx="1614727" cy="1238606"/>
            </a:xfrm>
            <a:prstGeom prst="rect">
              <a:avLst/>
            </a:prstGeom>
          </p:spPr>
        </p:pic>
        <p:sp>
          <p:nvSpPr>
            <p:cNvPr id="58" name="TextBox 57"/>
            <p:cNvSpPr txBox="1"/>
            <p:nvPr/>
          </p:nvSpPr>
          <p:spPr>
            <a:xfrm>
              <a:off x="1591163" y="588695"/>
              <a:ext cx="419332" cy="246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700" dirty="0" smtClean="0"/>
                <a:t>FGF2</a:t>
              </a:r>
              <a:endParaRPr lang="en-GB" sz="700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187624" y="405834"/>
              <a:ext cx="45236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700" dirty="0" smtClean="0"/>
                <a:t>Isotype</a:t>
              </a:r>
              <a:endParaRPr lang="en-GB" sz="700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430999" y="488668"/>
              <a:ext cx="37542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700" dirty="0" smtClean="0"/>
                <a:t>Basal</a:t>
              </a:r>
              <a:endParaRPr lang="en-GB" sz="700" dirty="0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987824" y="1630512"/>
            <a:ext cx="1584176" cy="1247012"/>
            <a:chOff x="1187624" y="1749940"/>
            <a:chExt cx="1800201" cy="1535044"/>
          </a:xfrm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90651" y="1901446"/>
              <a:ext cx="1797174" cy="1383538"/>
            </a:xfrm>
            <a:prstGeom prst="rect">
              <a:avLst/>
            </a:prstGeom>
          </p:spPr>
        </p:pic>
        <p:sp>
          <p:nvSpPr>
            <p:cNvPr id="63" name="TextBox 62"/>
            <p:cNvSpPr txBox="1"/>
            <p:nvPr/>
          </p:nvSpPr>
          <p:spPr>
            <a:xfrm>
              <a:off x="1591163" y="1932801"/>
              <a:ext cx="475800" cy="246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700" dirty="0" smtClean="0"/>
                <a:t>TGFβ1</a:t>
              </a:r>
              <a:endParaRPr lang="en-GB" sz="700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187624" y="1749940"/>
              <a:ext cx="45236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700" dirty="0" smtClean="0"/>
                <a:t>Isotype</a:t>
              </a:r>
              <a:endParaRPr lang="en-GB" sz="700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430999" y="1832774"/>
              <a:ext cx="375424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700" dirty="0" smtClean="0"/>
                <a:t>Basal</a:t>
              </a:r>
              <a:endParaRPr lang="en-GB" sz="700" dirty="0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7492144" y="404664"/>
            <a:ext cx="1331092" cy="1259787"/>
            <a:chOff x="2267744" y="383215"/>
            <a:chExt cx="1505104" cy="1697112"/>
          </a:xfrm>
        </p:grpSpPr>
        <p:pic>
          <p:nvPicPr>
            <p:cNvPr id="67" name="Picture 6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270710" y="700681"/>
              <a:ext cx="1502138" cy="1379646"/>
            </a:xfrm>
            <a:prstGeom prst="rect">
              <a:avLst/>
            </a:prstGeom>
          </p:spPr>
        </p:pic>
        <p:sp>
          <p:nvSpPr>
            <p:cNvPr id="68" name="TextBox 67"/>
            <p:cNvSpPr txBox="1"/>
            <p:nvPr/>
          </p:nvSpPr>
          <p:spPr>
            <a:xfrm>
              <a:off x="2622857" y="662869"/>
              <a:ext cx="451392" cy="281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700" dirty="0" smtClean="0"/>
                <a:t>FGF2</a:t>
              </a:r>
              <a:endParaRPr lang="en-GB" sz="700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267744" y="383215"/>
              <a:ext cx="398084" cy="162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700" dirty="0" smtClean="0"/>
                <a:t>Isotype</a:t>
              </a:r>
              <a:endParaRPr lang="en-GB" sz="7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481914" y="508020"/>
              <a:ext cx="330373" cy="162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700" dirty="0" smtClean="0"/>
                <a:t>Basal</a:t>
              </a:r>
              <a:endParaRPr lang="en-GB" sz="700" dirty="0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452320" y="1617182"/>
            <a:ext cx="1339547" cy="1198073"/>
            <a:chOff x="2267744" y="2063837"/>
            <a:chExt cx="1396610" cy="1587104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304049" y="2245507"/>
              <a:ext cx="1360305" cy="140543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2622858" y="2260734"/>
              <a:ext cx="418703" cy="200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700" dirty="0"/>
                <a:t>TGFβ1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2267744" y="2063837"/>
              <a:ext cx="398084" cy="162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700" dirty="0" smtClean="0"/>
                <a:t>Isotype</a:t>
              </a:r>
              <a:endParaRPr lang="en-GB" sz="7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481914" y="2168841"/>
              <a:ext cx="330373" cy="1625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700" dirty="0" smtClean="0"/>
                <a:t>Basal</a:t>
              </a:r>
              <a:endParaRPr lang="en-GB" sz="7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2863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62112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A</a:t>
            </a:r>
            <a:endParaRPr lang="en-GB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220072" y="54868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B</a:t>
            </a:r>
            <a:endParaRPr lang="en-GB" b="1" dirty="0"/>
          </a:p>
        </p:txBody>
      </p:sp>
      <p:grpSp>
        <p:nvGrpSpPr>
          <p:cNvPr id="12" name="Group 11"/>
          <p:cNvGrpSpPr/>
          <p:nvPr/>
        </p:nvGrpSpPr>
        <p:grpSpPr>
          <a:xfrm>
            <a:off x="5652120" y="708085"/>
            <a:ext cx="3247952" cy="2493858"/>
            <a:chOff x="5613542" y="2442954"/>
            <a:chExt cx="3247952" cy="2493858"/>
          </a:xfrm>
        </p:grpSpPr>
        <p:sp>
          <p:nvSpPr>
            <p:cNvPr id="14" name="TextBox 13"/>
            <p:cNvSpPr txBox="1"/>
            <p:nvPr/>
          </p:nvSpPr>
          <p:spPr>
            <a:xfrm>
              <a:off x="5613542" y="4675202"/>
              <a:ext cx="11077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dirty="0" smtClean="0">
                  <a:latin typeface="Trebuchet MS" panose="020B0603020202020204" pitchFamily="34" charset="0"/>
                </a:rPr>
                <a:t>Healthy</a:t>
              </a:r>
              <a:endParaRPr lang="en-GB" sz="1100" dirty="0">
                <a:latin typeface="Trebuchet MS" panose="020B0603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86708" y="4675202"/>
              <a:ext cx="11077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dirty="0" smtClean="0">
                  <a:latin typeface="Trebuchet MS" panose="020B0603020202020204" pitchFamily="34" charset="0"/>
                </a:rPr>
                <a:t>Mild asthma</a:t>
              </a:r>
              <a:endParaRPr lang="en-GB" sz="1100" dirty="0">
                <a:latin typeface="Trebuchet MS" panose="020B0603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513370" y="4675202"/>
              <a:ext cx="134812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dirty="0" smtClean="0">
                  <a:latin typeface="Trebuchet MS" panose="020B0603020202020204" pitchFamily="34" charset="0"/>
                </a:rPr>
                <a:t>Severe asthma</a:t>
              </a:r>
              <a:endParaRPr lang="en-GB" sz="1100" dirty="0">
                <a:latin typeface="Trebuchet MS" panose="020B0603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18356" y="2442954"/>
              <a:ext cx="22582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1200" b="1" dirty="0">
                <a:latin typeface="Trebuchet MS" panose="020B0603020202020204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07504" y="116632"/>
            <a:ext cx="164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Figure </a:t>
            </a:r>
            <a:r>
              <a:rPr lang="en-GB" b="1" dirty="0"/>
              <a:t>3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371071" y="2951366"/>
            <a:ext cx="3108893" cy="261610"/>
            <a:chOff x="1619672" y="4086715"/>
            <a:chExt cx="3108893" cy="261610"/>
          </a:xfrm>
        </p:grpSpPr>
        <p:sp>
          <p:nvSpPr>
            <p:cNvPr id="8" name="TextBox 7"/>
            <p:cNvSpPr txBox="1"/>
            <p:nvPr/>
          </p:nvSpPr>
          <p:spPr>
            <a:xfrm>
              <a:off x="1619672" y="4086715"/>
              <a:ext cx="11077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dirty="0" smtClean="0">
                  <a:latin typeface="Trebuchet MS" panose="020B0603020202020204" pitchFamily="34" charset="0"/>
                </a:rPr>
                <a:t>Healthy</a:t>
              </a:r>
              <a:endParaRPr lang="en-GB" sz="1100" dirty="0">
                <a:latin typeface="Trebuchet MS" panose="020B0603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444337" y="4086715"/>
              <a:ext cx="11077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dirty="0" smtClean="0">
                  <a:latin typeface="Trebuchet MS" panose="020B0603020202020204" pitchFamily="34" charset="0"/>
                </a:rPr>
                <a:t>Mild asthma</a:t>
              </a:r>
              <a:endParaRPr lang="en-GB" sz="1100" dirty="0">
                <a:latin typeface="Trebuchet MS" panose="020B0603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380441" y="4086715"/>
              <a:ext cx="134812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100" dirty="0" smtClean="0">
                  <a:latin typeface="Trebuchet MS" panose="020B0603020202020204" pitchFamily="34" charset="0"/>
                </a:rPr>
                <a:t>Severe asthma</a:t>
              </a:r>
              <a:endParaRPr lang="en-GB" sz="1100" dirty="0">
                <a:latin typeface="Trebuchet MS" panose="020B0603020202020204" pitchFamily="34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1600" y="40050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C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536" y="4368564"/>
            <a:ext cx="4025528" cy="201276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088" y="836712"/>
            <a:ext cx="3168352" cy="214111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 rot="16200000">
            <a:off x="4627139" y="1799174"/>
            <a:ext cx="13287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 smtClean="0">
                <a:latin typeface="Trebuchet MS" panose="020B0603020202020204" pitchFamily="34" charset="0"/>
              </a:rPr>
              <a:t>P-Tyr</a:t>
            </a:r>
            <a:r>
              <a:rPr lang="en-GB" sz="1100" b="1" baseline="30000" dirty="0" smtClean="0">
                <a:latin typeface="Trebuchet MS" panose="020B0603020202020204" pitchFamily="34" charset="0"/>
              </a:rPr>
              <a:t>350</a:t>
            </a:r>
            <a:r>
              <a:rPr lang="en-GB" sz="1100" b="1" dirty="0" smtClean="0">
                <a:latin typeface="Trebuchet MS" panose="020B0603020202020204" pitchFamily="34" charset="0"/>
              </a:rPr>
              <a:t> </a:t>
            </a:r>
            <a:r>
              <a:rPr lang="en-GB" sz="1100" b="1" dirty="0" smtClean="0">
                <a:latin typeface="Symbol" panose="05050102010706020507" pitchFamily="18" charset="2"/>
              </a:rPr>
              <a:t>b</a:t>
            </a:r>
            <a:r>
              <a:rPr lang="en-GB" sz="1100" b="1" dirty="0" smtClean="0">
                <a:latin typeface="Trebuchet MS" panose="020B0603020202020204" pitchFamily="34" charset="0"/>
              </a:rPr>
              <a:t>2-AR</a:t>
            </a:r>
          </a:p>
          <a:p>
            <a:pPr algn="ctr"/>
            <a:r>
              <a:rPr lang="en-GB" sz="1100" b="1" dirty="0" smtClean="0">
                <a:latin typeface="Trebuchet MS" panose="020B0603020202020204" pitchFamily="34" charset="0"/>
              </a:rPr>
              <a:t>(GMFI)</a:t>
            </a:r>
            <a:endParaRPr lang="en-GB" sz="1100" b="1" dirty="0">
              <a:latin typeface="Trebuchet MS" panose="020B060302020202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7055" y="891861"/>
            <a:ext cx="2972485" cy="208553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 rot="16200000">
            <a:off x="450675" y="1805074"/>
            <a:ext cx="132872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 smtClean="0">
                <a:latin typeface="Trebuchet MS" panose="020B0603020202020204" pitchFamily="34" charset="0"/>
              </a:rPr>
              <a:t>P-Tyr</a:t>
            </a:r>
            <a:r>
              <a:rPr lang="en-GB" sz="1100" b="1" baseline="30000" dirty="0" smtClean="0">
                <a:latin typeface="Trebuchet MS" panose="020B0603020202020204" pitchFamily="34" charset="0"/>
              </a:rPr>
              <a:t>141</a:t>
            </a:r>
            <a:r>
              <a:rPr lang="en-GB" sz="1100" b="1" dirty="0" smtClean="0">
                <a:latin typeface="Trebuchet MS" panose="020B0603020202020204" pitchFamily="34" charset="0"/>
              </a:rPr>
              <a:t> </a:t>
            </a:r>
            <a:r>
              <a:rPr lang="en-GB" sz="1100" b="1" dirty="0" smtClean="0">
                <a:latin typeface="Symbol" panose="05050102010706020507" pitchFamily="18" charset="2"/>
              </a:rPr>
              <a:t>b</a:t>
            </a:r>
            <a:r>
              <a:rPr lang="en-GB" sz="1100" b="1" dirty="0" smtClean="0">
                <a:latin typeface="Trebuchet MS" panose="020B0603020202020204" pitchFamily="34" charset="0"/>
              </a:rPr>
              <a:t>2-AR</a:t>
            </a:r>
          </a:p>
          <a:p>
            <a:pPr algn="ctr"/>
            <a:r>
              <a:rPr lang="en-GB" sz="1100" b="1" dirty="0" smtClean="0">
                <a:latin typeface="Trebuchet MS" panose="020B0603020202020204" pitchFamily="34" charset="0"/>
              </a:rPr>
              <a:t>(GMFI)</a:t>
            </a:r>
            <a:endParaRPr lang="en-GB" sz="1100" b="1" dirty="0">
              <a:latin typeface="Trebuchet MS" panose="020B0603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20072" y="40050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D</a:t>
            </a: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3937297"/>
              </p:ext>
            </p:extLst>
          </p:nvPr>
        </p:nvGraphicFramePr>
        <p:xfrm>
          <a:off x="5436095" y="4543163"/>
          <a:ext cx="3600400" cy="17107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68785"/>
                <a:gridCol w="715392"/>
                <a:gridCol w="720080"/>
                <a:gridCol w="853179"/>
                <a:gridCol w="442964"/>
              </a:tblGrid>
              <a:tr h="304173">
                <a:tc>
                  <a:txBody>
                    <a:bodyPr/>
                    <a:lstStyle/>
                    <a:p>
                      <a:pPr algn="ctr" fontAlgn="b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Healthy </a:t>
                      </a:r>
                      <a:r>
                        <a:rPr lang="en-GB" sz="800" b="1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control</a:t>
                      </a:r>
                      <a:r>
                        <a:rPr lang="en-GB" sz="8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Non-severe asthma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1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Severe </a:t>
                      </a:r>
                      <a:r>
                        <a:rPr lang="en-GB" sz="800" b="1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Asthma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</a:t>
                      </a:r>
                      <a:r>
                        <a:rPr lang="en-GB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value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64746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Number (n)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14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7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7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4746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Age (y)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38.14±4.71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47.85±4.01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55.44±3.54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800" b="1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0.0263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4746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Sex </a:t>
                      </a:r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(F/M)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8/6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4/2</a:t>
                      </a:r>
                      <a:endParaRPr lang="en-GB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5/2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4746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ICS (µg)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225±91.02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1514.28±173.7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4746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OCS (no.)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3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4746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FEV1 (% predicted)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85.73±4.9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104.75±6.27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74±8.18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0.3189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4746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FEV1/FVC ratio (%)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78.74±1.45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75.82±4.66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62.28±4.27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0.0046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64746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PC20 (</a:t>
                      </a:r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mg/ml)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&gt;16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4.82±2.04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u="none" strike="noStrike" dirty="0" smtClean="0"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0.54±0.464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-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250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14664</TotalTime>
  <Words>241</Words>
  <Application>Microsoft Macintosh PowerPoint</Application>
  <PresentationFormat>On-screen Show (4:3)</PresentationFormat>
  <Paragraphs>114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Gill Sans MT</vt:lpstr>
      <vt:lpstr>Symbol</vt:lpstr>
      <vt:lpstr>Times New Roman</vt:lpstr>
      <vt:lpstr>Trebuchet MS</vt:lpstr>
      <vt:lpstr>Office Theme</vt:lpstr>
      <vt:lpstr>PowerPoint Presentation</vt:lpstr>
      <vt:lpstr>PowerPoint Presentation</vt:lpstr>
      <vt:lpstr>PowerPoint Presentation</vt:lpstr>
    </vt:vector>
  </TitlesOfParts>
  <Company>University of Leicester</Company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lc146</dc:creator>
  <cp:lastModifiedBy>Amrani, Yassine (Dr.)</cp:lastModifiedBy>
  <cp:revision>260</cp:revision>
  <cp:lastPrinted>2018-04-17T11:45:13Z</cp:lastPrinted>
  <dcterms:created xsi:type="dcterms:W3CDTF">2014-06-19T08:53:49Z</dcterms:created>
  <dcterms:modified xsi:type="dcterms:W3CDTF">2018-07-26T09:43:37Z</dcterms:modified>
</cp:coreProperties>
</file>