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18"/>
  </p:notesMasterIdLst>
  <p:handoutMasterIdLst>
    <p:handoutMasterId r:id="rId19"/>
  </p:handoutMasterIdLst>
  <p:sldIdLst>
    <p:sldId id="327" r:id="rId2"/>
    <p:sldId id="328" r:id="rId3"/>
    <p:sldId id="331" r:id="rId4"/>
    <p:sldId id="332" r:id="rId5"/>
    <p:sldId id="329" r:id="rId6"/>
    <p:sldId id="330" r:id="rId7"/>
    <p:sldId id="342" r:id="rId8"/>
    <p:sldId id="334" r:id="rId9"/>
    <p:sldId id="343" r:id="rId10"/>
    <p:sldId id="336" r:id="rId11"/>
    <p:sldId id="344" r:id="rId12"/>
    <p:sldId id="345" r:id="rId13"/>
    <p:sldId id="339" r:id="rId14"/>
    <p:sldId id="340" r:id="rId15"/>
    <p:sldId id="346" r:id="rId16"/>
    <p:sldId id="341" r:id="rId1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008CA8"/>
    <a:srgbClr val="9A9A9A"/>
    <a:srgbClr val="C7E2EF"/>
    <a:srgbClr val="F8F3CF"/>
    <a:srgbClr val="F8F8D4"/>
    <a:srgbClr val="3B788D"/>
    <a:srgbClr val="000000"/>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18" autoAdjust="0"/>
    <p:restoredTop sz="74958"/>
  </p:normalViewPr>
  <p:slideViewPr>
    <p:cSldViewPr>
      <p:cViewPr varScale="1">
        <p:scale>
          <a:sx n="77" d="100"/>
          <a:sy n="77" d="100"/>
        </p:scale>
        <p:origin x="114" y="2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AD440D-FE1D-49E6-8A1D-EFAE908A44E3}" type="datetimeFigureOut">
              <a:rPr lang="en-US" smtClean="0"/>
              <a:pPr/>
              <a:t>5/8/2018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316938-37CF-431A-A7FD-6E99B86ECF79}" type="slidenum">
              <a:rPr lang="en-GB" smtClean="0"/>
              <a:pPr/>
              <a:t>‹#›</a:t>
            </a:fld>
            <a:endParaRPr lang="en-GB"/>
          </a:p>
        </p:txBody>
      </p:sp>
    </p:spTree>
    <p:extLst>
      <p:ext uri="{BB962C8B-B14F-4D97-AF65-F5344CB8AC3E}">
        <p14:creationId xmlns:p14="http://schemas.microsoft.com/office/powerpoint/2010/main" val="23655189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3CBA2-742F-A348-A5D7-69A0C5B68972}" type="datetimeFigureOut">
              <a:rPr lang="en-US" smtClean="0"/>
              <a:t>5/8/2018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F798C7-9620-5C41-BFA8-CF802F11746E}" type="slidenum">
              <a:rPr lang="en-US" smtClean="0"/>
              <a:t>‹#›</a:t>
            </a:fld>
            <a:endParaRPr lang="en-US"/>
          </a:p>
        </p:txBody>
      </p:sp>
    </p:spTree>
    <p:extLst>
      <p:ext uri="{BB962C8B-B14F-4D97-AF65-F5344CB8AC3E}">
        <p14:creationId xmlns:p14="http://schemas.microsoft.com/office/powerpoint/2010/main" val="32039968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Latin is like a secret code; they will be code-crackers and work out what different words mean.  </a:t>
            </a:r>
          </a:p>
          <a:p>
            <a:r>
              <a:rPr lang="en-US" dirty="0"/>
              <a:t>Cori will introduce himself, so ask what you say when you meet someone in English (answers: hello, name, job, where they work).  </a:t>
            </a:r>
          </a:p>
          <a:p>
            <a:r>
              <a:rPr lang="en-US" dirty="0"/>
              <a:t>Ask for volunteer pupil(s) to translate different lines of Cori’s introduction; </a:t>
            </a:r>
            <a:r>
              <a:rPr lang="en-US" i="1" dirty="0"/>
              <a:t>if they put the verb at the end of the sentence in English, say that they should translate naturally into English, not speak like Yoda. Encourage translation of the final sentence by asking what ‘</a:t>
            </a:r>
            <a:r>
              <a:rPr lang="en-US" i="1" dirty="0" err="1"/>
              <a:t>labour</a:t>
            </a:r>
            <a:r>
              <a:rPr lang="en-US" i="1" dirty="0"/>
              <a:t>’ means in English and pointing at your translation of ‘forum’ on the board.</a:t>
            </a:r>
            <a:r>
              <a:rPr lang="en-US" dirty="0"/>
              <a:t>  </a:t>
            </a:r>
          </a:p>
          <a:p>
            <a:r>
              <a:rPr lang="en-US" b="1" dirty="0"/>
              <a:t>Click for the answer</a:t>
            </a:r>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1</a:t>
            </a:fld>
            <a:endParaRPr lang="en-US"/>
          </a:p>
        </p:txBody>
      </p:sp>
    </p:spTree>
    <p:extLst>
      <p:ext uri="{BB962C8B-B14F-4D97-AF65-F5344CB8AC3E}">
        <p14:creationId xmlns:p14="http://schemas.microsoft.com/office/powerpoint/2010/main" val="9129539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kern="1200" dirty="0" smtClean="0">
                <a:effectLst/>
                <a:latin typeface="+mn-lt"/>
                <a:ea typeface="+mn-ea"/>
                <a:cs typeface="+mn-cs"/>
              </a:rPr>
              <a:t>We </a:t>
            </a:r>
            <a:r>
              <a:rPr lang="en-US" kern="1200" dirty="0">
                <a:effectLst/>
                <a:latin typeface="+mn-lt"/>
                <a:ea typeface="+mn-ea"/>
                <a:cs typeface="+mn-cs"/>
              </a:rPr>
              <a:t>think that </a:t>
            </a:r>
            <a:r>
              <a:rPr lang="en-US" kern="1200" dirty="0" smtClean="0">
                <a:effectLst/>
                <a:latin typeface="+mn-lt"/>
                <a:ea typeface="+mn-ea"/>
                <a:cs typeface="+mn-cs"/>
              </a:rPr>
              <a:t>a soldier owned one of the houses found</a:t>
            </a:r>
            <a:r>
              <a:rPr lang="en-US" kern="1200" baseline="0" dirty="0" smtClean="0">
                <a:effectLst/>
                <a:latin typeface="+mn-lt"/>
                <a:ea typeface="+mn-ea"/>
                <a:cs typeface="+mn-cs"/>
              </a:rPr>
              <a:t> at Vine Street, where a seal with the initials MVC was found.  A British centurion called Marcus </a:t>
            </a:r>
            <a:r>
              <a:rPr lang="en-US" kern="1200" baseline="0" dirty="0" err="1" smtClean="0">
                <a:effectLst/>
                <a:latin typeface="+mn-lt"/>
                <a:ea typeface="+mn-ea"/>
                <a:cs typeface="+mn-cs"/>
              </a:rPr>
              <a:t>Verrius</a:t>
            </a:r>
            <a:r>
              <a:rPr lang="en-US" kern="1200" baseline="0" dirty="0" smtClean="0">
                <a:effectLst/>
                <a:latin typeface="+mn-lt"/>
                <a:ea typeface="+mn-ea"/>
                <a:cs typeface="+mn-cs"/>
              </a:rPr>
              <a:t> </a:t>
            </a:r>
            <a:r>
              <a:rPr lang="en-US" kern="1200" baseline="0" dirty="0" err="1" smtClean="0">
                <a:effectLst/>
                <a:latin typeface="+mn-lt"/>
                <a:ea typeface="+mn-ea"/>
                <a:cs typeface="+mn-cs"/>
              </a:rPr>
              <a:t>Celsus</a:t>
            </a:r>
            <a:r>
              <a:rPr lang="en-US" kern="1200" baseline="0" dirty="0" smtClean="0">
                <a:effectLst/>
                <a:latin typeface="+mn-lt"/>
                <a:ea typeface="+mn-ea"/>
                <a:cs typeface="+mn-cs"/>
              </a:rPr>
              <a:t> served in the </a:t>
            </a:r>
            <a:r>
              <a:rPr lang="en-US" kern="1200" baseline="0" dirty="0" err="1" smtClean="0">
                <a:effectLst/>
                <a:latin typeface="+mn-lt"/>
                <a:ea typeface="+mn-ea"/>
                <a:cs typeface="+mn-cs"/>
              </a:rPr>
              <a:t>legio</a:t>
            </a:r>
            <a:r>
              <a:rPr lang="en-US" kern="1200" baseline="0" dirty="0" smtClean="0">
                <a:effectLst/>
                <a:latin typeface="+mn-lt"/>
                <a:ea typeface="+mn-ea"/>
                <a:cs typeface="+mn-cs"/>
              </a:rPr>
              <a:t> III Cyrenaica (see the top left seal) and may then have transferred back to a British legion, the </a:t>
            </a:r>
            <a:r>
              <a:rPr lang="en-US" kern="1200" baseline="0" dirty="0" err="1" smtClean="0">
                <a:effectLst/>
                <a:latin typeface="+mn-lt"/>
                <a:ea typeface="+mn-ea"/>
                <a:cs typeface="+mn-cs"/>
              </a:rPr>
              <a:t>legio</a:t>
            </a:r>
            <a:r>
              <a:rPr lang="en-US" kern="1200" baseline="0" dirty="0" smtClean="0">
                <a:effectLst/>
                <a:latin typeface="+mn-lt"/>
                <a:ea typeface="+mn-ea"/>
                <a:cs typeface="+mn-cs"/>
              </a:rPr>
              <a:t> VI Valeria </a:t>
            </a:r>
            <a:r>
              <a:rPr lang="en-US" kern="1200" baseline="0" dirty="0" err="1" smtClean="0">
                <a:effectLst/>
                <a:latin typeface="+mn-lt"/>
                <a:ea typeface="+mn-ea"/>
                <a:cs typeface="+mn-cs"/>
              </a:rPr>
              <a:t>Victrix</a:t>
            </a:r>
            <a:r>
              <a:rPr lang="en-US" kern="1200" baseline="0" dirty="0" smtClean="0">
                <a:effectLst/>
                <a:latin typeface="+mn-lt"/>
                <a:ea typeface="+mn-ea"/>
                <a:cs typeface="+mn-cs"/>
              </a:rPr>
              <a:t> (bottom right seal).</a:t>
            </a:r>
          </a:p>
          <a:p>
            <a:pPr marL="228600" indent="-228600">
              <a:buAutoNum type="arabicPeriod"/>
            </a:pPr>
            <a:r>
              <a:rPr lang="en-US" kern="1200" dirty="0" smtClean="0">
                <a:effectLst/>
                <a:latin typeface="+mn-lt"/>
                <a:ea typeface="+mn-ea"/>
                <a:cs typeface="+mn-cs"/>
              </a:rPr>
              <a:t>These </a:t>
            </a:r>
            <a:r>
              <a:rPr lang="en-US" kern="1200" dirty="0">
                <a:effectLst/>
                <a:latin typeface="+mn-lt"/>
                <a:ea typeface="+mn-ea"/>
                <a:cs typeface="+mn-cs"/>
              </a:rPr>
              <a:t>lead seals would have stopped anyone tampering with the luggage of</a:t>
            </a:r>
            <a:r>
              <a:rPr lang="en-US" dirty="0"/>
              <a:t> </a:t>
            </a:r>
            <a:r>
              <a:rPr lang="en-US" kern="1200" dirty="0">
                <a:effectLst/>
                <a:latin typeface="+mn-lt"/>
                <a:ea typeface="+mn-ea"/>
                <a:cs typeface="+mn-cs"/>
              </a:rPr>
              <a:t>a soldier who belonged to the legion stamped on </a:t>
            </a:r>
            <a:r>
              <a:rPr lang="en-US" kern="1200" dirty="0" smtClean="0">
                <a:effectLst/>
                <a:latin typeface="+mn-lt"/>
                <a:ea typeface="+mn-ea"/>
                <a:cs typeface="+mn-cs"/>
              </a:rPr>
              <a:t>it.</a:t>
            </a:r>
            <a:r>
              <a:rPr lang="en-US" dirty="0"/>
              <a:t> </a:t>
            </a:r>
            <a:endParaRPr lang="en-US" dirty="0" smtClean="0"/>
          </a:p>
          <a:p>
            <a:pPr marL="228600" indent="-228600">
              <a:buAutoNum type="arabicPeriod"/>
            </a:pPr>
            <a:r>
              <a:rPr lang="en-US" dirty="0" smtClean="0">
                <a:ea typeface="+mn-ea"/>
                <a:cs typeface="+mn-cs"/>
              </a:rPr>
              <a:t>The </a:t>
            </a:r>
            <a:r>
              <a:rPr lang="en-US" dirty="0" err="1" smtClean="0">
                <a:ea typeface="+mn-ea"/>
                <a:cs typeface="+mn-cs"/>
              </a:rPr>
              <a:t>legio</a:t>
            </a:r>
            <a:r>
              <a:rPr lang="en-US" dirty="0" smtClean="0">
                <a:ea typeface="+mn-ea"/>
                <a:cs typeface="+mn-cs"/>
              </a:rPr>
              <a:t> III Cyrenaica served in North Africa (Libya and Egypt); the </a:t>
            </a:r>
            <a:r>
              <a:rPr lang="en-US" dirty="0" err="1" smtClean="0">
                <a:ea typeface="+mn-ea"/>
                <a:cs typeface="+mn-cs"/>
              </a:rPr>
              <a:t>legio</a:t>
            </a:r>
            <a:r>
              <a:rPr lang="en-US" dirty="0" smtClean="0">
                <a:ea typeface="+mn-ea"/>
                <a:cs typeface="+mn-cs"/>
              </a:rPr>
              <a:t> VI Valeria </a:t>
            </a:r>
            <a:r>
              <a:rPr lang="en-US" dirty="0" err="1" smtClean="0">
                <a:ea typeface="+mn-ea"/>
                <a:cs typeface="+mn-cs"/>
              </a:rPr>
              <a:t>Victrix</a:t>
            </a:r>
            <a:r>
              <a:rPr lang="en-US" dirty="0" smtClean="0">
                <a:ea typeface="+mn-ea"/>
                <a:cs typeface="+mn-cs"/>
              </a:rPr>
              <a:t> served in Spain and Germany before being moved to Britain (several tombstones from Chester commemorate soldiers</a:t>
            </a:r>
            <a:r>
              <a:rPr lang="en-US" baseline="0" dirty="0" smtClean="0">
                <a:ea typeface="+mn-ea"/>
                <a:cs typeface="+mn-cs"/>
              </a:rPr>
              <a:t> from this legion).  Marcus could therefore have served in North Africa, where he may have picked up the slave girl, Nigella and the</a:t>
            </a:r>
            <a:r>
              <a:rPr lang="en-US" kern="1200" dirty="0" smtClean="0">
                <a:effectLst/>
                <a:latin typeface="+mn-lt"/>
                <a:ea typeface="+mn-ea"/>
                <a:cs typeface="+mn-cs"/>
              </a:rPr>
              <a:t> </a:t>
            </a:r>
            <a:r>
              <a:rPr lang="en-US" kern="1200" dirty="0">
                <a:effectLst/>
                <a:latin typeface="+mn-lt"/>
                <a:ea typeface="+mn-ea"/>
                <a:cs typeface="+mn-cs"/>
              </a:rPr>
              <a:t>part of an Egyptian ivory box carved with the jackal-headed god Anubis</a:t>
            </a:r>
            <a:r>
              <a:rPr lang="en-US" dirty="0"/>
              <a:t> </a:t>
            </a:r>
            <a:r>
              <a:rPr lang="en-US" dirty="0" smtClean="0"/>
              <a:t>which </a:t>
            </a:r>
            <a:r>
              <a:rPr lang="en-US" kern="1200" dirty="0" smtClean="0">
                <a:effectLst/>
                <a:latin typeface="+mn-lt"/>
                <a:ea typeface="+mn-ea"/>
                <a:cs typeface="+mn-cs"/>
              </a:rPr>
              <a:t>was also found </a:t>
            </a:r>
            <a:r>
              <a:rPr lang="en-US" kern="1200" dirty="0">
                <a:effectLst/>
                <a:latin typeface="+mn-lt"/>
                <a:ea typeface="+mn-ea"/>
                <a:cs typeface="+mn-cs"/>
              </a:rPr>
              <a:t>in the house</a:t>
            </a:r>
            <a:r>
              <a:rPr lang="en-US" kern="1200" dirty="0" smtClean="0">
                <a:effectLst/>
                <a:latin typeface="+mn-lt"/>
                <a:ea typeface="+mn-ea"/>
                <a:cs typeface="+mn-cs"/>
              </a:rPr>
              <a:t>.</a:t>
            </a:r>
            <a:r>
              <a:rPr lang="en-US" kern="1200" baseline="0" dirty="0">
                <a:effectLst/>
                <a:latin typeface="+mn-lt"/>
                <a:ea typeface="+mn-ea"/>
                <a:cs typeface="+mn-cs"/>
              </a:rPr>
              <a:t> </a:t>
            </a:r>
            <a:r>
              <a:rPr lang="en-US" kern="1200" baseline="0" dirty="0" smtClean="0">
                <a:effectLst/>
                <a:latin typeface="+mn-lt"/>
                <a:ea typeface="+mn-ea"/>
                <a:cs typeface="+mn-cs"/>
              </a:rPr>
              <a:t> Anubis was an Egyptian god also popular in the Roman army.  An image of him dressed as Roman centurion was found in a tomb in Alexandria in Egypt.</a:t>
            </a:r>
            <a:endParaRPr lang="en-US" kern="1200" dirty="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10</a:t>
            </a:fld>
            <a:endParaRPr lang="en-US"/>
          </a:p>
        </p:txBody>
      </p:sp>
    </p:spTree>
    <p:extLst>
      <p:ext uri="{BB962C8B-B14F-4D97-AF65-F5344CB8AC3E}">
        <p14:creationId xmlns:p14="http://schemas.microsoft.com/office/powerpoint/2010/main" val="468747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p:spPr>
        <p:txBody>
          <a:bodyPr/>
          <a:lstStyle/>
          <a:p>
            <a:pPr eaLnBrk="1" hangingPunct="1"/>
            <a:r>
              <a:rPr lang="en-US" altLang="en-US" dirty="0" smtClean="0"/>
              <a:t>As you will see from the next slide, Nigella and </a:t>
            </a:r>
            <a:r>
              <a:rPr lang="en-US" altLang="en-US" dirty="0" err="1" smtClean="0"/>
              <a:t>Servandus</a:t>
            </a:r>
            <a:r>
              <a:rPr lang="en-US" altLang="en-US" dirty="0" smtClean="0"/>
              <a:t> are names found on a curse</a:t>
            </a:r>
            <a:r>
              <a:rPr lang="en-US" altLang="en-US" baseline="0" dirty="0" smtClean="0"/>
              <a:t> tablet found at the Vine Street house.  We have made them all part of Marcus’ household for the purposes of the story.</a:t>
            </a:r>
            <a:endParaRPr lang="en-US" altLang="en-US" dirty="0"/>
          </a:p>
        </p:txBody>
      </p:sp>
    </p:spTree>
    <p:extLst>
      <p:ext uri="{BB962C8B-B14F-4D97-AF65-F5344CB8AC3E}">
        <p14:creationId xmlns:p14="http://schemas.microsoft.com/office/powerpoint/2010/main" val="1265318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p:spPr>
        <p:txBody>
          <a:bodyPr/>
          <a:lstStyle/>
          <a:p>
            <a:pPr rtl="0"/>
            <a:r>
              <a:rPr lang="en-US" sz="1200" kern="1200" dirty="0" smtClean="0">
                <a:solidFill>
                  <a:schemeClr val="tx1"/>
                </a:solidFill>
                <a:effectLst/>
                <a:latin typeface="+mn-lt"/>
                <a:ea typeface="+mn-ea"/>
                <a:cs typeface="+mn-cs"/>
              </a:rPr>
              <a:t>1. Here you can see the tablet with the names of the 2 slaves and the use of the unusual word ‘</a:t>
            </a:r>
            <a:r>
              <a:rPr lang="en-US" sz="1200" kern="1200" dirty="0" err="1" smtClean="0">
                <a:solidFill>
                  <a:schemeClr val="tx1"/>
                </a:solidFill>
                <a:effectLst/>
                <a:latin typeface="+mn-lt"/>
                <a:ea typeface="+mn-ea"/>
                <a:cs typeface="+mn-cs"/>
              </a:rPr>
              <a:t>paedagogium</a:t>
            </a:r>
            <a:r>
              <a:rPr lang="en-US" sz="1200" kern="1200" dirty="0" smtClean="0">
                <a:solidFill>
                  <a:schemeClr val="tx1"/>
                </a:solidFill>
                <a:effectLst/>
                <a:latin typeface="+mn-lt"/>
                <a:ea typeface="+mn-ea"/>
                <a:cs typeface="+mn-cs"/>
              </a:rPr>
              <a:t>’- the slave-quarters.</a:t>
            </a:r>
          </a:p>
          <a:p>
            <a:pPr rtl="0"/>
            <a:r>
              <a:rPr lang="en-US" sz="1200" kern="1200" dirty="0" smtClean="0">
                <a:solidFill>
                  <a:schemeClr val="tx1"/>
                </a:solidFill>
                <a:effectLst/>
                <a:latin typeface="+mn-lt"/>
                <a:ea typeface="+mn-ea"/>
                <a:cs typeface="+mn-cs"/>
              </a:rPr>
              <a:t>2. Here is the translation of the curse tablet, which explains why </a:t>
            </a:r>
            <a:r>
              <a:rPr lang="en-US" sz="1200" kern="1200" dirty="0" err="1" smtClean="0">
                <a:solidFill>
                  <a:schemeClr val="tx1"/>
                </a:solidFill>
                <a:effectLst/>
                <a:latin typeface="+mn-lt"/>
                <a:ea typeface="+mn-ea"/>
                <a:cs typeface="+mn-cs"/>
              </a:rPr>
              <a:t>Servandus</a:t>
            </a:r>
            <a:r>
              <a:rPr lang="en-US" sz="1200" kern="1200" dirty="0" smtClean="0">
                <a:solidFill>
                  <a:schemeClr val="tx1"/>
                </a:solidFill>
                <a:effectLst/>
                <a:latin typeface="+mn-lt"/>
                <a:ea typeface="+mn-ea"/>
                <a:cs typeface="+mn-cs"/>
              </a:rPr>
              <a:t> looks so cold in our pictures: he’s lost his cloak. We also have the mystery of the deleted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name (</a:t>
            </a:r>
            <a:r>
              <a:rPr lang="en-US" sz="1200" i="1" kern="1200" dirty="0" smtClean="0">
                <a:solidFill>
                  <a:schemeClr val="tx1"/>
                </a:solidFill>
                <a:effectLst/>
                <a:latin typeface="+mn-lt"/>
                <a:ea typeface="+mn-ea"/>
                <a:cs typeface="+mn-cs"/>
              </a:rPr>
              <a:t>to be addressed in a later session).</a:t>
            </a:r>
            <a:endParaRPr lang="en-US" sz="1200" i="0" kern="1200" dirty="0" smtClean="0">
              <a:solidFill>
                <a:schemeClr val="tx1"/>
              </a:solidFill>
              <a:effectLst/>
              <a:latin typeface="+mn-lt"/>
              <a:ea typeface="+mn-ea"/>
              <a:cs typeface="+mn-cs"/>
            </a:endParaRPr>
          </a:p>
          <a:p>
            <a:pPr rtl="0"/>
            <a:r>
              <a:rPr lang="en-US" sz="1200" i="0" kern="1200" dirty="0" smtClean="0">
                <a:solidFill>
                  <a:schemeClr val="tx1"/>
                </a:solidFill>
                <a:effectLst/>
                <a:latin typeface="+mn-lt"/>
                <a:ea typeface="+mn-ea"/>
                <a:cs typeface="+mn-cs"/>
              </a:rPr>
              <a:t>3.</a:t>
            </a:r>
            <a:r>
              <a:rPr lang="en-US" sz="1200" i="0" kern="1200" baseline="0" dirty="0" smtClean="0">
                <a:solidFill>
                  <a:schemeClr val="tx1"/>
                </a:solidFill>
                <a:effectLst/>
                <a:latin typeface="+mn-lt"/>
                <a:ea typeface="+mn-ea"/>
                <a:cs typeface="+mn-cs"/>
              </a:rPr>
              <a:t> </a:t>
            </a:r>
            <a:r>
              <a:rPr lang="en-US" dirty="0" smtClean="0"/>
              <a:t>From</a:t>
            </a:r>
            <a:r>
              <a:rPr lang="en-US" baseline="0" dirty="0" smtClean="0"/>
              <a:t> the top the f</a:t>
            </a:r>
            <a:r>
              <a:rPr lang="en-US" dirty="0" smtClean="0"/>
              <a:t>ourth line down</a:t>
            </a:r>
            <a:r>
              <a:rPr lang="en-US" baseline="0" dirty="0" smtClean="0"/>
              <a:t> in the middle S = </a:t>
            </a:r>
            <a:r>
              <a:rPr lang="en-US" baseline="0" dirty="0" err="1" smtClean="0"/>
              <a:t>Servandus</a:t>
            </a:r>
            <a:r>
              <a:rPr lang="en-US" baseline="0" dirty="0" smtClean="0"/>
              <a:t>’ name</a:t>
            </a:r>
          </a:p>
          <a:p>
            <a:r>
              <a:rPr lang="en-US" baseline="0" dirty="0" smtClean="0"/>
              <a:t>4. From the bottom the seventh line up N = Nigella’s name</a:t>
            </a:r>
          </a:p>
          <a:p>
            <a:pPr eaLnBrk="1" hangingPunct="1">
              <a:lnSpc>
                <a:spcPct val="150000"/>
              </a:lnSpc>
              <a:spcBef>
                <a:spcPct val="0"/>
              </a:spcBef>
              <a:buClrTx/>
              <a:buFontTx/>
              <a:buNone/>
            </a:pPr>
            <a:r>
              <a:rPr lang="en-US" baseline="0" dirty="0" smtClean="0"/>
              <a:t>Translation: </a:t>
            </a:r>
            <a:endParaRPr lang="en-GB" altLang="en-US" sz="1200" dirty="0" smtClean="0">
              <a:solidFill>
                <a:schemeClr val="tx1"/>
              </a:solidFill>
              <a:latin typeface="Times New Roman" panose="02020603050405020304" pitchFamily="18" charset="0"/>
            </a:endParaRPr>
          </a:p>
          <a:p>
            <a:pPr algn="just" eaLnBrk="1" hangingPunct="1">
              <a:lnSpc>
                <a:spcPct val="150000"/>
              </a:lnSpc>
              <a:spcBef>
                <a:spcPct val="0"/>
              </a:spcBef>
              <a:spcAft>
                <a:spcPts val="600"/>
              </a:spcAft>
              <a:buClrTx/>
              <a:buFontTx/>
              <a:buNone/>
            </a:pPr>
            <a:r>
              <a:rPr lang="en-GB" altLang="en-US" sz="1200" dirty="0" smtClean="0">
                <a:solidFill>
                  <a:schemeClr val="tx1"/>
                </a:solidFill>
                <a:latin typeface="Arial" panose="020B0604020202020204" pitchFamily="34" charset="0"/>
              </a:rPr>
              <a:t>‘I give to the god </a:t>
            </a:r>
            <a:r>
              <a:rPr lang="en-GB" altLang="en-US" sz="1200" dirty="0" err="1" smtClean="0">
                <a:solidFill>
                  <a:schemeClr val="tx1"/>
                </a:solidFill>
                <a:latin typeface="Arial" panose="020B0604020202020204" pitchFamily="34" charset="0"/>
              </a:rPr>
              <a:t>Maglus</a:t>
            </a:r>
            <a:r>
              <a:rPr lang="en-GB" altLang="en-US" sz="1200" dirty="0" smtClean="0">
                <a:solidFill>
                  <a:schemeClr val="tx1"/>
                </a:solidFill>
                <a:latin typeface="Arial" panose="020B0604020202020204" pitchFamily="34" charset="0"/>
              </a:rPr>
              <a:t> him who did wrong from the slave-quarters; I give him who (did) theft &lt;the cloak&gt; from the slave-quarters; who stole the cloak of </a:t>
            </a:r>
            <a:r>
              <a:rPr lang="en-GB" altLang="en-US" sz="1200" dirty="0" err="1" smtClean="0">
                <a:solidFill>
                  <a:schemeClr val="tx1"/>
                </a:solidFill>
                <a:latin typeface="Arial" panose="020B0604020202020204" pitchFamily="34" charset="0"/>
              </a:rPr>
              <a:t>Servandus</a:t>
            </a:r>
            <a:r>
              <a:rPr lang="en-GB" altLang="en-US" sz="1200" dirty="0" smtClean="0">
                <a:solidFill>
                  <a:schemeClr val="tx1"/>
                </a:solidFill>
                <a:latin typeface="Arial" panose="020B0604020202020204" pitchFamily="34" charset="0"/>
              </a:rPr>
              <a:t>. Silvester, </a:t>
            </a:r>
            <a:r>
              <a:rPr lang="en-GB" altLang="en-US" sz="1200" dirty="0" err="1" smtClean="0">
                <a:solidFill>
                  <a:schemeClr val="tx1"/>
                </a:solidFill>
                <a:latin typeface="Arial" panose="020B0604020202020204" pitchFamily="34" charset="0"/>
              </a:rPr>
              <a:t>Ri</a:t>
            </a:r>
            <a:r>
              <a:rPr lang="en-GB" altLang="en-US" sz="1200" dirty="0" smtClean="0">
                <a:solidFill>
                  <a:schemeClr val="tx1"/>
                </a:solidFill>
                <a:latin typeface="Arial" panose="020B0604020202020204" pitchFamily="34" charset="0"/>
              </a:rPr>
              <a:t>(g)</a:t>
            </a:r>
            <a:r>
              <a:rPr lang="en-GB" altLang="en-US" sz="1200" dirty="0" err="1" smtClean="0">
                <a:solidFill>
                  <a:schemeClr val="tx1"/>
                </a:solidFill>
                <a:latin typeface="Arial" panose="020B0604020202020204" pitchFamily="34" charset="0"/>
              </a:rPr>
              <a:t>omandus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Senilis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Venustinus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Vorvena</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Calaminus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Felicianus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Ruf</a:t>
            </a:r>
            <a:r>
              <a:rPr lang="en-GB" altLang="en-US" sz="1200" dirty="0" smtClean="0">
                <a:solidFill>
                  <a:schemeClr val="tx1"/>
                </a:solidFill>
                <a:latin typeface="Arial" panose="020B0604020202020204" pitchFamily="34" charset="0"/>
              </a:rPr>
              <a:t>&lt;a&gt;</a:t>
            </a:r>
            <a:r>
              <a:rPr lang="en-GB" altLang="en-US" sz="1200" dirty="0" err="1" smtClean="0">
                <a:solidFill>
                  <a:schemeClr val="tx1"/>
                </a:solidFill>
                <a:latin typeface="Arial" panose="020B0604020202020204" pitchFamily="34" charset="0"/>
              </a:rPr>
              <a:t>edo</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Vendicina</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Ingenuinus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Iuventius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Alocus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Cennosus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Germanus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Senedo</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Cunovendus</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Regalis</a:t>
            </a:r>
            <a:r>
              <a:rPr lang="en-GB" altLang="en-US" sz="1200" dirty="0" smtClean="0">
                <a:solidFill>
                  <a:schemeClr val="tx1"/>
                </a:solidFill>
                <a:latin typeface="Arial" panose="020B0604020202020204" pitchFamily="34" charset="0"/>
              </a:rPr>
              <a:t>, Ni(g)</a:t>
            </a:r>
            <a:r>
              <a:rPr lang="en-GB" altLang="en-US" sz="1200" dirty="0" err="1" smtClean="0">
                <a:solidFill>
                  <a:schemeClr val="tx1"/>
                </a:solidFill>
                <a:latin typeface="Arial" panose="020B0604020202020204" pitchFamily="34" charset="0"/>
              </a:rPr>
              <a:t>ella</a:t>
            </a:r>
            <a:r>
              <a:rPr lang="en-GB" altLang="en-US" sz="1200" dirty="0" smtClean="0">
                <a:solidFill>
                  <a:schemeClr val="tx1"/>
                </a:solidFill>
                <a:latin typeface="Arial" panose="020B0604020202020204" pitchFamily="34" charset="0"/>
              </a:rPr>
              <a:t>, </a:t>
            </a:r>
            <a:r>
              <a:rPr lang="en-GB" altLang="en-US" sz="1200" dirty="0" err="1" smtClean="0">
                <a:solidFill>
                  <a:schemeClr val="tx1"/>
                </a:solidFill>
                <a:latin typeface="Arial" panose="020B0604020202020204" pitchFamily="34" charset="0"/>
              </a:rPr>
              <a:t>Senicianus</a:t>
            </a:r>
            <a:r>
              <a:rPr lang="en-GB" altLang="en-US" sz="1200" dirty="0" smtClean="0">
                <a:solidFill>
                  <a:schemeClr val="tx1"/>
                </a:solidFill>
                <a:latin typeface="Arial" panose="020B0604020202020204" pitchFamily="34" charset="0"/>
              </a:rPr>
              <a:t> (</a:t>
            </a:r>
            <a:r>
              <a:rPr lang="en-GB" altLang="en-US" sz="1200" i="1" dirty="0" smtClean="0">
                <a:solidFill>
                  <a:schemeClr val="tx1"/>
                </a:solidFill>
                <a:latin typeface="Arial" panose="020B0604020202020204" pitchFamily="34" charset="0"/>
              </a:rPr>
              <a:t>deleted</a:t>
            </a:r>
            <a:r>
              <a:rPr lang="en-GB" altLang="en-US" sz="1200" dirty="0" smtClean="0">
                <a:solidFill>
                  <a:schemeClr val="tx1"/>
                </a:solidFill>
                <a:latin typeface="Arial" panose="020B0604020202020204" pitchFamily="34" charset="0"/>
              </a:rPr>
              <a:t>). I give (that the god </a:t>
            </a:r>
            <a:r>
              <a:rPr lang="en-GB" altLang="en-US" sz="1200" dirty="0" err="1" smtClean="0">
                <a:solidFill>
                  <a:schemeClr val="tx1"/>
                </a:solidFill>
                <a:latin typeface="Arial" panose="020B0604020202020204" pitchFamily="34" charset="0"/>
              </a:rPr>
              <a:t>Maglus</a:t>
            </a:r>
            <a:r>
              <a:rPr lang="en-GB" altLang="en-US" sz="1200" dirty="0" smtClean="0">
                <a:solidFill>
                  <a:schemeClr val="tx1"/>
                </a:solidFill>
                <a:latin typeface="Arial" panose="020B0604020202020204" pitchFamily="34" charset="0"/>
              </a:rPr>
              <a:t>) before the ninth day take away him who stole the cloak of </a:t>
            </a:r>
            <a:r>
              <a:rPr lang="en-GB" altLang="en-US" sz="1200" dirty="0" err="1" smtClean="0">
                <a:solidFill>
                  <a:schemeClr val="tx1"/>
                </a:solidFill>
                <a:latin typeface="Arial" panose="020B0604020202020204" pitchFamily="34" charset="0"/>
              </a:rPr>
              <a:t>Servandus</a:t>
            </a:r>
            <a:r>
              <a:rPr lang="en-GB" altLang="en-US" sz="1200" dirty="0" smtClean="0">
                <a:solidFill>
                  <a:schemeClr val="tx1"/>
                </a:solidFill>
                <a:latin typeface="Arial" panose="020B0604020202020204" pitchFamily="34" charset="0"/>
              </a:rPr>
              <a:t>.’</a:t>
            </a:r>
          </a:p>
          <a:p>
            <a:pPr algn="just" eaLnBrk="1" hangingPunct="1">
              <a:lnSpc>
                <a:spcPct val="150000"/>
              </a:lnSpc>
              <a:spcBef>
                <a:spcPct val="0"/>
              </a:spcBef>
              <a:spcAft>
                <a:spcPts val="600"/>
              </a:spcAft>
              <a:buClrTx/>
              <a:buFontTx/>
              <a:buNone/>
            </a:pPr>
            <a:endParaRPr lang="en-GB" altLang="en-US" sz="1200" dirty="0" smtClean="0">
              <a:solidFill>
                <a:schemeClr val="tx1"/>
              </a:solidFill>
              <a:latin typeface="Arial" panose="020B0604020202020204" pitchFamily="34" charset="0"/>
            </a:endParaRPr>
          </a:p>
          <a:p>
            <a:pPr algn="just" eaLnBrk="1" hangingPunct="1">
              <a:lnSpc>
                <a:spcPct val="150000"/>
              </a:lnSpc>
              <a:spcBef>
                <a:spcPct val="0"/>
              </a:spcBef>
              <a:spcAft>
                <a:spcPts val="600"/>
              </a:spcAft>
              <a:buClrTx/>
              <a:buFontTx/>
              <a:buNone/>
            </a:pPr>
            <a:r>
              <a:rPr lang="en-GB" altLang="en-US" sz="1200" dirty="0" smtClean="0">
                <a:solidFill>
                  <a:schemeClr val="tx1"/>
                </a:solidFill>
                <a:latin typeface="Arial" panose="020B0604020202020204" pitchFamily="34" charset="0"/>
              </a:rPr>
              <a:t>There are the names of 19 suspects, including one erased (probably </a:t>
            </a:r>
            <a:r>
              <a:rPr lang="en-GB" altLang="en-US" sz="1200" dirty="0" err="1" smtClean="0">
                <a:solidFill>
                  <a:schemeClr val="tx1"/>
                </a:solidFill>
                <a:latin typeface="Arial" panose="020B0604020202020204" pitchFamily="34" charset="0"/>
              </a:rPr>
              <a:t>Senicianus</a:t>
            </a:r>
            <a:r>
              <a:rPr lang="en-GB" altLang="en-US" sz="1200" dirty="0" smtClean="0">
                <a:solidFill>
                  <a:schemeClr val="tx1"/>
                </a:solidFill>
                <a:latin typeface="Arial" panose="020B0604020202020204" pitchFamily="34" charset="0"/>
              </a:rPr>
              <a:t>). They are an interesting mixture of Roman names like </a:t>
            </a:r>
            <a:r>
              <a:rPr lang="en-GB" altLang="en-US" sz="1200" dirty="0" err="1" smtClean="0">
                <a:solidFill>
                  <a:schemeClr val="tx1"/>
                </a:solidFill>
                <a:latin typeface="Arial" panose="020B0604020202020204" pitchFamily="34" charset="0"/>
              </a:rPr>
              <a:t>Servandus</a:t>
            </a:r>
            <a:r>
              <a:rPr lang="en-GB" altLang="en-US" sz="1200" dirty="0" smtClean="0">
                <a:solidFill>
                  <a:schemeClr val="tx1"/>
                </a:solidFill>
                <a:latin typeface="Arial" panose="020B0604020202020204" pitchFamily="34" charset="0"/>
              </a:rPr>
              <a:t> (e.g. Silvester), ‘Roman’ names popular in Celtic-speaking provinces (e.g. </a:t>
            </a:r>
            <a:r>
              <a:rPr lang="en-GB" altLang="en-US" sz="1200" dirty="0" err="1" smtClean="0">
                <a:solidFill>
                  <a:schemeClr val="tx1"/>
                </a:solidFill>
                <a:latin typeface="Arial" panose="020B0604020202020204" pitchFamily="34" charset="0"/>
              </a:rPr>
              <a:t>Senilis</a:t>
            </a:r>
            <a:r>
              <a:rPr lang="en-GB" altLang="en-US" sz="1200" dirty="0" smtClean="0">
                <a:solidFill>
                  <a:schemeClr val="tx1"/>
                </a:solidFill>
                <a:latin typeface="Arial" panose="020B0604020202020204" pitchFamily="34" charset="0"/>
              </a:rPr>
              <a:t>), Greek names (e.g. </a:t>
            </a:r>
            <a:r>
              <a:rPr lang="en-GB" altLang="en-US" sz="1200" dirty="0" err="1" smtClean="0">
                <a:solidFill>
                  <a:schemeClr val="tx1"/>
                </a:solidFill>
                <a:latin typeface="Arial" panose="020B0604020202020204" pitchFamily="34" charset="0"/>
              </a:rPr>
              <a:t>Alocus</a:t>
            </a:r>
            <a:r>
              <a:rPr lang="en-GB" altLang="en-US" sz="1200" dirty="0" smtClean="0">
                <a:solidFill>
                  <a:schemeClr val="tx1"/>
                </a:solidFill>
                <a:latin typeface="Arial" panose="020B0604020202020204" pitchFamily="34" charset="0"/>
              </a:rPr>
              <a:t>)</a:t>
            </a:r>
            <a:r>
              <a:rPr lang="en-GB" altLang="en-US" sz="1200" baseline="0" dirty="0" smtClean="0">
                <a:solidFill>
                  <a:schemeClr val="tx1"/>
                </a:solidFill>
                <a:latin typeface="Arial" panose="020B0604020202020204" pitchFamily="34" charset="0"/>
              </a:rPr>
              <a:t> </a:t>
            </a:r>
            <a:r>
              <a:rPr lang="en-GB" altLang="en-US" sz="1200" dirty="0" smtClean="0">
                <a:solidFill>
                  <a:schemeClr val="tx1"/>
                </a:solidFill>
                <a:latin typeface="Arial" panose="020B0604020202020204" pitchFamily="34" charset="0"/>
              </a:rPr>
              <a:t>and ‘Celtic’ names comparatively rare (e.g. </a:t>
            </a:r>
            <a:r>
              <a:rPr lang="en-GB" altLang="en-US" sz="1200" dirty="0" err="1" smtClean="0">
                <a:solidFill>
                  <a:schemeClr val="tx1"/>
                </a:solidFill>
                <a:latin typeface="Arial" panose="020B0604020202020204" pitchFamily="34" charset="0"/>
              </a:rPr>
              <a:t>Cunovendus</a:t>
            </a:r>
            <a:r>
              <a:rPr lang="en-GB" altLang="en-US" sz="1200" dirty="0" smtClean="0">
                <a:solidFill>
                  <a:schemeClr val="tx1"/>
                </a:solidFill>
                <a:latin typeface="Arial" panose="020B0604020202020204" pitchFamily="34" charset="0"/>
              </a:rPr>
              <a:t>) or even unattested (e.g. </a:t>
            </a:r>
            <a:r>
              <a:rPr lang="en-GB" altLang="en-US" sz="1200" dirty="0" err="1" smtClean="0">
                <a:solidFill>
                  <a:schemeClr val="tx1"/>
                </a:solidFill>
                <a:latin typeface="Arial" panose="020B0604020202020204" pitchFamily="34" charset="0"/>
              </a:rPr>
              <a:t>Rufaedo</a:t>
            </a:r>
            <a:r>
              <a:rPr lang="en-GB" altLang="en-US" sz="1200" dirty="0" smtClean="0">
                <a:solidFill>
                  <a:schemeClr val="tx1"/>
                </a:solidFill>
                <a:latin typeface="Arial" panose="020B0604020202020204" pitchFamily="34" charset="0"/>
              </a:rPr>
              <a:t>).</a:t>
            </a:r>
          </a:p>
          <a:p>
            <a:pPr algn="just" eaLnBrk="1" hangingPunct="1">
              <a:lnSpc>
                <a:spcPct val="150000"/>
              </a:lnSpc>
              <a:spcBef>
                <a:spcPct val="0"/>
              </a:spcBef>
              <a:spcAft>
                <a:spcPts val="600"/>
              </a:spcAft>
              <a:buClrTx/>
              <a:buFontTx/>
              <a:buNone/>
            </a:pPr>
            <a:r>
              <a:rPr lang="en-GB" altLang="en-US" sz="1200" dirty="0" smtClean="0">
                <a:solidFill>
                  <a:schemeClr val="tx1"/>
                </a:solidFill>
                <a:latin typeface="Arial" panose="020B0604020202020204" pitchFamily="34" charset="0"/>
              </a:rPr>
              <a:t>The writer seems to have twice attempted the rare word </a:t>
            </a:r>
            <a:r>
              <a:rPr lang="en-GB" altLang="en-US" sz="1200" i="1" dirty="0" err="1" smtClean="0">
                <a:solidFill>
                  <a:schemeClr val="tx1"/>
                </a:solidFill>
                <a:latin typeface="Arial" panose="020B0604020202020204" pitchFamily="34" charset="0"/>
              </a:rPr>
              <a:t>paedagogium</a:t>
            </a:r>
            <a:r>
              <a:rPr lang="en-GB" altLang="en-US" sz="1200" dirty="0" smtClean="0">
                <a:solidFill>
                  <a:schemeClr val="tx1"/>
                </a:solidFill>
                <a:latin typeface="Arial" panose="020B0604020202020204" pitchFamily="34" charset="0"/>
              </a:rPr>
              <a:t>, variously meaning ‘a training establishment for slave-boys’, ‘slave quarters’, ‘(servile) staff’</a:t>
            </a:r>
            <a:r>
              <a:rPr lang="en-US" altLang="en-US" sz="1200" dirty="0" smtClean="0">
                <a:solidFill>
                  <a:schemeClr val="tx1"/>
                </a:solidFill>
                <a:latin typeface="Arial" panose="020B0604020202020204" pitchFamily="34" charset="0"/>
              </a:rPr>
              <a:t> </a:t>
            </a:r>
            <a:endParaRPr lang="en-GB" altLang="en-US" sz="1200" dirty="0" smtClean="0">
              <a:solidFill>
                <a:schemeClr val="tx1"/>
              </a:solidFill>
              <a:latin typeface="Arial" panose="020B0604020202020204" pitchFamily="34" charset="0"/>
            </a:endParaRPr>
          </a:p>
          <a:p>
            <a:pPr eaLnBrk="1" hangingPunct="1"/>
            <a:endParaRPr lang="en-US" altLang="en-US" dirty="0"/>
          </a:p>
        </p:txBody>
      </p:sp>
    </p:spTree>
    <p:extLst>
      <p:ext uri="{BB962C8B-B14F-4D97-AF65-F5344CB8AC3E}">
        <p14:creationId xmlns:p14="http://schemas.microsoft.com/office/powerpoint/2010/main" val="417910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images give one impression of how </a:t>
            </a:r>
            <a:r>
              <a:rPr lang="en-US" dirty="0" err="1" smtClean="0"/>
              <a:t>Ratae</a:t>
            </a:r>
            <a:r>
              <a:rPr lang="en-US" dirty="0" smtClean="0"/>
              <a:t> </a:t>
            </a:r>
            <a:r>
              <a:rPr lang="en-US" dirty="0" err="1" smtClean="0"/>
              <a:t>Corieltauvorum</a:t>
            </a:r>
            <a:r>
              <a:rPr lang="en-US" dirty="0" smtClean="0"/>
              <a:t> would have appeared to our characters.</a:t>
            </a:r>
          </a:p>
          <a:p>
            <a:r>
              <a:rPr lang="en-US" dirty="0" smtClean="0"/>
              <a:t>A fly-through </a:t>
            </a:r>
            <a:r>
              <a:rPr lang="en-US" dirty="0"/>
              <a:t>of</a:t>
            </a:r>
            <a:r>
              <a:rPr lang="en-US" baseline="0" dirty="0"/>
              <a:t> </a:t>
            </a:r>
            <a:r>
              <a:rPr lang="en-US" dirty="0"/>
              <a:t>the forum in </a:t>
            </a:r>
            <a:r>
              <a:rPr lang="en-US" dirty="0" smtClean="0"/>
              <a:t>Leicester can</a:t>
            </a:r>
            <a:r>
              <a:rPr lang="en-US" baseline="0" dirty="0" smtClean="0"/>
              <a:t> be viewed here: </a:t>
            </a:r>
            <a:r>
              <a:rPr lang="en-US" baseline="0" dirty="0"/>
              <a:t>https://www.youtube.com/watch?v=jnwr9mnzllw </a:t>
            </a:r>
            <a:endParaRPr lang="en-US" baseline="0" dirty="0" smtClean="0"/>
          </a:p>
          <a:p>
            <a:r>
              <a:rPr lang="en-US" baseline="0" dirty="0" smtClean="0"/>
              <a:t>This does not have any sound and was created before the most recent digs, so may now not be </a:t>
            </a:r>
            <a:r>
              <a:rPr lang="en-US" baseline="0" smtClean="0"/>
              <a:t>completely accurate.</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13</a:t>
            </a:fld>
            <a:endParaRPr lang="en-US"/>
          </a:p>
        </p:txBody>
      </p:sp>
    </p:spTree>
    <p:extLst>
      <p:ext uri="{BB962C8B-B14F-4D97-AF65-F5344CB8AC3E}">
        <p14:creationId xmlns:p14="http://schemas.microsoft.com/office/powerpoint/2010/main" val="591751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15</a:t>
            </a:fld>
            <a:endParaRPr lang="en-US"/>
          </a:p>
        </p:txBody>
      </p:sp>
    </p:spTree>
    <p:extLst>
      <p:ext uri="{BB962C8B-B14F-4D97-AF65-F5344CB8AC3E}">
        <p14:creationId xmlns:p14="http://schemas.microsoft.com/office/powerpoint/2010/main" val="1336542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2</a:t>
            </a:fld>
            <a:endParaRPr lang="en-US"/>
          </a:p>
        </p:txBody>
      </p:sp>
    </p:spTree>
    <p:extLst>
      <p:ext uri="{BB962C8B-B14F-4D97-AF65-F5344CB8AC3E}">
        <p14:creationId xmlns:p14="http://schemas.microsoft.com/office/powerpoint/2010/main" val="881387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Cori’s introduction as a model and pick up clues from the pictures e.g. </a:t>
            </a:r>
            <a:r>
              <a:rPr lang="en-US" i="1" dirty="0"/>
              <a:t>‘what do gladiators do, yes, they fight’</a:t>
            </a:r>
            <a:endParaRPr lang="en-US" dirty="0"/>
          </a:p>
          <a:p>
            <a:r>
              <a:rPr lang="en-US" dirty="0"/>
              <a:t>Answers: in </a:t>
            </a:r>
            <a:r>
              <a:rPr lang="en-US" dirty="0" err="1"/>
              <a:t>foro</a:t>
            </a:r>
            <a:r>
              <a:rPr lang="en-US" dirty="0"/>
              <a:t> (in the forum): Hi! I’m Primus. I am a craftsman. I work in the forum.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	Hi! I’m Caius </a:t>
            </a:r>
            <a:r>
              <a:rPr lang="en-US" dirty="0" err="1"/>
              <a:t>Gracilis</a:t>
            </a:r>
            <a:r>
              <a:rPr lang="en-US" dirty="0"/>
              <a:t>. I am a citizen and a merchant. I work in the forum. </a:t>
            </a:r>
          </a:p>
          <a:p>
            <a:pPr>
              <a:defRPr/>
            </a:pPr>
            <a:r>
              <a:rPr lang="en-US" dirty="0"/>
              <a:t>Answers:</a:t>
            </a:r>
            <a:r>
              <a:rPr lang="en-US" baseline="0" dirty="0"/>
              <a:t> </a:t>
            </a:r>
            <a:r>
              <a:rPr lang="en-US" dirty="0"/>
              <a:t>in </a:t>
            </a:r>
            <a:r>
              <a:rPr lang="en-US" dirty="0" err="1" smtClean="0"/>
              <a:t>civitate</a:t>
            </a:r>
            <a:r>
              <a:rPr lang="en-US" dirty="0" smtClean="0"/>
              <a:t> </a:t>
            </a:r>
            <a:r>
              <a:rPr lang="en-US" dirty="0"/>
              <a:t>(in the town): Hi! I’m Lucius. I am a gladiator. I fight in/on the training ground. </a:t>
            </a:r>
            <a:endParaRPr lang="en-US" dirty="0">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t>	Hi! I’m </a:t>
            </a:r>
            <a:r>
              <a:rPr lang="en-US" dirty="0" err="1"/>
              <a:t>Verecunda</a:t>
            </a:r>
            <a:r>
              <a:rPr lang="en-US" dirty="0"/>
              <a:t>. I am a dancer. I dance on the stage (point out similarity between </a:t>
            </a:r>
            <a:r>
              <a:rPr lang="en-US" dirty="0" err="1"/>
              <a:t>saltatrix</a:t>
            </a:r>
            <a:r>
              <a:rPr lang="en-US" dirty="0"/>
              <a:t>: dancer and </a:t>
            </a:r>
            <a:r>
              <a:rPr lang="en-US" dirty="0" err="1"/>
              <a:t>salto</a:t>
            </a:r>
            <a:r>
              <a:rPr lang="en-US" dirty="0"/>
              <a:t>: I dance)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3</a:t>
            </a:fld>
            <a:endParaRPr lang="en-US"/>
          </a:p>
        </p:txBody>
      </p:sp>
    </p:spTree>
    <p:extLst>
      <p:ext uri="{BB962C8B-B14F-4D97-AF65-F5344CB8AC3E}">
        <p14:creationId xmlns:p14="http://schemas.microsoft.com/office/powerpoint/2010/main" val="184463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Answers: </a:t>
            </a:r>
            <a:endParaRPr lang="en-US" dirty="0" smtClean="0"/>
          </a:p>
          <a:p>
            <a:pPr>
              <a:defRPr/>
            </a:pPr>
            <a:r>
              <a:rPr lang="en-US" dirty="0" smtClean="0"/>
              <a:t>in </a:t>
            </a:r>
            <a:r>
              <a:rPr lang="en-US" dirty="0" err="1"/>
              <a:t>paedagogio</a:t>
            </a:r>
            <a:r>
              <a:rPr lang="en-US" dirty="0"/>
              <a:t> (in the slave-quarters) Hi! I’m Nigella. I am a slave girl. I work in the slave-quarters.  </a:t>
            </a:r>
            <a:endParaRPr lang="en-US" dirty="0" smtClean="0"/>
          </a:p>
          <a:p>
            <a:pPr>
              <a:defRPr/>
            </a:pPr>
            <a:r>
              <a:rPr lang="en-US" dirty="0" smtClean="0"/>
              <a:t>(</a:t>
            </a:r>
            <a:r>
              <a:rPr lang="en-US" dirty="0" smtClean="0">
                <a:cs typeface="Calibri"/>
              </a:rPr>
              <a:t>'</a:t>
            </a:r>
            <a:r>
              <a:rPr lang="en-US" dirty="0" err="1" smtClean="0">
                <a:cs typeface="Calibri"/>
              </a:rPr>
              <a:t>paedagogio</a:t>
            </a:r>
            <a:r>
              <a:rPr lang="en-US" dirty="0">
                <a:cs typeface="Calibri"/>
              </a:rPr>
              <a:t>' is only found once elsewhere in Latin, and that refers to the Emperor's household in Rome</a:t>
            </a:r>
            <a:r>
              <a:rPr lang="en-US" dirty="0" smtClean="0">
                <a:cs typeface="Calibri"/>
              </a:rPr>
              <a:t>!)</a:t>
            </a:r>
            <a:endParaRPr lang="en-US" dirty="0"/>
          </a:p>
          <a:p>
            <a:pPr>
              <a:defRPr/>
            </a:pPr>
            <a:r>
              <a:rPr lang="en-US" dirty="0" smtClean="0"/>
              <a:t>Hi</a:t>
            </a:r>
            <a:r>
              <a:rPr lang="en-US" dirty="0"/>
              <a:t>! I’m </a:t>
            </a:r>
            <a:r>
              <a:rPr lang="en-US" dirty="0" err="1"/>
              <a:t>Servandus</a:t>
            </a:r>
            <a:r>
              <a:rPr lang="en-US" dirty="0"/>
              <a:t>. I am a slave (not servant, slaves don’t get paid). I work in the slave-quarters. </a:t>
            </a:r>
            <a:endParaRPr lang="en-US" dirty="0">
              <a:cs typeface="Calibri"/>
            </a:endParaRPr>
          </a:p>
          <a:p>
            <a:pPr>
              <a:defRPr/>
            </a:pPr>
            <a:endParaRPr lang="en-US" dirty="0" smtClean="0"/>
          </a:p>
          <a:p>
            <a:pPr>
              <a:defRPr/>
            </a:pPr>
            <a:r>
              <a:rPr lang="en-US" dirty="0" smtClean="0"/>
              <a:t>in</a:t>
            </a:r>
            <a:r>
              <a:rPr lang="en-US" dirty="0"/>
              <a:t> villa (in the house): Hi! I’m Marcus </a:t>
            </a:r>
            <a:r>
              <a:rPr lang="en-US" dirty="0" err="1"/>
              <a:t>Verrius</a:t>
            </a:r>
            <a:r>
              <a:rPr lang="en-US" dirty="0"/>
              <a:t> </a:t>
            </a:r>
            <a:r>
              <a:rPr lang="en-US" dirty="0" err="1"/>
              <a:t>Celsus</a:t>
            </a:r>
            <a:r>
              <a:rPr lang="en-US" dirty="0"/>
              <a:t>. I am the master. I live in a house. </a:t>
            </a:r>
            <a:r>
              <a:rPr lang="en-US" dirty="0">
                <a:cs typeface="Calibri"/>
              </a:rPr>
              <a:t> </a:t>
            </a:r>
            <a:endParaRPr lang="en-US" dirty="0" smtClean="0">
              <a:cs typeface="Calibri"/>
            </a:endParaRPr>
          </a:p>
          <a:p>
            <a:pPr>
              <a:defRPr/>
            </a:pPr>
            <a:r>
              <a:rPr lang="en-US" dirty="0" smtClean="0">
                <a:cs typeface="Calibri"/>
              </a:rPr>
              <a:t>(One </a:t>
            </a:r>
            <a:r>
              <a:rPr lang="en-US" dirty="0">
                <a:cs typeface="Calibri"/>
              </a:rPr>
              <a:t>way to identify a Roman citizen is by their </a:t>
            </a:r>
            <a:r>
              <a:rPr lang="en-US" i="1" dirty="0" err="1">
                <a:cs typeface="Calibri"/>
              </a:rPr>
              <a:t>tria</a:t>
            </a:r>
            <a:r>
              <a:rPr lang="en-US" i="1" dirty="0">
                <a:cs typeface="Calibri"/>
              </a:rPr>
              <a:t> </a:t>
            </a:r>
            <a:r>
              <a:rPr lang="en-US" i="1" dirty="0" err="1">
                <a:cs typeface="Calibri"/>
              </a:rPr>
              <a:t>nomina</a:t>
            </a:r>
            <a:r>
              <a:rPr lang="en-US" i="1" dirty="0">
                <a:cs typeface="Calibri"/>
              </a:rPr>
              <a:t>, </a:t>
            </a:r>
            <a:r>
              <a:rPr lang="en-US" dirty="0">
                <a:cs typeface="Calibri"/>
              </a:rPr>
              <a:t>three names</a:t>
            </a:r>
            <a:r>
              <a:rPr lang="en-US" dirty="0" smtClean="0">
                <a:cs typeface="Calibri"/>
              </a:rPr>
              <a:t>.)</a:t>
            </a:r>
          </a:p>
          <a:p>
            <a:pPr>
              <a:defRPr/>
            </a:pPr>
            <a:endParaRPr lang="en-US" dirty="0">
              <a:cs typeface="Calibri"/>
            </a:endParaRPr>
          </a:p>
          <a:p>
            <a:pPr>
              <a:defRPr/>
            </a:pPr>
            <a:r>
              <a:rPr lang="en-US" dirty="0"/>
              <a:t>Review all characters, ask how to say ‘I am’ and point out the –o ending on doing words – verbs.</a:t>
            </a:r>
          </a:p>
        </p:txBody>
      </p:sp>
      <p:sp>
        <p:nvSpPr>
          <p:cNvPr id="4" name="Slide Number Placeholder 3"/>
          <p:cNvSpPr>
            <a:spLocks noGrp="1"/>
          </p:cNvSpPr>
          <p:nvPr>
            <p:ph type="sldNum" sz="quarter" idx="10"/>
          </p:nvPr>
        </p:nvSpPr>
        <p:spPr/>
        <p:txBody>
          <a:bodyPr/>
          <a:lstStyle/>
          <a:p>
            <a:fld id="{3EF798C7-9620-5C41-BFA8-CF802F11746E}" type="slidenum">
              <a:rPr lang="en-US" smtClean="0"/>
              <a:t>4</a:t>
            </a:fld>
            <a:endParaRPr lang="en-US"/>
          </a:p>
        </p:txBody>
      </p:sp>
    </p:spTree>
    <p:extLst>
      <p:ext uri="{BB962C8B-B14F-4D97-AF65-F5344CB8AC3E}">
        <p14:creationId xmlns:p14="http://schemas.microsoft.com/office/powerpoint/2010/main" val="962953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Cori will now introduce himself and find out about other people</a:t>
            </a:r>
            <a:r>
              <a:rPr lang="en-US" dirty="0">
                <a:cs typeface="Calibri"/>
              </a:rPr>
              <a:t>; ask pupils to note the similarities with the words in slide 1, but with different endings.</a:t>
            </a:r>
            <a:endParaRPr lang="en-US" dirty="0"/>
          </a:p>
          <a:p>
            <a:r>
              <a:rPr lang="en-US" kern="1200" dirty="0">
                <a:effectLst/>
                <a:latin typeface="+mn-lt"/>
                <a:ea typeface="+mn-ea"/>
                <a:cs typeface="+mn-cs"/>
              </a:rPr>
              <a:t>Answers: </a:t>
            </a:r>
            <a:r>
              <a:rPr lang="en-US" kern="1200" dirty="0" err="1">
                <a:effectLst/>
                <a:latin typeface="+mn-lt"/>
                <a:ea typeface="+mn-ea"/>
                <a:cs typeface="+mn-cs"/>
              </a:rPr>
              <a:t>quis</a:t>
            </a:r>
            <a:r>
              <a:rPr lang="en-US" kern="1200" dirty="0">
                <a:effectLst/>
                <a:latin typeface="+mn-lt"/>
                <a:ea typeface="+mn-ea"/>
                <a:cs typeface="+mn-cs"/>
              </a:rPr>
              <a:t> </a:t>
            </a:r>
            <a:r>
              <a:rPr lang="en-US" kern="1200" dirty="0" err="1">
                <a:effectLst/>
                <a:latin typeface="+mn-lt"/>
                <a:ea typeface="+mn-ea"/>
                <a:cs typeface="+mn-cs"/>
              </a:rPr>
              <a:t>es</a:t>
            </a:r>
            <a:r>
              <a:rPr lang="en-US" kern="1200" dirty="0">
                <a:effectLst/>
                <a:latin typeface="+mn-lt"/>
                <a:ea typeface="+mn-ea"/>
                <a:cs typeface="+mn-cs"/>
              </a:rPr>
              <a:t> –</a:t>
            </a:r>
            <a:r>
              <a:rPr lang="en-US" kern="1200" baseline="0" dirty="0">
                <a:effectLst/>
                <a:latin typeface="+mn-lt"/>
                <a:ea typeface="+mn-ea"/>
                <a:cs typeface="+mn-cs"/>
              </a:rPr>
              <a:t> </a:t>
            </a:r>
            <a:r>
              <a:rPr lang="en-US" kern="1200" dirty="0">
                <a:effectLst/>
                <a:latin typeface="+mn-lt"/>
                <a:ea typeface="+mn-ea"/>
                <a:cs typeface="+mn-cs"/>
              </a:rPr>
              <a:t>who are you? quid </a:t>
            </a:r>
            <a:r>
              <a:rPr lang="en-US" kern="1200" dirty="0" err="1">
                <a:effectLst/>
                <a:latin typeface="+mn-lt"/>
                <a:ea typeface="+mn-ea"/>
                <a:cs typeface="+mn-cs"/>
              </a:rPr>
              <a:t>facis</a:t>
            </a:r>
            <a:r>
              <a:rPr lang="en-US" kern="1200" dirty="0">
                <a:effectLst/>
                <a:latin typeface="+mn-lt"/>
                <a:ea typeface="+mn-ea"/>
                <a:cs typeface="+mn-cs"/>
              </a:rPr>
              <a:t> - what are you doing/ what do you do?</a:t>
            </a:r>
            <a:r>
              <a:rPr lang="en-US" dirty="0"/>
              <a:t> </a:t>
            </a:r>
            <a:endParaRPr lang="en-US" dirty="0">
              <a:cs typeface="Calibri"/>
            </a:endParaRPr>
          </a:p>
          <a:p>
            <a:r>
              <a:rPr lang="en-US" dirty="0"/>
              <a:t>Ask pupils to translate the whole conversation between Cori &amp; Primus on their sheets, </a:t>
            </a:r>
            <a:r>
              <a:rPr lang="en-US" i="1" dirty="0"/>
              <a:t>point out ‘</a:t>
            </a:r>
            <a:r>
              <a:rPr lang="en-US" i="1" dirty="0" err="1"/>
              <a:t>es</a:t>
            </a:r>
            <a:r>
              <a:rPr lang="en-US" i="1" dirty="0"/>
              <a:t>- you are’ again in Cori’s 2nd speech.</a:t>
            </a:r>
            <a:r>
              <a:rPr lang="en-US" dirty="0"/>
              <a:t>  Ask pupils to write out the same conversation for their character, with </a:t>
            </a:r>
            <a:r>
              <a:rPr lang="en-US" dirty="0" err="1"/>
              <a:t>es</a:t>
            </a:r>
            <a:r>
              <a:rPr lang="en-US" dirty="0"/>
              <a:t> for ‘you are’ and –s on the end of the verb.  Volunteer as Cori &amp; pupil being Primus read out conversation in Latin, then Primus asks the next person ‘</a:t>
            </a:r>
            <a:r>
              <a:rPr lang="en-US" dirty="0" err="1"/>
              <a:t>quis</a:t>
            </a:r>
            <a:r>
              <a:rPr lang="en-US" dirty="0"/>
              <a:t> </a:t>
            </a:r>
            <a:r>
              <a:rPr lang="en-US" dirty="0" err="1"/>
              <a:t>es</a:t>
            </a:r>
            <a:r>
              <a:rPr lang="en-US" dirty="0"/>
              <a:t>?  quid </a:t>
            </a:r>
            <a:r>
              <a:rPr lang="en-US" dirty="0" err="1"/>
              <a:t>facis</a:t>
            </a:r>
            <a:r>
              <a:rPr lang="en-US" dirty="0"/>
              <a:t>’; repeat model for each of the characters to introduce someone else.  </a:t>
            </a:r>
          </a:p>
          <a:p>
            <a:r>
              <a:rPr lang="en-US" dirty="0"/>
              <a:t>Answers: 1st 2 bubbles as before then:</a:t>
            </a:r>
          </a:p>
          <a:p>
            <a:r>
              <a:rPr lang="en-US" dirty="0"/>
              <a:t>salve!  Caius </a:t>
            </a:r>
            <a:r>
              <a:rPr lang="en-US" dirty="0" err="1"/>
              <a:t>Gracilis</a:t>
            </a:r>
            <a:r>
              <a:rPr lang="en-US" dirty="0"/>
              <a:t> </a:t>
            </a:r>
            <a:r>
              <a:rPr lang="en-US" b="1" dirty="0" err="1"/>
              <a:t>es</a:t>
            </a:r>
            <a:r>
              <a:rPr lang="en-US" dirty="0"/>
              <a:t>.  </a:t>
            </a:r>
            <a:r>
              <a:rPr lang="en-US" dirty="0" err="1"/>
              <a:t>civis</a:t>
            </a:r>
            <a:r>
              <a:rPr lang="en-US" dirty="0"/>
              <a:t> et </a:t>
            </a:r>
            <a:r>
              <a:rPr lang="en-US" dirty="0" err="1"/>
              <a:t>mercator</a:t>
            </a:r>
            <a:r>
              <a:rPr lang="en-US" dirty="0"/>
              <a:t> </a:t>
            </a:r>
            <a:r>
              <a:rPr lang="en-US" b="1" dirty="0" err="1"/>
              <a:t>es</a:t>
            </a:r>
            <a:r>
              <a:rPr lang="en-US" dirty="0"/>
              <a:t>.  in </a:t>
            </a:r>
            <a:r>
              <a:rPr lang="en-US" dirty="0" err="1"/>
              <a:t>foro</a:t>
            </a:r>
            <a:r>
              <a:rPr lang="en-US" dirty="0"/>
              <a:t> </a:t>
            </a:r>
            <a:r>
              <a:rPr lang="en-US" dirty="0" err="1"/>
              <a:t>labora</a:t>
            </a:r>
            <a:r>
              <a:rPr lang="en-US" b="1" dirty="0" err="1"/>
              <a:t>s</a:t>
            </a:r>
            <a:r>
              <a:rPr lang="en-US" b="1" dirty="0"/>
              <a:t>.  </a:t>
            </a:r>
            <a:r>
              <a:rPr lang="en-US" dirty="0"/>
              <a:t>Hi! </a:t>
            </a:r>
            <a:r>
              <a:rPr lang="en-US" b="1" dirty="0"/>
              <a:t>You are</a:t>
            </a:r>
            <a:r>
              <a:rPr lang="en-US" dirty="0"/>
              <a:t> Caius </a:t>
            </a:r>
            <a:r>
              <a:rPr lang="en-US" dirty="0" err="1"/>
              <a:t>Gracilis</a:t>
            </a:r>
            <a:r>
              <a:rPr lang="en-US" dirty="0"/>
              <a:t>.  </a:t>
            </a:r>
            <a:r>
              <a:rPr lang="en-US" b="1" dirty="0"/>
              <a:t>You are</a:t>
            </a:r>
            <a:r>
              <a:rPr lang="en-US" dirty="0"/>
              <a:t> a citizen and a merchant.  </a:t>
            </a:r>
            <a:r>
              <a:rPr lang="en-US" b="1" dirty="0"/>
              <a:t>You</a:t>
            </a:r>
            <a:r>
              <a:rPr lang="en-US" dirty="0"/>
              <a:t> work in the forum.</a:t>
            </a:r>
          </a:p>
          <a:p>
            <a:r>
              <a:rPr lang="en-US" dirty="0"/>
              <a:t>salve!  Nigella </a:t>
            </a:r>
            <a:r>
              <a:rPr lang="en-US" b="1" dirty="0" err="1"/>
              <a:t>es</a:t>
            </a:r>
            <a:r>
              <a:rPr lang="en-US" dirty="0"/>
              <a:t>.  ancilla </a:t>
            </a:r>
            <a:r>
              <a:rPr lang="en-US" b="1" dirty="0" err="1"/>
              <a:t>es</a:t>
            </a:r>
            <a:r>
              <a:rPr lang="en-US" dirty="0"/>
              <a:t>.  in </a:t>
            </a:r>
            <a:r>
              <a:rPr lang="en-US" dirty="0" err="1"/>
              <a:t>paedagogio</a:t>
            </a:r>
            <a:r>
              <a:rPr lang="en-US" dirty="0"/>
              <a:t> </a:t>
            </a:r>
            <a:r>
              <a:rPr lang="en-US" dirty="0" err="1"/>
              <a:t>labora</a:t>
            </a:r>
            <a:r>
              <a:rPr lang="en-US" b="1" dirty="0" err="1"/>
              <a:t>s</a:t>
            </a:r>
            <a:r>
              <a:rPr lang="en-US" b="1" dirty="0"/>
              <a:t>.  </a:t>
            </a:r>
            <a:r>
              <a:rPr lang="en-US" dirty="0"/>
              <a:t>Hi!  </a:t>
            </a:r>
            <a:r>
              <a:rPr lang="en-US" b="1" dirty="0"/>
              <a:t>You are </a:t>
            </a:r>
            <a:r>
              <a:rPr lang="en-US" dirty="0"/>
              <a:t>Nigella.  </a:t>
            </a:r>
            <a:r>
              <a:rPr lang="en-US" b="1" dirty="0"/>
              <a:t>You are </a:t>
            </a:r>
            <a:r>
              <a:rPr lang="en-US" dirty="0"/>
              <a:t>a slave girl.  </a:t>
            </a:r>
            <a:r>
              <a:rPr lang="en-US" b="1" dirty="0"/>
              <a:t>You</a:t>
            </a:r>
            <a:r>
              <a:rPr lang="en-US" dirty="0"/>
              <a:t> work in the slave-quarters.</a:t>
            </a:r>
          </a:p>
          <a:p>
            <a:r>
              <a:rPr lang="en-US" dirty="0"/>
              <a:t>salve!  </a:t>
            </a:r>
            <a:r>
              <a:rPr lang="en-US" dirty="0" err="1"/>
              <a:t>Servandus</a:t>
            </a:r>
            <a:r>
              <a:rPr lang="en-US" dirty="0"/>
              <a:t> </a:t>
            </a:r>
            <a:r>
              <a:rPr lang="en-US" b="1" dirty="0" err="1"/>
              <a:t>es</a:t>
            </a:r>
            <a:r>
              <a:rPr lang="en-US" dirty="0"/>
              <a:t>.  </a:t>
            </a:r>
            <a:r>
              <a:rPr lang="en-US" dirty="0" err="1"/>
              <a:t>servus</a:t>
            </a:r>
            <a:r>
              <a:rPr lang="en-US" dirty="0"/>
              <a:t> </a:t>
            </a:r>
            <a:r>
              <a:rPr lang="en-US" b="1" dirty="0" err="1"/>
              <a:t>es</a:t>
            </a:r>
            <a:r>
              <a:rPr lang="en-US" dirty="0"/>
              <a:t>.  in </a:t>
            </a:r>
            <a:r>
              <a:rPr lang="en-US" dirty="0" err="1"/>
              <a:t>paedagogio</a:t>
            </a:r>
            <a:r>
              <a:rPr lang="en-US" dirty="0"/>
              <a:t> </a:t>
            </a:r>
            <a:r>
              <a:rPr lang="en-US" dirty="0" err="1"/>
              <a:t>labora</a:t>
            </a:r>
            <a:r>
              <a:rPr lang="en-US" b="1" dirty="0" err="1"/>
              <a:t>s</a:t>
            </a:r>
            <a:r>
              <a:rPr lang="en-US" b="1" dirty="0"/>
              <a:t>.  </a:t>
            </a:r>
            <a:r>
              <a:rPr lang="en-US" dirty="0"/>
              <a:t>Hi!  </a:t>
            </a:r>
            <a:r>
              <a:rPr lang="en-US" b="1" dirty="0"/>
              <a:t>You are</a:t>
            </a:r>
            <a:r>
              <a:rPr lang="en-US" dirty="0"/>
              <a:t> </a:t>
            </a:r>
            <a:r>
              <a:rPr lang="en-US" dirty="0" err="1"/>
              <a:t>Servandus</a:t>
            </a:r>
            <a:r>
              <a:rPr lang="en-US" dirty="0"/>
              <a:t>.  </a:t>
            </a:r>
            <a:r>
              <a:rPr lang="en-US" b="1" dirty="0"/>
              <a:t>You are</a:t>
            </a:r>
            <a:r>
              <a:rPr lang="en-US" dirty="0"/>
              <a:t> a slave.  </a:t>
            </a:r>
            <a:r>
              <a:rPr lang="en-US" b="1" dirty="0"/>
              <a:t>You</a:t>
            </a:r>
            <a:r>
              <a:rPr lang="en-US" dirty="0"/>
              <a:t> work in the slave-quarters.</a:t>
            </a:r>
          </a:p>
          <a:p>
            <a:r>
              <a:rPr lang="en-US" dirty="0"/>
              <a:t>salve!  Marcus </a:t>
            </a:r>
            <a:r>
              <a:rPr lang="en-US" dirty="0" err="1"/>
              <a:t>Verrius</a:t>
            </a:r>
            <a:r>
              <a:rPr lang="en-US" dirty="0"/>
              <a:t> </a:t>
            </a:r>
            <a:r>
              <a:rPr lang="en-US" dirty="0" err="1"/>
              <a:t>Celsus</a:t>
            </a:r>
            <a:r>
              <a:rPr lang="en-US" dirty="0"/>
              <a:t> </a:t>
            </a:r>
            <a:r>
              <a:rPr lang="en-US" b="1" dirty="0" err="1"/>
              <a:t>es</a:t>
            </a:r>
            <a:r>
              <a:rPr lang="en-US" dirty="0"/>
              <a:t>.  </a:t>
            </a:r>
            <a:r>
              <a:rPr lang="en-US" dirty="0" err="1"/>
              <a:t>dominus</a:t>
            </a:r>
            <a:r>
              <a:rPr lang="en-US" dirty="0"/>
              <a:t> </a:t>
            </a:r>
            <a:r>
              <a:rPr lang="en-US" b="1" dirty="0" err="1"/>
              <a:t>es</a:t>
            </a:r>
            <a:r>
              <a:rPr lang="en-US" dirty="0"/>
              <a:t>.  in domo </a:t>
            </a:r>
            <a:r>
              <a:rPr lang="en-US" dirty="0" err="1"/>
              <a:t>habita</a:t>
            </a:r>
            <a:r>
              <a:rPr lang="en-US" b="1" dirty="0" err="1"/>
              <a:t>s</a:t>
            </a:r>
            <a:r>
              <a:rPr lang="en-US" b="1" dirty="0"/>
              <a:t>.</a:t>
            </a:r>
            <a:r>
              <a:rPr lang="en-US" dirty="0"/>
              <a:t>  Hi!  </a:t>
            </a:r>
            <a:r>
              <a:rPr lang="en-US" b="1" dirty="0"/>
              <a:t>You are </a:t>
            </a:r>
            <a:r>
              <a:rPr lang="en-US" dirty="0"/>
              <a:t>Marcus </a:t>
            </a:r>
            <a:r>
              <a:rPr lang="en-US" dirty="0" err="1"/>
              <a:t>Verrius</a:t>
            </a:r>
            <a:r>
              <a:rPr lang="en-US" dirty="0"/>
              <a:t> </a:t>
            </a:r>
            <a:r>
              <a:rPr lang="en-US" dirty="0" err="1"/>
              <a:t>Celsus</a:t>
            </a:r>
            <a:r>
              <a:rPr lang="en-US" dirty="0"/>
              <a:t>.  </a:t>
            </a:r>
            <a:r>
              <a:rPr lang="en-US" b="1" dirty="0"/>
              <a:t>You are</a:t>
            </a:r>
            <a:r>
              <a:rPr lang="en-US" dirty="0"/>
              <a:t> the master.  </a:t>
            </a:r>
            <a:r>
              <a:rPr lang="en-US" b="1" dirty="0"/>
              <a:t>You </a:t>
            </a:r>
            <a:r>
              <a:rPr lang="en-US" dirty="0"/>
              <a:t>live in the house.</a:t>
            </a:r>
          </a:p>
          <a:p>
            <a:r>
              <a:rPr lang="en-US" dirty="0"/>
              <a:t>salve!  Lucius </a:t>
            </a:r>
            <a:r>
              <a:rPr lang="en-US" b="1" dirty="0" err="1"/>
              <a:t>es</a:t>
            </a:r>
            <a:r>
              <a:rPr lang="en-US" dirty="0"/>
              <a:t>.  gladiator </a:t>
            </a:r>
            <a:r>
              <a:rPr lang="en-US" b="1" dirty="0" err="1"/>
              <a:t>es</a:t>
            </a:r>
            <a:r>
              <a:rPr lang="en-US" dirty="0"/>
              <a:t>.  in </a:t>
            </a:r>
            <a:r>
              <a:rPr lang="en-US" dirty="0" err="1"/>
              <a:t>palaestra</a:t>
            </a:r>
            <a:r>
              <a:rPr lang="en-US" dirty="0"/>
              <a:t> </a:t>
            </a:r>
            <a:r>
              <a:rPr lang="en-US" dirty="0" err="1"/>
              <a:t>pugna</a:t>
            </a:r>
            <a:r>
              <a:rPr lang="en-US" b="1" dirty="0" err="1"/>
              <a:t>s</a:t>
            </a:r>
            <a:r>
              <a:rPr lang="en-US" b="1" dirty="0"/>
              <a:t>.  </a:t>
            </a:r>
            <a:r>
              <a:rPr lang="en-US" dirty="0"/>
              <a:t>Hi!  </a:t>
            </a:r>
            <a:r>
              <a:rPr lang="en-US" b="1" dirty="0"/>
              <a:t>You are</a:t>
            </a:r>
            <a:r>
              <a:rPr lang="en-US" dirty="0"/>
              <a:t> Lucius.  </a:t>
            </a:r>
            <a:r>
              <a:rPr lang="en-US" b="1" dirty="0"/>
              <a:t>You are</a:t>
            </a:r>
            <a:r>
              <a:rPr lang="en-US" dirty="0"/>
              <a:t> a gladiator.  </a:t>
            </a:r>
            <a:r>
              <a:rPr lang="en-US" b="1" dirty="0"/>
              <a:t>You</a:t>
            </a:r>
            <a:r>
              <a:rPr lang="en-US" dirty="0"/>
              <a:t> fight in the </a:t>
            </a:r>
            <a:r>
              <a:rPr lang="en-US" dirty="0" err="1"/>
              <a:t>palaestra</a:t>
            </a:r>
            <a:r>
              <a:rPr lang="en-US" dirty="0"/>
              <a:t>.</a:t>
            </a:r>
          </a:p>
          <a:p>
            <a:r>
              <a:rPr lang="en-US" dirty="0"/>
              <a:t>salve!  </a:t>
            </a:r>
            <a:r>
              <a:rPr lang="en-US" dirty="0" err="1"/>
              <a:t>Verecunda</a:t>
            </a:r>
            <a:r>
              <a:rPr lang="en-US" dirty="0"/>
              <a:t> </a:t>
            </a:r>
            <a:r>
              <a:rPr lang="en-US" b="1" dirty="0" err="1"/>
              <a:t>es</a:t>
            </a:r>
            <a:r>
              <a:rPr lang="en-US" dirty="0"/>
              <a:t>.  </a:t>
            </a:r>
            <a:r>
              <a:rPr lang="en-US" dirty="0" err="1"/>
              <a:t>saltatrix</a:t>
            </a:r>
            <a:r>
              <a:rPr lang="en-US" dirty="0"/>
              <a:t> </a:t>
            </a:r>
            <a:r>
              <a:rPr lang="en-US" b="1" dirty="0" err="1"/>
              <a:t>es</a:t>
            </a:r>
            <a:r>
              <a:rPr lang="en-US" dirty="0"/>
              <a:t>.  in </a:t>
            </a:r>
            <a:r>
              <a:rPr lang="en-US" dirty="0" err="1"/>
              <a:t>scaena</a:t>
            </a:r>
            <a:r>
              <a:rPr lang="en-US" dirty="0"/>
              <a:t> </a:t>
            </a:r>
            <a:r>
              <a:rPr lang="en-US" dirty="0" err="1"/>
              <a:t>salta</a:t>
            </a:r>
            <a:r>
              <a:rPr lang="en-US" b="1" dirty="0" err="1"/>
              <a:t>s</a:t>
            </a:r>
            <a:r>
              <a:rPr lang="en-US" b="1" dirty="0"/>
              <a:t>.  </a:t>
            </a:r>
            <a:r>
              <a:rPr lang="en-US" dirty="0"/>
              <a:t>Hi!  </a:t>
            </a:r>
            <a:r>
              <a:rPr lang="en-US" b="1" dirty="0"/>
              <a:t>You are </a:t>
            </a:r>
            <a:r>
              <a:rPr lang="en-US" dirty="0" err="1"/>
              <a:t>Verecunda</a:t>
            </a:r>
            <a:r>
              <a:rPr lang="en-US" dirty="0"/>
              <a:t>.  </a:t>
            </a:r>
            <a:r>
              <a:rPr lang="en-US" b="1" dirty="0"/>
              <a:t>You are </a:t>
            </a:r>
            <a:r>
              <a:rPr lang="en-US" dirty="0"/>
              <a:t> a dancing girl.. </a:t>
            </a:r>
            <a:r>
              <a:rPr lang="en-US" b="1" dirty="0"/>
              <a:t>You</a:t>
            </a:r>
            <a:r>
              <a:rPr lang="en-US" dirty="0"/>
              <a:t> dance on the stage.</a:t>
            </a:r>
          </a:p>
          <a:p>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5</a:t>
            </a:fld>
            <a:endParaRPr lang="en-US"/>
          </a:p>
        </p:txBody>
      </p:sp>
    </p:spTree>
    <p:extLst>
      <p:ext uri="{BB962C8B-B14F-4D97-AF65-F5344CB8AC3E}">
        <p14:creationId xmlns:p14="http://schemas.microsoft.com/office/powerpoint/2010/main" val="580010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Ask if Latin has a separate word for I/ </a:t>
            </a:r>
            <a:r>
              <a:rPr lang="en-US" sz="1200" kern="1200" dirty="0" smtClean="0">
                <a:solidFill>
                  <a:schemeClr val="tx1"/>
                </a:solidFill>
                <a:effectLst/>
                <a:latin typeface="+mn-lt"/>
                <a:ea typeface="+mn-ea"/>
                <a:cs typeface="+mn-cs"/>
              </a:rPr>
              <a:t>you [no,</a:t>
            </a:r>
            <a:r>
              <a:rPr lang="en-US" sz="1200" kern="1200" baseline="0" dirty="0" smtClean="0">
                <a:solidFill>
                  <a:schemeClr val="tx1"/>
                </a:solidFill>
                <a:effectLst/>
                <a:latin typeface="+mn-lt"/>
                <a:ea typeface="+mn-ea"/>
                <a:cs typeface="+mn-cs"/>
              </a:rPr>
              <a:t> it doesn’t, the ending indicates this)</a:t>
            </a:r>
            <a:r>
              <a:rPr lang="en-US" sz="1200" kern="1200" dirty="0" smtClean="0">
                <a:solidFill>
                  <a:schemeClr val="tx1"/>
                </a:solidFill>
                <a:effectLst/>
                <a:latin typeface="+mn-lt"/>
                <a:ea typeface="+mn-ea"/>
                <a:cs typeface="+mn-cs"/>
              </a:rPr>
              <a:t>. </a:t>
            </a:r>
            <a:endParaRPr lang="en-US" dirty="0"/>
          </a:p>
          <a:p>
            <a:r>
              <a:rPr lang="en-US" dirty="0"/>
              <a:t>Answers:</a:t>
            </a:r>
            <a:r>
              <a:rPr lang="en-US" baseline="0" dirty="0"/>
              <a:t> </a:t>
            </a:r>
            <a:endParaRPr lang="en-US" baseline="0" dirty="0" smtClean="0"/>
          </a:p>
          <a:p>
            <a:r>
              <a:rPr lang="en-US" baseline="0" dirty="0" smtClean="0"/>
              <a:t>sum: I </a:t>
            </a:r>
            <a:r>
              <a:rPr lang="en-US" baseline="0" dirty="0"/>
              <a:t>am, </a:t>
            </a:r>
            <a:r>
              <a:rPr lang="en-US" baseline="0" dirty="0" err="1" smtClean="0"/>
              <a:t>es</a:t>
            </a:r>
            <a:r>
              <a:rPr lang="en-US" baseline="0" dirty="0" smtClean="0"/>
              <a:t>: you </a:t>
            </a:r>
            <a:r>
              <a:rPr lang="en-US" baseline="0" dirty="0"/>
              <a:t>are, </a:t>
            </a:r>
            <a:r>
              <a:rPr lang="en-US" baseline="0" dirty="0" err="1" smtClean="0"/>
              <a:t>est</a:t>
            </a:r>
            <a:r>
              <a:rPr lang="en-US" baseline="0" dirty="0" smtClean="0"/>
              <a:t>: he/she </a:t>
            </a:r>
            <a:r>
              <a:rPr lang="en-US" baseline="0" dirty="0"/>
              <a:t>is.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 ending for I, -s for you, -t for (s)he. </a:t>
            </a:r>
          </a:p>
          <a:p>
            <a:pPr rtl="0"/>
            <a:r>
              <a:rPr lang="en-US" sz="1200" kern="1200" dirty="0">
                <a:solidFill>
                  <a:schemeClr val="tx1"/>
                </a:solidFill>
                <a:effectLst/>
                <a:latin typeface="+mn-lt"/>
                <a:ea typeface="+mn-ea"/>
                <a:cs typeface="+mn-cs"/>
              </a:rPr>
              <a:t>the ending of the word/ verb gives the sense of I/you. </a:t>
            </a:r>
            <a:r>
              <a:rPr lang="en-US" sz="1200" kern="1200" dirty="0" err="1">
                <a:solidFill>
                  <a:schemeClr val="tx1"/>
                </a:solidFill>
                <a:effectLst/>
                <a:latin typeface="+mn-lt"/>
                <a:ea typeface="+mn-ea"/>
                <a:cs typeface="+mn-cs"/>
              </a:rPr>
              <a:t>labor</a:t>
            </a:r>
            <a:r>
              <a:rPr lang="en-US" sz="1200" b="1" kern="1200" dirty="0" err="1">
                <a:solidFill>
                  <a:schemeClr val="tx1"/>
                </a:solidFill>
                <a:effectLst/>
                <a:latin typeface="+mn-lt"/>
                <a:ea typeface="+mn-ea"/>
                <a:cs typeface="+mn-cs"/>
              </a:rPr>
              <a:t>o</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I</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 </a:t>
            </a:r>
            <a:r>
              <a:rPr lang="en-US" sz="1200" kern="1200" dirty="0" err="1">
                <a:solidFill>
                  <a:schemeClr val="tx1"/>
                </a:solidFill>
                <a:effectLst/>
                <a:latin typeface="+mn-lt"/>
                <a:ea typeface="+mn-ea"/>
                <a:cs typeface="+mn-cs"/>
              </a:rPr>
              <a:t>labora</a:t>
            </a:r>
            <a:r>
              <a:rPr lang="en-US" sz="1200" b="1" kern="1200" dirty="0" err="1">
                <a:solidFill>
                  <a:schemeClr val="tx1"/>
                </a:solidFill>
                <a:effectLst/>
                <a:latin typeface="+mn-lt"/>
                <a:ea typeface="+mn-ea"/>
                <a:cs typeface="+mn-cs"/>
              </a:rPr>
              <a:t>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you</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 </a:t>
            </a:r>
            <a:endParaRPr lang="en-US" baseline="0" dirty="0"/>
          </a:p>
          <a:p>
            <a:r>
              <a:rPr lang="en-US" dirty="0"/>
              <a:t>Ask what differences they have noticed between Latin sentences and English ones: speaking like Yoda because the verb is at the end, no words for I/ you/ (s)he (explain these are called pronouns), capital letters only for names.  What have they noticed about the names of men and women: -us/ -is for men, -a for women.  </a:t>
            </a:r>
          </a:p>
        </p:txBody>
      </p:sp>
      <p:sp>
        <p:nvSpPr>
          <p:cNvPr id="4" name="Slide Number Placeholder 3"/>
          <p:cNvSpPr>
            <a:spLocks noGrp="1"/>
          </p:cNvSpPr>
          <p:nvPr>
            <p:ph type="sldNum" sz="quarter" idx="10"/>
          </p:nvPr>
        </p:nvSpPr>
        <p:spPr/>
        <p:txBody>
          <a:bodyPr/>
          <a:lstStyle/>
          <a:p>
            <a:fld id="{3EF798C7-9620-5C41-BFA8-CF802F11746E}" type="slidenum">
              <a:rPr lang="en-US" smtClean="0"/>
              <a:t>6</a:t>
            </a:fld>
            <a:endParaRPr lang="en-US"/>
          </a:p>
        </p:txBody>
      </p:sp>
    </p:spTree>
    <p:extLst>
      <p:ext uri="{BB962C8B-B14F-4D97-AF65-F5344CB8AC3E}">
        <p14:creationId xmlns:p14="http://schemas.microsoft.com/office/powerpoint/2010/main" val="1670425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effectLst/>
                <a:latin typeface="+mn-lt"/>
                <a:ea typeface="+mn-ea"/>
                <a:cs typeface="+mn-cs"/>
              </a:rPr>
              <a:t>1. Remind pupils that all the characters they</a:t>
            </a:r>
            <a:r>
              <a:rPr lang="en-US" dirty="0"/>
              <a:t> will</a:t>
            </a:r>
            <a:r>
              <a:rPr lang="en-US" kern="1200" dirty="0">
                <a:effectLst/>
                <a:latin typeface="+mn-lt"/>
                <a:ea typeface="+mn-ea"/>
                <a:cs typeface="+mn-cs"/>
              </a:rPr>
              <a:t> </a:t>
            </a:r>
            <a:r>
              <a:rPr lang="en-US" dirty="0"/>
              <a:t>meet</a:t>
            </a:r>
            <a:r>
              <a:rPr lang="en-US" kern="1200" dirty="0">
                <a:effectLst/>
                <a:latin typeface="+mn-lt"/>
                <a:ea typeface="+mn-ea"/>
                <a:cs typeface="+mn-cs"/>
              </a:rPr>
              <a:t> were real</a:t>
            </a:r>
            <a:r>
              <a:rPr lang="en-US" dirty="0"/>
              <a:t> </a:t>
            </a:r>
            <a:r>
              <a:rPr lang="en-US" kern="1200" dirty="0">
                <a:effectLst/>
                <a:latin typeface="+mn-lt"/>
                <a:ea typeface="+mn-ea"/>
                <a:cs typeface="+mn-cs"/>
              </a:rPr>
              <a:t>individuals in ancient </a:t>
            </a:r>
            <a:r>
              <a:rPr lang="en-US" kern="1200" dirty="0" smtClean="0">
                <a:effectLst/>
                <a:latin typeface="+mn-lt"/>
                <a:ea typeface="+mn-ea"/>
                <a:cs typeface="+mn-cs"/>
              </a:rPr>
              <a:t>Leicester</a:t>
            </a:r>
            <a:r>
              <a:rPr lang="en-US" dirty="0" smtClean="0"/>
              <a:t>.  This is the same slide used last week, later slides will introduce the other characters.</a:t>
            </a:r>
            <a:r>
              <a:rPr lang="en-US" dirty="0"/>
              <a:t> </a:t>
            </a:r>
            <a:endParaRPr lang="en-US" dirty="0">
              <a:ea typeface="+mn-ea"/>
              <a:cs typeface="+mn-cs"/>
            </a:endParaRPr>
          </a:p>
          <a:p>
            <a:pPr rtl="0"/>
            <a:r>
              <a:rPr lang="en-US" sz="1200" kern="1200" dirty="0">
                <a:solidFill>
                  <a:schemeClr val="tx1"/>
                </a:solidFill>
                <a:effectLst/>
                <a:latin typeface="+mn-lt"/>
                <a:ea typeface="+mn-ea"/>
                <a:cs typeface="+mn-cs"/>
              </a:rPr>
              <a:t>2. Ask how we know about them and the city (you’re aiming for evidence from writing/objects/association between a place &amp; a person, but reward anything sensible).</a:t>
            </a:r>
          </a:p>
          <a:p>
            <a:pPr rtl="0"/>
            <a:r>
              <a:rPr lang="en-US" sz="1200" kern="1200" dirty="0">
                <a:solidFill>
                  <a:schemeClr val="tx1"/>
                </a:solidFill>
                <a:effectLst/>
                <a:latin typeface="+mn-lt"/>
                <a:ea typeface="+mn-ea"/>
                <a:cs typeface="+mn-cs"/>
              </a:rPr>
              <a:t>3.</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Archaeologists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many different types of evidence to identify people in the ancient world; we know about the characters from Leicester because their names have been found on objects. The location of some of the objects suggests that the person may have lived or worked in that place</a:t>
            </a:r>
          </a:p>
          <a:p>
            <a:pPr rtl="0"/>
            <a:r>
              <a:rPr lang="en-US" sz="1200" kern="1200" dirty="0">
                <a:solidFill>
                  <a:schemeClr val="tx1"/>
                </a:solidFill>
                <a:effectLst/>
                <a:latin typeface="+mn-lt"/>
                <a:ea typeface="+mn-ea"/>
                <a:cs typeface="+mn-cs"/>
              </a:rPr>
              <a:t>4.</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Primus and Caius Pal.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both left objects </a:t>
            </a:r>
            <a:r>
              <a:rPr lang="en-US" sz="1200" kern="1200" dirty="0" smtClean="0">
                <a:solidFill>
                  <a:schemeClr val="tx1"/>
                </a:solidFill>
                <a:effectLst/>
                <a:latin typeface="+mn-lt"/>
                <a:ea typeface="+mn-ea"/>
                <a:cs typeface="+mn-cs"/>
              </a:rPr>
              <a:t>near </a:t>
            </a:r>
            <a:r>
              <a:rPr lang="en-US" sz="1200" kern="1200" dirty="0">
                <a:solidFill>
                  <a:schemeClr val="tx1"/>
                </a:solidFill>
                <a:effectLst/>
                <a:latin typeface="+mn-lt"/>
                <a:ea typeface="+mn-ea"/>
                <a:cs typeface="+mn-cs"/>
              </a:rPr>
              <a:t>the forum:</a:t>
            </a:r>
          </a:p>
          <a:p>
            <a:pPr rtl="0"/>
            <a:r>
              <a:rPr lang="en-US" sz="1200" kern="1200" dirty="0">
                <a:solidFill>
                  <a:schemeClr val="tx1"/>
                </a:solidFill>
                <a:effectLst/>
                <a:latin typeface="+mn-lt"/>
                <a:ea typeface="+mn-ea"/>
                <a:cs typeface="+mn-cs"/>
              </a:rPr>
              <a:t>5.</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lost the seal stone </a:t>
            </a:r>
            <a:r>
              <a:rPr lang="en-US" sz="1200" kern="1200" dirty="0" smtClean="0">
                <a:solidFill>
                  <a:schemeClr val="tx1"/>
                </a:solidFill>
                <a:effectLst/>
                <a:latin typeface="+mn-lt"/>
                <a:ea typeface="+mn-ea"/>
                <a:cs typeface="+mn-cs"/>
              </a:rPr>
              <a:t>near </a:t>
            </a:r>
            <a:r>
              <a:rPr lang="en-US" sz="1200" kern="1200" dirty="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forum; the three names (</a:t>
            </a:r>
            <a:r>
              <a:rPr lang="en-US" sz="1200" i="1" kern="1200" dirty="0" err="1" smtClean="0">
                <a:solidFill>
                  <a:schemeClr val="tx1"/>
                </a:solidFill>
                <a:effectLst/>
                <a:latin typeface="+mn-lt"/>
                <a:ea typeface="+mn-ea"/>
                <a:cs typeface="+mn-cs"/>
              </a:rPr>
              <a:t>tria</a:t>
            </a:r>
            <a:r>
              <a:rPr lang="en-US" sz="1200" i="1" kern="1200" dirty="0" smtClean="0">
                <a:solidFill>
                  <a:schemeClr val="tx1"/>
                </a:solidFill>
                <a:effectLst/>
                <a:latin typeface="+mn-lt"/>
                <a:ea typeface="+mn-ea"/>
                <a:cs typeface="+mn-cs"/>
              </a:rPr>
              <a:t> </a:t>
            </a:r>
            <a:r>
              <a:rPr lang="en-US" sz="1200" i="0" kern="1200" dirty="0" err="1" smtClean="0">
                <a:solidFill>
                  <a:schemeClr val="tx1"/>
                </a:solidFill>
                <a:effectLst/>
                <a:latin typeface="+mn-lt"/>
                <a:ea typeface="+mn-ea"/>
                <a:cs typeface="+mn-cs"/>
              </a:rPr>
              <a:t>nomina</a:t>
            </a:r>
            <a:r>
              <a:rPr lang="en-US" sz="1200" i="0" kern="1200" dirty="0" smtClean="0">
                <a:solidFill>
                  <a:schemeClr val="tx1"/>
                </a:solidFill>
                <a:effectLst/>
                <a:latin typeface="+mn-lt"/>
                <a:ea typeface="+mn-ea"/>
                <a:cs typeface="+mn-cs"/>
              </a:rPr>
              <a:t>) shown upon it indicate</a:t>
            </a:r>
            <a:r>
              <a:rPr lang="en-US" sz="1200" kern="1200" dirty="0" smtClean="0">
                <a:solidFill>
                  <a:schemeClr val="tx1"/>
                </a:solidFill>
                <a:effectLst/>
                <a:latin typeface="+mn-lt"/>
                <a:ea typeface="+mn-ea"/>
                <a:cs typeface="+mn-cs"/>
              </a:rPr>
              <a:t> that he was a citizen . </a:t>
            </a:r>
            <a:r>
              <a:rPr lang="en-US" sz="1200" kern="1200" dirty="0">
                <a:solidFill>
                  <a:schemeClr val="tx1"/>
                </a:solidFill>
                <a:effectLst/>
                <a:latin typeface="+mn-lt"/>
                <a:ea typeface="+mn-ea"/>
                <a:cs typeface="+mn-cs"/>
              </a:rPr>
              <a:t>The stone was local stone and there is a suggestion that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was a trader in ointments (hence what he’s carrying in the picture</a:t>
            </a:r>
            <a:r>
              <a:rPr lang="en-US" sz="1200" kern="1200" dirty="0" smtClean="0">
                <a:solidFill>
                  <a:schemeClr val="tx1"/>
                </a:solidFill>
                <a:effectLst/>
                <a:latin typeface="+mn-lt"/>
                <a:ea typeface="+mn-ea"/>
                <a:cs typeface="+mn-cs"/>
              </a:rPr>
              <a:t>) which would have</a:t>
            </a:r>
            <a:r>
              <a:rPr lang="en-US" sz="1200" kern="1200" baseline="0" dirty="0" smtClean="0">
                <a:solidFill>
                  <a:schemeClr val="tx1"/>
                </a:solidFill>
                <a:effectLst/>
                <a:latin typeface="+mn-lt"/>
                <a:ea typeface="+mn-ea"/>
                <a:cs typeface="+mn-cs"/>
              </a:rPr>
              <a:t> been stamped with this seal</a:t>
            </a:r>
            <a:r>
              <a:rPr lang="en-US" sz="1200" kern="1200" dirty="0" smtClean="0">
                <a:solidFill>
                  <a:schemeClr val="tx1"/>
                </a:solidFill>
                <a:effectLst/>
                <a:latin typeface="+mn-lt"/>
                <a:ea typeface="+mn-ea"/>
                <a:cs typeface="+mn-cs"/>
              </a:rPr>
              <a:t>.  The right-hand image shows the cartoon</a:t>
            </a:r>
            <a:r>
              <a:rPr lang="en-US" sz="1200" kern="1200" baseline="0" dirty="0" smtClean="0">
                <a:solidFill>
                  <a:schemeClr val="tx1"/>
                </a:solidFill>
                <a:effectLst/>
                <a:latin typeface="+mn-lt"/>
                <a:ea typeface="+mn-ea"/>
                <a:cs typeface="+mn-cs"/>
              </a:rPr>
              <a:t> and names more clearly.</a:t>
            </a:r>
            <a:endParaRPr lang="en-US" sz="1200" kern="1200" dirty="0">
              <a:solidFill>
                <a:schemeClr val="tx1"/>
              </a:solidFill>
              <a:effectLst/>
              <a:latin typeface="+mn-lt"/>
              <a:ea typeface="+mn-ea"/>
              <a:cs typeface="+mn-cs"/>
            </a:endParaRPr>
          </a:p>
          <a:p>
            <a:r>
              <a:rPr lang="en-US" kern="1200" dirty="0">
                <a:effectLst/>
                <a:latin typeface="+mn-lt"/>
                <a:ea typeface="+mn-ea"/>
                <a:cs typeface="+mn-cs"/>
              </a:rPr>
              <a:t>6.</a:t>
            </a:r>
            <a:r>
              <a:rPr lang="en-US" kern="1200" baseline="0" dirty="0">
                <a:effectLst/>
                <a:latin typeface="+mn-lt"/>
                <a:ea typeface="+mn-ea"/>
                <a:cs typeface="+mn-cs"/>
              </a:rPr>
              <a:t> </a:t>
            </a:r>
            <a:r>
              <a:rPr lang="en-US" kern="1200" dirty="0">
                <a:effectLst/>
                <a:latin typeface="+mn-lt"/>
                <a:ea typeface="+mn-ea"/>
                <a:cs typeface="+mn-cs"/>
              </a:rPr>
              <a:t>Primus used a comb to inscribe on a box-flue </a:t>
            </a:r>
            <a:r>
              <a:rPr lang="en-US" dirty="0"/>
              <a:t>(hollow tile used in building heated buildings which allowed hot air to pass through it)</a:t>
            </a:r>
            <a:r>
              <a:rPr lang="en-US" kern="1200" dirty="0">
                <a:effectLst/>
                <a:latin typeface="+mn-lt"/>
                <a:ea typeface="+mn-ea"/>
                <a:cs typeface="+mn-cs"/>
              </a:rPr>
              <a:t> that he had made 10 tiles – </a:t>
            </a:r>
            <a:r>
              <a:rPr lang="en-US" i="1" kern="1200" dirty="0">
                <a:effectLst/>
                <a:latin typeface="+mn-lt"/>
                <a:ea typeface="+mn-ea"/>
                <a:cs typeface="+mn-cs"/>
              </a:rPr>
              <a:t>point out </a:t>
            </a:r>
            <a:r>
              <a:rPr lang="en-US" i="1" dirty="0"/>
              <a:t>Roman numeral X</a:t>
            </a:r>
            <a:r>
              <a:rPr lang="en-US" i="1" kern="1200" dirty="0">
                <a:effectLst/>
                <a:latin typeface="+mn-lt"/>
                <a:ea typeface="+mn-ea"/>
                <a:cs typeface="+mn-cs"/>
              </a:rPr>
              <a:t> at </a:t>
            </a:r>
            <a:r>
              <a:rPr lang="en-US" i="1" dirty="0"/>
              <a:t>the end</a:t>
            </a:r>
            <a:r>
              <a:rPr lang="en-US" i="1" kern="1200" dirty="0">
                <a:effectLst/>
                <a:latin typeface="+mn-lt"/>
                <a:ea typeface="+mn-ea"/>
                <a:cs typeface="+mn-cs"/>
              </a:rPr>
              <a:t> of </a:t>
            </a:r>
            <a:r>
              <a:rPr lang="en-US" i="1" dirty="0"/>
              <a:t>the 2</a:t>
            </a:r>
            <a:r>
              <a:rPr lang="en-US" i="1" baseline="30000" dirty="0"/>
              <a:t>nd</a:t>
            </a:r>
            <a:r>
              <a:rPr lang="en-US" i="1" kern="1200" baseline="0" dirty="0">
                <a:effectLst/>
                <a:latin typeface="+mn-lt"/>
                <a:ea typeface="+mn-ea"/>
                <a:cs typeface="+mn-cs"/>
              </a:rPr>
              <a:t> line</a:t>
            </a:r>
            <a:r>
              <a:rPr lang="en-US" kern="1200" dirty="0">
                <a:effectLst/>
                <a:latin typeface="+mn-lt"/>
                <a:ea typeface="+mn-ea"/>
                <a:cs typeface="+mn-cs"/>
              </a:rPr>
              <a:t>.</a:t>
            </a:r>
            <a:r>
              <a:rPr lang="en-US" dirty="0"/>
              <a:t> </a:t>
            </a:r>
            <a:endParaRPr lang="en-US" kern="1200" dirty="0">
              <a:latin typeface="+mn-lt"/>
              <a:cs typeface="Calibri"/>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7</a:t>
            </a:fld>
            <a:endParaRPr lang="en-US"/>
          </a:p>
        </p:txBody>
      </p:sp>
    </p:spTree>
    <p:extLst>
      <p:ext uri="{BB962C8B-B14F-4D97-AF65-F5344CB8AC3E}">
        <p14:creationId xmlns:p14="http://schemas.microsoft.com/office/powerpoint/2010/main" val="582441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Love token of Lucius and </a:t>
            </a:r>
            <a:r>
              <a:rPr lang="en-US" dirty="0" err="1"/>
              <a:t>Veracunda</a:t>
            </a:r>
            <a:r>
              <a:rPr lang="en-US" dirty="0"/>
              <a:t>.</a:t>
            </a:r>
            <a:r>
              <a:rPr lang="en-US" dirty="0">
                <a:cs typeface="Calibri"/>
              </a:rPr>
              <a:t>  Translation: </a:t>
            </a:r>
            <a:r>
              <a:rPr lang="en-US" dirty="0" err="1">
                <a:cs typeface="Calibri"/>
              </a:rPr>
              <a:t>Verecunda</a:t>
            </a:r>
            <a:r>
              <a:rPr lang="en-US" dirty="0">
                <a:cs typeface="Calibri"/>
              </a:rPr>
              <a:t> the dancing girl (Lydia) [loves] Lucius the gladiator.</a:t>
            </a:r>
            <a:endParaRPr lang="en-US" dirty="0"/>
          </a:p>
          <a:p>
            <a:r>
              <a:rPr lang="en-US" kern="1200" dirty="0">
                <a:effectLst/>
                <a:latin typeface="+mn-lt"/>
                <a:ea typeface="+mn-ea"/>
                <a:cs typeface="+mn-cs"/>
              </a:rPr>
              <a:t>2. </a:t>
            </a:r>
            <a:r>
              <a:rPr lang="en-US" i="0" kern="1200" dirty="0">
                <a:effectLst/>
                <a:latin typeface="+mn-lt"/>
                <a:ea typeface="+mn-ea"/>
                <a:cs typeface="+mn-cs"/>
              </a:rPr>
              <a:t>Evidence that there were gladiators in ancient Leicester (</a:t>
            </a:r>
            <a:r>
              <a:rPr lang="en-US" dirty="0"/>
              <a:t>as yet, no </a:t>
            </a:r>
            <a:r>
              <a:rPr lang="en-US" i="0" kern="1200" dirty="0">
                <a:effectLst/>
                <a:latin typeface="+mn-lt"/>
                <a:ea typeface="+mn-ea"/>
                <a:cs typeface="+mn-cs"/>
              </a:rPr>
              <a:t>idea where they fought!) comes from </a:t>
            </a:r>
            <a:r>
              <a:rPr lang="en-US" i="0" kern="1200" dirty="0" smtClean="0">
                <a:effectLst/>
                <a:latin typeface="+mn-lt"/>
                <a:ea typeface="+mn-ea"/>
                <a:cs typeface="+mn-cs"/>
              </a:rPr>
              <a:t>this </a:t>
            </a:r>
            <a:r>
              <a:rPr lang="en-US" i="0" kern="1200" dirty="0">
                <a:effectLst/>
                <a:latin typeface="+mn-lt"/>
                <a:ea typeface="+mn-ea"/>
                <a:cs typeface="+mn-cs"/>
              </a:rPr>
              <a:t>sherd of red-slipped pottery with a hole through it.</a:t>
            </a:r>
            <a:r>
              <a:rPr lang="en-US" dirty="0"/>
              <a:t> </a:t>
            </a:r>
            <a:endParaRPr lang="en-US" i="0" kern="1200" dirty="0">
              <a:latin typeface="+mn-lt"/>
              <a:cs typeface="Calibri"/>
            </a:endParaRPr>
          </a:p>
          <a:p>
            <a:pPr rtl="0"/>
            <a:r>
              <a:rPr lang="en-US" sz="1200" i="0" kern="1200" dirty="0">
                <a:solidFill>
                  <a:schemeClr val="tx1"/>
                </a:solidFill>
                <a:effectLst/>
                <a:latin typeface="+mn-lt"/>
                <a:ea typeface="+mn-ea"/>
                <a:cs typeface="+mn-cs"/>
              </a:rPr>
              <a:t>Point out the names and the word for </a:t>
            </a:r>
            <a:r>
              <a:rPr lang="en-US" sz="1200" i="0" kern="1200" dirty="0" smtClean="0">
                <a:solidFill>
                  <a:schemeClr val="tx1"/>
                </a:solidFill>
                <a:effectLst/>
                <a:latin typeface="+mn-lt"/>
                <a:ea typeface="+mn-ea"/>
                <a:cs typeface="+mn-cs"/>
              </a:rPr>
              <a:t>gladiator.  ‘LVDIA’ (pronounced Lydia) indicates that she was a dancer</a:t>
            </a:r>
            <a:r>
              <a:rPr lang="en-US" sz="1200" i="0" kern="1200" baseline="0" dirty="0" smtClean="0">
                <a:solidFill>
                  <a:schemeClr val="tx1"/>
                </a:solidFill>
                <a:effectLst/>
                <a:latin typeface="+mn-lt"/>
                <a:ea typeface="+mn-ea"/>
                <a:cs typeface="+mn-cs"/>
              </a:rPr>
              <a:t> or entertainer; </a:t>
            </a:r>
            <a:r>
              <a:rPr lang="en-US" sz="1200" i="1" kern="1200" baseline="0" dirty="0" err="1" smtClean="0">
                <a:solidFill>
                  <a:schemeClr val="tx1"/>
                </a:solidFill>
                <a:effectLst/>
                <a:latin typeface="+mn-lt"/>
                <a:ea typeface="+mn-ea"/>
                <a:cs typeface="+mn-cs"/>
              </a:rPr>
              <a:t>saltatrix</a:t>
            </a:r>
            <a:r>
              <a:rPr lang="en-US" sz="1200" i="1" kern="1200" baseline="0" dirty="0" smtClean="0">
                <a:solidFill>
                  <a:schemeClr val="tx1"/>
                </a:solidFill>
                <a:effectLst/>
                <a:latin typeface="+mn-lt"/>
                <a:ea typeface="+mn-ea"/>
                <a:cs typeface="+mn-cs"/>
              </a:rPr>
              <a:t> </a:t>
            </a:r>
            <a:r>
              <a:rPr lang="en-US" sz="1200" i="0" kern="1200" baseline="0" dirty="0" smtClean="0">
                <a:solidFill>
                  <a:schemeClr val="tx1"/>
                </a:solidFill>
                <a:effectLst/>
                <a:latin typeface="+mn-lt"/>
                <a:ea typeface="+mn-ea"/>
                <a:cs typeface="+mn-cs"/>
              </a:rPr>
              <a:t>has been used here to encourage the word association with </a:t>
            </a:r>
            <a:r>
              <a:rPr lang="en-US" sz="1200" i="1" kern="1200" baseline="0" dirty="0" err="1" smtClean="0">
                <a:solidFill>
                  <a:schemeClr val="tx1"/>
                </a:solidFill>
                <a:effectLst/>
                <a:latin typeface="+mn-lt"/>
                <a:ea typeface="+mn-ea"/>
                <a:cs typeface="+mn-cs"/>
              </a:rPr>
              <a:t>salto</a:t>
            </a:r>
            <a:r>
              <a:rPr lang="en-US" sz="1200" i="0" kern="1200" baseline="0" dirty="0" smtClean="0">
                <a:solidFill>
                  <a:schemeClr val="tx1"/>
                </a:solidFill>
                <a:effectLst/>
                <a:latin typeface="+mn-lt"/>
                <a:ea typeface="+mn-ea"/>
                <a:cs typeface="+mn-cs"/>
              </a:rPr>
              <a:t>: I dance.  The</a:t>
            </a:r>
            <a:r>
              <a:rPr lang="en-US" sz="1200" i="0" kern="1200" dirty="0" smtClean="0">
                <a:solidFill>
                  <a:schemeClr val="tx1"/>
                </a:solidFill>
                <a:effectLst/>
                <a:latin typeface="+mn-lt"/>
                <a:ea typeface="+mn-ea"/>
                <a:cs typeface="+mn-cs"/>
              </a:rPr>
              <a:t> </a:t>
            </a:r>
            <a:r>
              <a:rPr lang="en-US" sz="1200" i="0" kern="1200" dirty="0">
                <a:solidFill>
                  <a:schemeClr val="tx1"/>
                </a:solidFill>
                <a:effectLst/>
                <a:latin typeface="+mn-lt"/>
                <a:ea typeface="+mn-ea"/>
                <a:cs typeface="+mn-cs"/>
              </a:rPr>
              <a:t>tile </a:t>
            </a:r>
            <a:r>
              <a:rPr lang="en-US" sz="1200" i="0" kern="1200" dirty="0" smtClean="0">
                <a:solidFill>
                  <a:schemeClr val="tx1"/>
                </a:solidFill>
                <a:effectLst/>
                <a:latin typeface="+mn-lt"/>
                <a:ea typeface="+mn-ea"/>
                <a:cs typeface="+mn-cs"/>
              </a:rPr>
              <a:t>was probably </a:t>
            </a:r>
            <a:r>
              <a:rPr lang="en-US" sz="1200" i="0" kern="1200" dirty="0">
                <a:solidFill>
                  <a:schemeClr val="tx1"/>
                </a:solidFill>
                <a:effectLst/>
                <a:latin typeface="+mn-lt"/>
                <a:ea typeface="+mn-ea"/>
                <a:cs typeface="+mn-cs"/>
              </a:rPr>
              <a:t>worn around </a:t>
            </a:r>
            <a:r>
              <a:rPr lang="en-US" sz="1200" i="0" kern="1200" dirty="0" smtClean="0">
                <a:solidFill>
                  <a:schemeClr val="tx1"/>
                </a:solidFill>
                <a:effectLst/>
                <a:latin typeface="+mn-lt"/>
                <a:ea typeface="+mn-ea"/>
                <a:cs typeface="+mn-cs"/>
              </a:rPr>
              <a:t>neck, </a:t>
            </a:r>
            <a:r>
              <a:rPr lang="en-US" sz="1200" i="0" kern="1200" dirty="0">
                <a:solidFill>
                  <a:schemeClr val="tx1"/>
                </a:solidFill>
                <a:effectLst/>
                <a:latin typeface="+mn-lt"/>
                <a:ea typeface="+mn-ea"/>
                <a:cs typeface="+mn-cs"/>
              </a:rPr>
              <a:t>hence </a:t>
            </a:r>
            <a:r>
              <a:rPr lang="en-US" sz="1200" i="0" kern="1200" dirty="0" smtClean="0">
                <a:solidFill>
                  <a:schemeClr val="tx1"/>
                </a:solidFill>
                <a:effectLst/>
                <a:latin typeface="+mn-lt"/>
                <a:ea typeface="+mn-ea"/>
                <a:cs typeface="+mn-cs"/>
              </a:rPr>
              <a:t>its hole </a:t>
            </a:r>
            <a:r>
              <a:rPr lang="en-US" sz="1200" i="0" kern="1200" dirty="0">
                <a:solidFill>
                  <a:schemeClr val="tx1"/>
                </a:solidFill>
                <a:effectLst/>
                <a:latin typeface="+mn-lt"/>
                <a:ea typeface="+mn-ea"/>
                <a:cs typeface="+mn-cs"/>
              </a:rPr>
              <a:t>through the middle. </a:t>
            </a:r>
            <a:r>
              <a:rPr lang="en-US" sz="1200" i="0" kern="1200" dirty="0" smtClean="0">
                <a:solidFill>
                  <a:schemeClr val="tx1"/>
                </a:solidFill>
                <a:effectLst/>
                <a:latin typeface="+mn-lt"/>
                <a:ea typeface="+mn-ea"/>
                <a:cs typeface="+mn-cs"/>
              </a:rPr>
              <a:t>It</a:t>
            </a:r>
            <a:r>
              <a:rPr lang="en-US" sz="1200" i="0" kern="1200" baseline="0" dirty="0" smtClean="0">
                <a:solidFill>
                  <a:schemeClr val="tx1"/>
                </a:solidFill>
                <a:effectLst/>
                <a:latin typeface="+mn-lt"/>
                <a:ea typeface="+mn-ea"/>
                <a:cs typeface="+mn-cs"/>
              </a:rPr>
              <a:t> is w</a:t>
            </a:r>
            <a:r>
              <a:rPr lang="en-US" sz="1200" i="0" kern="1200" dirty="0" smtClean="0">
                <a:solidFill>
                  <a:schemeClr val="tx1"/>
                </a:solidFill>
                <a:effectLst/>
                <a:latin typeface="+mn-lt"/>
                <a:ea typeface="+mn-ea"/>
                <a:cs typeface="+mn-cs"/>
              </a:rPr>
              <a:t>orth </a:t>
            </a:r>
            <a:r>
              <a:rPr lang="en-US" sz="1200" i="0" kern="1200" dirty="0">
                <a:solidFill>
                  <a:schemeClr val="tx1"/>
                </a:solidFill>
                <a:effectLst/>
                <a:latin typeface="+mn-lt"/>
                <a:ea typeface="+mn-ea"/>
                <a:cs typeface="+mn-cs"/>
              </a:rPr>
              <a:t>pointing out how neatly the letters are </a:t>
            </a:r>
            <a:r>
              <a:rPr lang="en-US" sz="1200" i="0" kern="1200" dirty="0" smtClean="0">
                <a:solidFill>
                  <a:schemeClr val="tx1"/>
                </a:solidFill>
                <a:effectLst/>
                <a:latin typeface="+mn-lt"/>
                <a:ea typeface="+mn-ea"/>
                <a:cs typeface="+mn-cs"/>
              </a:rPr>
              <a:t>written and </a:t>
            </a:r>
            <a:r>
              <a:rPr lang="en-US" sz="1200" i="0" kern="1200" dirty="0">
                <a:solidFill>
                  <a:schemeClr val="tx1"/>
                </a:solidFill>
                <a:effectLst/>
                <a:latin typeface="+mn-lt"/>
                <a:ea typeface="+mn-ea"/>
                <a:cs typeface="+mn-cs"/>
              </a:rPr>
              <a:t>spaced: whoever wrote this had practice</a:t>
            </a:r>
            <a:r>
              <a:rPr lang="en-US" sz="1200" i="0" kern="1200" baseline="0" dirty="0">
                <a:solidFill>
                  <a:schemeClr val="tx1"/>
                </a:solidFill>
                <a:effectLst/>
                <a:latin typeface="+mn-lt"/>
                <a:ea typeface="+mn-ea"/>
                <a:cs typeface="+mn-cs"/>
              </a:rPr>
              <a:t> i</a:t>
            </a:r>
            <a:r>
              <a:rPr lang="en-US" sz="1200" i="0" kern="1200" dirty="0">
                <a:solidFill>
                  <a:schemeClr val="tx1"/>
                </a:solidFill>
                <a:effectLst/>
                <a:latin typeface="+mn-lt"/>
                <a:ea typeface="+mn-ea"/>
                <a:cs typeface="+mn-cs"/>
              </a:rPr>
              <a:t>n this skill. You might compare this to modern pendants worn by couples, or the idea of putting names on a padlock</a:t>
            </a:r>
            <a:r>
              <a:rPr lang="en-US" sz="1200" i="0" kern="1200" baseline="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and attaching this to bridges etc. </a:t>
            </a:r>
            <a:endParaRPr lang="en-US" i="0" dirty="0"/>
          </a:p>
        </p:txBody>
      </p:sp>
      <p:sp>
        <p:nvSpPr>
          <p:cNvPr id="4" name="Slide Number Placeholder 3"/>
          <p:cNvSpPr>
            <a:spLocks noGrp="1"/>
          </p:cNvSpPr>
          <p:nvPr>
            <p:ph type="sldNum" sz="quarter" idx="10"/>
          </p:nvPr>
        </p:nvSpPr>
        <p:spPr/>
        <p:txBody>
          <a:bodyPr/>
          <a:lstStyle/>
          <a:p>
            <a:fld id="{3EF798C7-9620-5C41-BFA8-CF802F11746E}" type="slidenum">
              <a:rPr lang="en-US" smtClean="0"/>
              <a:t>8</a:t>
            </a:fld>
            <a:endParaRPr lang="en-US"/>
          </a:p>
        </p:txBody>
      </p:sp>
    </p:spTree>
    <p:extLst>
      <p:ext uri="{BB962C8B-B14F-4D97-AF65-F5344CB8AC3E}">
        <p14:creationId xmlns:p14="http://schemas.microsoft.com/office/powerpoint/2010/main" val="1421322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kern="1200" dirty="0" smtClean="0">
                <a:effectLst/>
                <a:latin typeface="+mn-lt"/>
                <a:ea typeface="+mn-ea"/>
                <a:cs typeface="+mn-cs"/>
              </a:rPr>
              <a:t>The Vine Street house mentioned before has produced some very important and unusual evidence, some of which is only found in two other places in the whole Roman Empire.</a:t>
            </a:r>
            <a:r>
              <a:rPr lang="en-US" dirty="0" smtClean="0"/>
              <a:t>   This would have been the home for three of our characters (</a:t>
            </a:r>
            <a:r>
              <a:rPr lang="en-US" baseline="0" dirty="0" smtClean="0"/>
              <a:t>Marcus, </a:t>
            </a:r>
            <a:r>
              <a:rPr lang="en-US" baseline="0" dirty="0" err="1" smtClean="0"/>
              <a:t>Servandus</a:t>
            </a:r>
            <a:r>
              <a:rPr lang="en-US" baseline="0" dirty="0" smtClean="0"/>
              <a:t> and Nigella)</a:t>
            </a:r>
            <a:r>
              <a:rPr lang="en-US" dirty="0" smtClean="0"/>
              <a:t>.</a:t>
            </a:r>
            <a:r>
              <a:rPr lang="en-GB" dirty="0" smtClean="0"/>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GB" dirty="0" smtClean="0">
                <a:ea typeface="+mn-ea"/>
                <a:cs typeface="+mn-cs"/>
              </a:rPr>
              <a:t>Downloadable posters on the Vine Street (and other </a:t>
            </a:r>
            <a:r>
              <a:rPr lang="en-GB" dirty="0" err="1" smtClean="0">
                <a:ea typeface="+mn-ea"/>
                <a:cs typeface="+mn-cs"/>
              </a:rPr>
              <a:t>Highcross</a:t>
            </a:r>
            <a:r>
              <a:rPr lang="en-GB" baseline="0" dirty="0" smtClean="0">
                <a:ea typeface="+mn-ea"/>
                <a:cs typeface="+mn-cs"/>
              </a:rPr>
              <a:t> excavations) are available at: https://ulasnews.com/poster-gallery/</a:t>
            </a:r>
            <a:endParaRPr lang="en-US" dirty="0" smtClean="0">
              <a:ea typeface="+mn-ea"/>
              <a:cs typeface="+mn-cs"/>
            </a:endParaRPr>
          </a:p>
          <a:p>
            <a:endParaRPr lang="en-GB" dirty="0"/>
          </a:p>
        </p:txBody>
      </p:sp>
      <p:sp>
        <p:nvSpPr>
          <p:cNvPr id="4" name="Slide Number Placeholder 3"/>
          <p:cNvSpPr>
            <a:spLocks noGrp="1"/>
          </p:cNvSpPr>
          <p:nvPr>
            <p:ph type="sldNum" sz="quarter" idx="10"/>
          </p:nvPr>
        </p:nvSpPr>
        <p:spPr/>
        <p:txBody>
          <a:bodyPr/>
          <a:lstStyle/>
          <a:p>
            <a:fld id="{3EF798C7-9620-5C41-BFA8-CF802F11746E}" type="slidenum">
              <a:rPr lang="en-US" smtClean="0"/>
              <a:t>9</a:t>
            </a:fld>
            <a:endParaRPr lang="en-US"/>
          </a:p>
        </p:txBody>
      </p:sp>
    </p:spTree>
    <p:extLst>
      <p:ext uri="{BB962C8B-B14F-4D97-AF65-F5344CB8AC3E}">
        <p14:creationId xmlns:p14="http://schemas.microsoft.com/office/powerpoint/2010/main" val="2634912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6" name="Title 1"/>
          <p:cNvSpPr>
            <a:spLocks noGrp="1"/>
          </p:cNvSpPr>
          <p:nvPr>
            <p:ph type="title"/>
          </p:nvPr>
        </p:nvSpPr>
        <p:spPr>
          <a:xfrm>
            <a:off x="467544" y="1124744"/>
            <a:ext cx="8229600" cy="648072"/>
          </a:xfrm>
        </p:spPr>
        <p:txBody>
          <a:bodyPr anchor="t"/>
          <a:lstStyle>
            <a:lvl1pPr>
              <a:defRPr sz="3600">
                <a:solidFill>
                  <a:schemeClr val="tx2"/>
                </a:solidFill>
              </a:defRPr>
            </a:lvl1pPr>
          </a:lstStyle>
          <a:p>
            <a:pPr>
              <a:lnSpc>
                <a:spcPct val="130000"/>
              </a:lnSpc>
            </a:pPr>
            <a:r>
              <a:rPr lang="en-US" noProof="0"/>
              <a:t>Click to edit Master title style</a:t>
            </a:r>
            <a:endParaRPr lang="en-GB" sz="1800" dirty="0">
              <a:solidFill>
                <a:schemeClr val="tx1"/>
              </a:solidFill>
            </a:endParaRPr>
          </a:p>
        </p:txBody>
      </p:sp>
      <p:sp>
        <p:nvSpPr>
          <p:cNvPr id="11" name="Content Placeholder 2"/>
          <p:cNvSpPr>
            <a:spLocks noGrp="1"/>
          </p:cNvSpPr>
          <p:nvPr>
            <p:ph idx="1" hasCustomPrompt="1"/>
          </p:nvPr>
        </p:nvSpPr>
        <p:spPr>
          <a:xfrm>
            <a:off x="0" y="2492896"/>
            <a:ext cx="9144000" cy="4365104"/>
          </a:xfrm>
        </p:spPr>
        <p:txBody>
          <a:bodyPr/>
          <a:lstStyle>
            <a:lvl1pPr marL="0" marR="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marL="0" marR="0" lvl="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pPr>
            <a:r>
              <a:rPr lang="en-GB" noProof="0" dirty="0"/>
              <a:t>Picture size 25.4 x 12.2 cm</a:t>
            </a:r>
          </a:p>
          <a:p>
            <a:pPr lvl="0"/>
            <a:endParaRPr lang="en-GB" noProof="0" dirty="0"/>
          </a:p>
        </p:txBody>
      </p:sp>
      <p:sp>
        <p:nvSpPr>
          <p:cNvPr id="12" name="Subtitle 2"/>
          <p:cNvSpPr>
            <a:spLocks noGrp="1"/>
          </p:cNvSpPr>
          <p:nvPr>
            <p:ph type="subTitle" idx="10"/>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5" y="354709"/>
            <a:ext cx="2151909" cy="575524"/>
          </a:xfrm>
          <a:prstGeom prst="rect">
            <a:avLst/>
          </a:prstGeom>
        </p:spPr>
      </p:pic>
    </p:spTree>
    <p:extLst>
      <p:ext uri="{BB962C8B-B14F-4D97-AF65-F5344CB8AC3E}">
        <p14:creationId xmlns:p14="http://schemas.microsoft.com/office/powerpoint/2010/main" val="161651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ndscape image with text 2">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6" name="Content Placeholder 2"/>
          <p:cNvSpPr>
            <a:spLocks noGrp="1"/>
          </p:cNvSpPr>
          <p:nvPr>
            <p:ph idx="1" hasCustomPrompt="1"/>
          </p:nvPr>
        </p:nvSpPr>
        <p:spPr>
          <a:xfrm>
            <a:off x="0" y="0"/>
            <a:ext cx="9144000" cy="4509120"/>
          </a:xfrm>
        </p:spPr>
        <p:txBody>
          <a:bodyPr/>
          <a:lstStyle>
            <a:lvl1pPr marL="0" indent="0">
              <a:spcBef>
                <a:spcPts val="1400"/>
              </a:spcBef>
              <a:buClr>
                <a:schemeClr val="tx1"/>
              </a:buClr>
              <a:buNone/>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12.6 cm</a:t>
            </a:r>
          </a:p>
        </p:txBody>
      </p:sp>
      <p:sp>
        <p:nvSpPr>
          <p:cNvPr id="7" name="Text Placeholder 4"/>
          <p:cNvSpPr>
            <a:spLocks noGrp="1"/>
          </p:cNvSpPr>
          <p:nvPr>
            <p:ph type="body" sz="quarter" idx="10"/>
          </p:nvPr>
        </p:nvSpPr>
        <p:spPr>
          <a:xfrm>
            <a:off x="456620" y="5301208"/>
            <a:ext cx="8247705" cy="121480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11" name="Title 1"/>
          <p:cNvSpPr>
            <a:spLocks noGrp="1"/>
          </p:cNvSpPr>
          <p:nvPr>
            <p:ph type="title"/>
          </p:nvPr>
        </p:nvSpPr>
        <p:spPr>
          <a:xfrm>
            <a:off x="457200" y="4565252"/>
            <a:ext cx="8250238" cy="765175"/>
          </a:xfrm>
        </p:spPr>
        <p:txBody>
          <a:bodyPr/>
          <a:lstStyle>
            <a:lvl1pPr>
              <a:defRPr>
                <a:solidFill>
                  <a:schemeClr val="tx2"/>
                </a:solidFill>
              </a:defRPr>
            </a:lvl1pPr>
          </a:lstStyle>
          <a:p>
            <a:r>
              <a:rPr lang="en-US" noProof="0"/>
              <a:t>Click to edit Master title style</a:t>
            </a:r>
            <a:endParaRPr lang="en-GB" noProof="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373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a:solidFill>
                  <a:schemeClr val="tx2"/>
                </a:solidFill>
              </a:defRPr>
            </a:lvl1pPr>
          </a:lstStyle>
          <a:p>
            <a:r>
              <a:rPr lang="en-US" noProof="0"/>
              <a:t>Click to edit Master title style</a:t>
            </a:r>
            <a:endParaRPr lang="en-GB" noProof="0" dirty="0"/>
          </a:p>
        </p:txBody>
      </p:sp>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07383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1347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ing page">
    <p:bg>
      <p:bgPr>
        <a:solidFill>
          <a:schemeClr val="bg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5" name="Title 1"/>
          <p:cNvSpPr>
            <a:spLocks noGrp="1"/>
          </p:cNvSpPr>
          <p:nvPr>
            <p:ph type="title"/>
          </p:nvPr>
        </p:nvSpPr>
        <p:spPr>
          <a:xfrm>
            <a:off x="457200" y="2591817"/>
            <a:ext cx="8229600" cy="765175"/>
          </a:xfrm>
        </p:spPr>
        <p:txBody>
          <a:bodyPr/>
          <a:lstStyle>
            <a:lvl1pPr>
              <a:defRPr>
                <a:solidFill>
                  <a:schemeClr val="tx2"/>
                </a:solidFill>
              </a:defRPr>
            </a:lvl1pPr>
          </a:lstStyle>
          <a:p>
            <a:r>
              <a:rPr lang="en-US" noProof="0"/>
              <a:t>Click to edit Master title style</a:t>
            </a:r>
            <a:endParaRPr lang="en-GB" noProof="0"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5738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5554" y="1844824"/>
            <a:ext cx="7740000" cy="1440000"/>
          </a:xfrm>
        </p:spPr>
        <p:txBody>
          <a:bodyPr/>
          <a:lstStyle>
            <a:lvl1pPr algn="l">
              <a:lnSpc>
                <a:spcPct val="100000"/>
              </a:lnSpc>
              <a:defRPr sz="4000">
                <a:solidFill>
                  <a:schemeClr val="tx2"/>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475554" y="3573016"/>
            <a:ext cx="7740000" cy="2160240"/>
          </a:xfrm>
        </p:spPr>
        <p:txBody>
          <a:bodyPr/>
          <a:lstStyle>
            <a:lvl1pPr marL="0" indent="0" algn="l">
              <a:lnSpc>
                <a:spcPct val="120000"/>
              </a:lnSpc>
              <a:spcBef>
                <a:spcPts val="0"/>
              </a:spcBef>
              <a:buNone/>
              <a:defRPr sz="2400">
                <a:solidFill>
                  <a:schemeClr val="accent6"/>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sp>
        <p:nvSpPr>
          <p:cNvPr id="10" name="Text Placeholder 9"/>
          <p:cNvSpPr>
            <a:spLocks noGrp="1"/>
          </p:cNvSpPr>
          <p:nvPr>
            <p:ph type="body" sz="quarter" idx="10"/>
          </p:nvPr>
        </p:nvSpPr>
        <p:spPr>
          <a:xfrm>
            <a:off x="467544" y="5850109"/>
            <a:ext cx="7747155" cy="431977"/>
          </a:xfrm>
        </p:spPr>
        <p:txBody>
          <a:bodyPr/>
          <a:lstStyle>
            <a:lvl1pPr marL="0" indent="0">
              <a:buNone/>
              <a:defRPr sz="2400">
                <a:solidFill>
                  <a:schemeClr val="tx1"/>
                </a:solidFill>
              </a:defRPr>
            </a:lvl1pPr>
          </a:lstStyle>
          <a:p>
            <a:pPr lvl="0"/>
            <a:r>
              <a:rPr lang="en-US" noProof="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6" y="665968"/>
            <a:ext cx="2151909" cy="575524"/>
          </a:xfrm>
          <a:prstGeom prst="rect">
            <a:avLst/>
          </a:prstGeom>
        </p:spPr>
      </p:pic>
    </p:spTree>
    <p:extLst>
      <p:ext uri="{BB962C8B-B14F-4D97-AF65-F5344CB8AC3E}">
        <p14:creationId xmlns:p14="http://schemas.microsoft.com/office/powerpoint/2010/main" val="2228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8229600" cy="4790107"/>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6047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image top">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232"/>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hasCustomPrompt="1"/>
          </p:nvPr>
        </p:nvSpPr>
        <p:spPr>
          <a:xfrm>
            <a:off x="0" y="0"/>
            <a:ext cx="9144000" cy="5338787"/>
          </a:xfrm>
        </p:spPr>
        <p:txBody>
          <a:bodyPr/>
          <a:lstStyle>
            <a:lvl1pPr marL="0" indent="0">
              <a:spcBef>
                <a:spcPts val="1400"/>
              </a:spcBef>
              <a:buClr>
                <a:schemeClr val="tx1"/>
              </a:buClr>
              <a:buNone/>
              <a:defRPr baseline="0">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14.9 cm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2642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ullet list and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4618856" cy="4646091"/>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5220072" y="1447203"/>
            <a:ext cx="3923928" cy="4646091"/>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solidFill>
                  <a:schemeClr val="tx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10.9 x 12.9 cm</a:t>
            </a:r>
          </a:p>
          <a:p>
            <a:pPr lvl="0"/>
            <a:endParaRPr lang="en-GB" dirty="0"/>
          </a:p>
        </p:txBody>
      </p:sp>
      <p:sp>
        <p:nvSpPr>
          <p:cNvPr id="8" name="Slide Number Placeholder 5"/>
          <p:cNvSpPr>
            <a:spLocks noGrp="1"/>
          </p:cNvSpPr>
          <p:nvPr>
            <p:ph type="sldNum" sz="quarter" idx="4"/>
          </p:nvPr>
        </p:nvSpPr>
        <p:spPr>
          <a:xfrm>
            <a:off x="8316416"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2" name="Footer Placeholder 4"/>
          <p:cNvSpPr>
            <a:spLocks noGrp="1"/>
          </p:cNvSpPr>
          <p:nvPr>
            <p:ph type="ftr" sz="quarter" idx="3"/>
          </p:nvPr>
        </p:nvSpPr>
        <p:spPr>
          <a:xfrm>
            <a:off x="5179392" y="6381328"/>
            <a:ext cx="3183632" cy="365125"/>
          </a:xfrm>
          <a:prstGeom prst="rect">
            <a:avLst/>
          </a:prstGeom>
          <a:ln>
            <a:noFill/>
          </a:ln>
        </p:spPr>
        <p:txBody>
          <a:bodyPr vert="horz" lIns="91440" tIns="45720" rIns="91440" bIns="45720" rtlCol="0" anchor="ctr"/>
          <a:lstStyle>
            <a:lvl1pPr algn="r">
              <a:tabLst/>
              <a:defRPr sz="1000">
                <a:solidFill>
                  <a:schemeClr val="tx1"/>
                </a:solidFill>
              </a:defRPr>
            </a:lvl1pPr>
          </a:lstStyle>
          <a:p>
            <a:r>
              <a:rPr lang="en-US" dirty="0"/>
              <a:t>University of Leicester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382239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6" name="Content Placeholder 3"/>
          <p:cNvSpPr>
            <a:spLocks noGrp="1"/>
          </p:cNvSpPr>
          <p:nvPr>
            <p:ph sz="half" idx="2"/>
          </p:nvPr>
        </p:nvSpPr>
        <p:spPr>
          <a:xfrm>
            <a:off x="457200" y="1556792"/>
            <a:ext cx="4040188"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1"/>
          </p:nvPr>
        </p:nvSpPr>
        <p:spPr>
          <a:xfrm>
            <a:off x="4645025" y="1556792"/>
            <a:ext cx="4041775"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522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5" name="Text Placeholder 2"/>
          <p:cNvSpPr>
            <a:spLocks noGrp="1"/>
          </p:cNvSpPr>
          <p:nvPr>
            <p:ph type="body" idx="1"/>
          </p:nvPr>
        </p:nvSpPr>
        <p:spPr>
          <a:xfrm>
            <a:off x="457200" y="1463103"/>
            <a:ext cx="4040188"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2"/>
          </p:nvPr>
        </p:nvSpPr>
        <p:spPr>
          <a:xfrm>
            <a:off x="457200" y="2102865"/>
            <a:ext cx="4040188"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4"/>
          <p:cNvSpPr>
            <a:spLocks noGrp="1"/>
          </p:cNvSpPr>
          <p:nvPr>
            <p:ph type="body" sz="quarter" idx="10"/>
          </p:nvPr>
        </p:nvSpPr>
        <p:spPr>
          <a:xfrm>
            <a:off x="4645025" y="1463103"/>
            <a:ext cx="4041775"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5"/>
          <p:cNvSpPr>
            <a:spLocks noGrp="1"/>
          </p:cNvSpPr>
          <p:nvPr>
            <p:ph sz="quarter" idx="11"/>
          </p:nvPr>
        </p:nvSpPr>
        <p:spPr>
          <a:xfrm>
            <a:off x="4645025" y="2102865"/>
            <a:ext cx="4041775"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39434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Large image left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5868144"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5868144"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0" y="0"/>
            <a:ext cx="5580112" cy="6858000"/>
          </a:xfrm>
        </p:spPr>
        <p:txBody>
          <a:bodyPr/>
          <a:lstStyle>
            <a:lvl1pPr marL="0" indent="0">
              <a:spcBef>
                <a:spcPts val="1400"/>
              </a:spcBef>
              <a:buClr>
                <a:schemeClr val="accent1"/>
              </a:buClr>
              <a:buNone/>
              <a:defRPr baseline="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GB" dirty="0"/>
              <a:t>Picture size 15.5 x 19.1 cm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78984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arge image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3563888" y="0"/>
            <a:ext cx="5580112" cy="6858000"/>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15.5 x 19.1 cm </a:t>
            </a:r>
          </a:p>
          <a:p>
            <a:pPr lvl="0"/>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425851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79502"/>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a:t>Click to edit Master title style</a:t>
            </a:r>
            <a:endParaRPr lang="en-GB" noProof="0" dirty="0"/>
          </a:p>
        </p:txBody>
      </p:sp>
      <p:sp>
        <p:nvSpPr>
          <p:cNvPr id="1027" name="Rectangle 3"/>
          <p:cNvSpPr>
            <a:spLocks noGrp="1" noChangeArrowheads="1"/>
          </p:cNvSpPr>
          <p:nvPr>
            <p:ph type="body" idx="1"/>
          </p:nvPr>
        </p:nvSpPr>
        <p:spPr bwMode="auto">
          <a:xfrm>
            <a:off x="457200" y="1978025"/>
            <a:ext cx="82296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5"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accent6"/>
                </a:solidFill>
              </a:defRPr>
            </a:lvl1pPr>
          </a:lstStyle>
          <a:p>
            <a:fld id="{58687779-E69B-7343-8F6F-422D6150DAE5}" type="slidenum">
              <a:rPr lang="en-US" smtClean="0"/>
              <a:pPr/>
              <a:t>‹#›</a:t>
            </a:fld>
            <a:endParaRPr lang="en-US" dirty="0"/>
          </a:p>
        </p:txBody>
      </p:sp>
      <p:sp>
        <p:nvSpPr>
          <p:cNvPr id="7"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accent6"/>
                </a:solidFill>
              </a:defRPr>
            </a:lvl1pPr>
          </a:lstStyle>
          <a:p>
            <a:pPr algn="l"/>
            <a:r>
              <a:rPr lang="en-US" dirty="0"/>
              <a:t>University of Leicester</a:t>
            </a:r>
          </a:p>
        </p:txBody>
      </p:sp>
    </p:spTree>
    <p:extLst>
      <p:ext uri="{BB962C8B-B14F-4D97-AF65-F5344CB8AC3E}">
        <p14:creationId xmlns:p14="http://schemas.microsoft.com/office/powerpoint/2010/main" val="53358674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52" r:id="rId4"/>
    <p:sldLayoutId id="2147483739" r:id="rId5"/>
    <p:sldLayoutId id="2147483756" r:id="rId6"/>
    <p:sldLayoutId id="2147483740" r:id="rId7"/>
    <p:sldLayoutId id="2147483749" r:id="rId8"/>
    <p:sldLayoutId id="2147483741"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rtl="0" eaLnBrk="1" fontAlgn="base" hangingPunct="1">
        <a:spcBef>
          <a:spcPct val="0"/>
        </a:spcBef>
        <a:spcAft>
          <a:spcPct val="0"/>
        </a:spcAft>
        <a:defRPr sz="3200" b="0">
          <a:solidFill>
            <a:schemeClr val="tx2"/>
          </a:solidFill>
          <a:latin typeface="+mj-lt"/>
          <a:ea typeface="+mj-ea"/>
          <a:cs typeface="+mj-cs"/>
        </a:defRPr>
      </a:lvl1pPr>
      <a:lvl2pPr algn="l" rtl="0" eaLnBrk="1" fontAlgn="base" hangingPunct="1">
        <a:spcBef>
          <a:spcPct val="0"/>
        </a:spcBef>
        <a:spcAft>
          <a:spcPct val="0"/>
        </a:spcAft>
        <a:defRPr sz="3600">
          <a:solidFill>
            <a:schemeClr val="bg1"/>
          </a:solidFill>
          <a:latin typeface="Trebuchet MS" pitchFamily="34" charset="0"/>
        </a:defRPr>
      </a:lvl2pPr>
      <a:lvl3pPr algn="l" rtl="0" eaLnBrk="1" fontAlgn="base" hangingPunct="1">
        <a:spcBef>
          <a:spcPct val="0"/>
        </a:spcBef>
        <a:spcAft>
          <a:spcPct val="0"/>
        </a:spcAft>
        <a:defRPr sz="3600">
          <a:solidFill>
            <a:schemeClr val="bg1"/>
          </a:solidFill>
          <a:latin typeface="Trebuchet MS" pitchFamily="34" charset="0"/>
        </a:defRPr>
      </a:lvl3pPr>
      <a:lvl4pPr algn="l" rtl="0" eaLnBrk="1" fontAlgn="base" hangingPunct="1">
        <a:spcBef>
          <a:spcPct val="0"/>
        </a:spcBef>
        <a:spcAft>
          <a:spcPct val="0"/>
        </a:spcAft>
        <a:defRPr sz="3600">
          <a:solidFill>
            <a:schemeClr val="bg1"/>
          </a:solidFill>
          <a:latin typeface="Trebuchet MS" pitchFamily="34" charset="0"/>
        </a:defRPr>
      </a:lvl4pPr>
      <a:lvl5pPr algn="l" rtl="0" eaLnBrk="1" fontAlgn="base" hangingPunct="1">
        <a:spcBef>
          <a:spcPct val="0"/>
        </a:spcBef>
        <a:spcAft>
          <a:spcPct val="0"/>
        </a:spcAft>
        <a:defRPr sz="3600">
          <a:solidFill>
            <a:schemeClr val="bg1"/>
          </a:solidFill>
          <a:latin typeface="Trebuchet MS" pitchFamily="34" charset="0"/>
        </a:defRPr>
      </a:lvl5pPr>
      <a:lvl6pPr marL="457200" algn="l" rtl="0" eaLnBrk="1" fontAlgn="base" hangingPunct="1">
        <a:spcBef>
          <a:spcPct val="0"/>
        </a:spcBef>
        <a:spcAft>
          <a:spcPct val="0"/>
        </a:spcAft>
        <a:defRPr sz="3600">
          <a:solidFill>
            <a:schemeClr val="bg1"/>
          </a:solidFill>
          <a:latin typeface="Trebuchet MS" pitchFamily="34" charset="0"/>
        </a:defRPr>
      </a:lvl6pPr>
      <a:lvl7pPr marL="914400" algn="l" rtl="0" eaLnBrk="1" fontAlgn="base" hangingPunct="1">
        <a:spcBef>
          <a:spcPct val="0"/>
        </a:spcBef>
        <a:spcAft>
          <a:spcPct val="0"/>
        </a:spcAft>
        <a:defRPr sz="3600">
          <a:solidFill>
            <a:schemeClr val="bg1"/>
          </a:solidFill>
          <a:latin typeface="Trebuchet MS" pitchFamily="34" charset="0"/>
        </a:defRPr>
      </a:lvl7pPr>
      <a:lvl8pPr marL="1371600" algn="l" rtl="0" eaLnBrk="1" fontAlgn="base" hangingPunct="1">
        <a:spcBef>
          <a:spcPct val="0"/>
        </a:spcBef>
        <a:spcAft>
          <a:spcPct val="0"/>
        </a:spcAft>
        <a:defRPr sz="3600">
          <a:solidFill>
            <a:schemeClr val="bg1"/>
          </a:solidFill>
          <a:latin typeface="Trebuchet MS" pitchFamily="34" charset="0"/>
        </a:defRPr>
      </a:lvl8pPr>
      <a:lvl9pPr marL="1828800" algn="l" rtl="0" eaLnBrk="1" fontAlgn="base" hangingPunct="1">
        <a:spcBef>
          <a:spcPct val="0"/>
        </a:spcBef>
        <a:spcAft>
          <a:spcPct val="0"/>
        </a:spcAft>
        <a:defRPr sz="3600">
          <a:solidFill>
            <a:schemeClr val="bg1"/>
          </a:solidFill>
          <a:latin typeface="Trebuchet MS" pitchFamily="34" charset="0"/>
        </a:defRPr>
      </a:lvl9pPr>
    </p:titleStyle>
    <p:body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image" Target="../media/image44.png"/><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46.jpeg"/><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tif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tif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3.tiff"/><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tiff"/><Relationship Id="rId7"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4.jpeg"/><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2.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7.jpeg"/><Relationship Id="rId11" Type="http://schemas.microsoft.com/office/2007/relationships/hdphoto" Target="../media/hdphoto2.wdp"/><Relationship Id="rId5" Type="http://schemas.openxmlformats.org/officeDocument/2006/relationships/image" Target="../media/image26.tiff"/><Relationship Id="rId10" Type="http://schemas.openxmlformats.org/officeDocument/2006/relationships/image" Target="../media/image30.png"/><Relationship Id="rId4" Type="http://schemas.openxmlformats.org/officeDocument/2006/relationships/image" Target="../media/image25.jpeg"/><Relationship Id="rId9" Type="http://schemas.microsoft.com/office/2007/relationships/hdphoto" Target="../media/hdphoto1.wdp"/><Relationship Id="rId1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2926"/>
          <a:stretch/>
        </p:blipFill>
        <p:spPr>
          <a:xfrm>
            <a:off x="6444208" y="4711402"/>
            <a:ext cx="2427290" cy="1726014"/>
          </a:xfrm>
          <a:prstGeom prst="rect">
            <a:avLst/>
          </a:prstGeom>
        </p:spPr>
      </p:pic>
      <p:pic>
        <p:nvPicPr>
          <p:cNvPr id="6" name="Picture 5"/>
          <p:cNvPicPr>
            <a:picLocks noChangeAspect="1"/>
          </p:cNvPicPr>
          <p:nvPr/>
        </p:nvPicPr>
        <p:blipFill>
          <a:blip r:embed="rId4"/>
          <a:stretch>
            <a:fillRect/>
          </a:stretch>
        </p:blipFill>
        <p:spPr>
          <a:xfrm>
            <a:off x="6444208" y="332656"/>
            <a:ext cx="2304256" cy="629813"/>
          </a:xfrm>
          <a:prstGeom prst="rect">
            <a:avLst/>
          </a:prstGeom>
        </p:spPr>
      </p:pic>
      <p:sp>
        <p:nvSpPr>
          <p:cNvPr id="3" name="Rectangle 4"/>
          <p:cNvSpPr>
            <a:spLocks noGrp="1" noChangeArrowheads="1"/>
          </p:cNvSpPr>
          <p:nvPr>
            <p:ph type="title" idx="4294967295"/>
          </p:nvPr>
        </p:nvSpPr>
        <p:spPr>
          <a:xfrm>
            <a:off x="827584" y="850028"/>
            <a:ext cx="8229600" cy="765175"/>
          </a:xfrm>
        </p:spPr>
        <p:txBody>
          <a:bodyPr/>
          <a:lstStyle/>
          <a:p>
            <a:pPr>
              <a:lnSpc>
                <a:spcPct val="150000"/>
              </a:lnSpc>
            </a:pPr>
            <a:r>
              <a:rPr lang="en-GB" altLang="en-US" b="1" dirty="0">
                <a:solidFill>
                  <a:schemeClr val="tx1"/>
                </a:solidFill>
              </a:rPr>
              <a:t>Now Cori will introduce himself in Latin</a:t>
            </a:r>
          </a:p>
        </p:txBody>
      </p:sp>
      <p:sp>
        <p:nvSpPr>
          <p:cNvPr id="4" name="Text Box 9"/>
          <p:cNvSpPr txBox="1">
            <a:spLocks noChangeArrowheads="1"/>
          </p:cNvSpPr>
          <p:nvPr/>
        </p:nvSpPr>
        <p:spPr bwMode="auto">
          <a:xfrm>
            <a:off x="1367336" y="1944120"/>
            <a:ext cx="2268559"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salve!</a:t>
            </a: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Cori sum.</a:t>
            </a: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miles sum.</a:t>
            </a:r>
            <a:endParaRPr lang="en-GB" altLang="en-US" sz="1800" b="1" dirty="0">
              <a:solidFill>
                <a:schemeClr val="tx1"/>
              </a:solidFill>
              <a:latin typeface="Arial" panose="020B0604020202020204" pitchFamily="34" charset="0"/>
              <a:cs typeface="Arial"/>
            </a:endParaRP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in </a:t>
            </a:r>
            <a:r>
              <a:rPr lang="en-GB" altLang="en-US" sz="1800" b="1" dirty="0" err="1" smtClean="0">
                <a:solidFill>
                  <a:schemeClr val="tx1"/>
                </a:solidFill>
                <a:latin typeface="Arial" panose="020B0604020202020204" pitchFamily="34" charset="0"/>
              </a:rPr>
              <a:t>civitate</a:t>
            </a:r>
            <a:r>
              <a:rPr lang="en-GB" altLang="en-US" sz="1800" b="1" dirty="0" smtClean="0">
                <a:solidFill>
                  <a:schemeClr val="tx1"/>
                </a:solidFill>
                <a:latin typeface="Arial" panose="020B0604020202020204" pitchFamily="34" charset="0"/>
              </a:rPr>
              <a:t> </a:t>
            </a:r>
            <a:r>
              <a:rPr lang="en-GB" altLang="en-US" sz="1800" b="1" dirty="0" err="1">
                <a:solidFill>
                  <a:schemeClr val="tx1"/>
                </a:solidFill>
                <a:latin typeface="Arial" panose="020B0604020202020204" pitchFamily="34" charset="0"/>
              </a:rPr>
              <a:t>laboro</a:t>
            </a:r>
            <a:r>
              <a:rPr lang="en-GB" altLang="en-US" sz="1800" b="1" dirty="0">
                <a:solidFill>
                  <a:schemeClr val="tx1"/>
                </a:solidFill>
                <a:latin typeface="Arial" panose="020B0604020202020204" pitchFamily="34" charset="0"/>
              </a:rPr>
              <a:t>.</a:t>
            </a:r>
          </a:p>
        </p:txBody>
      </p:sp>
      <p:sp>
        <p:nvSpPr>
          <p:cNvPr id="5" name="Text Box 10"/>
          <p:cNvSpPr txBox="1">
            <a:spLocks noChangeArrowheads="1"/>
          </p:cNvSpPr>
          <p:nvPr/>
        </p:nvSpPr>
        <p:spPr bwMode="auto">
          <a:xfrm>
            <a:off x="3402589" y="1944118"/>
            <a:ext cx="2444750"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Hello!</a:t>
            </a: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I am Cori.</a:t>
            </a: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I am a soldier.</a:t>
            </a: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I work in the town.</a:t>
            </a:r>
          </a:p>
        </p:txBody>
      </p:sp>
      <p:sp>
        <p:nvSpPr>
          <p:cNvPr id="7" name="Text Box 11"/>
          <p:cNvSpPr txBox="1">
            <a:spLocks noChangeArrowheads="1"/>
          </p:cNvSpPr>
          <p:nvPr/>
        </p:nvSpPr>
        <p:spPr bwMode="auto">
          <a:xfrm>
            <a:off x="395536" y="5229200"/>
            <a:ext cx="5113338" cy="1208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chemeClr val="tx1"/>
                </a:solidFill>
                <a:latin typeface="Comic Sans MS" panose="030F0702030302020204" pitchFamily="66" charset="0"/>
              </a:rPr>
              <a:t>Cori’s code-crackers; can you crack his code?</a:t>
            </a:r>
          </a:p>
          <a:p>
            <a:pPr eaLnBrk="1" hangingPunct="1">
              <a:lnSpc>
                <a:spcPct val="150000"/>
              </a:lnSpc>
              <a:spcBef>
                <a:spcPct val="50000"/>
              </a:spcBef>
              <a:buClrTx/>
              <a:buFontTx/>
              <a:buNone/>
            </a:pPr>
            <a:r>
              <a:rPr lang="en-GB" altLang="en-US" sz="1500" b="1" dirty="0">
                <a:solidFill>
                  <a:schemeClr val="tx1"/>
                </a:solidFill>
                <a:latin typeface="Comic Sans MS" panose="030F0702030302020204" pitchFamily="66" charset="0"/>
              </a:rPr>
              <a:t>Remember: many English words come from Latin, so use what you know.</a:t>
            </a:r>
          </a:p>
        </p:txBody>
      </p:sp>
      <p:pic>
        <p:nvPicPr>
          <p:cNvPr id="9" name="Picture 7" descr="Cori"/>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a:stretch>
            <a:fillRect/>
          </a:stretch>
        </p:blipFill>
        <p:spPr>
          <a:xfrm>
            <a:off x="6444210" y="1657350"/>
            <a:ext cx="2427288" cy="4318000"/>
          </a:xfrm>
        </p:spPr>
      </p:pic>
      <p:sp>
        <p:nvSpPr>
          <p:cNvPr id="10" name="Rounded Rectangle 9"/>
          <p:cNvSpPr/>
          <p:nvPr/>
        </p:nvSpPr>
        <p:spPr>
          <a:xfrm>
            <a:off x="324298" y="5229200"/>
            <a:ext cx="5184576" cy="1368152"/>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TextBox 10"/>
          <p:cNvSpPr txBox="1"/>
          <p:nvPr/>
        </p:nvSpPr>
        <p:spPr>
          <a:xfrm>
            <a:off x="6526707" y="6027316"/>
            <a:ext cx="2016224" cy="246221"/>
          </a:xfrm>
          <a:prstGeom prst="rect">
            <a:avLst/>
          </a:prstGeom>
          <a:noFill/>
        </p:spPr>
        <p:txBody>
          <a:bodyPr wrap="square" rtlCol="0">
            <a:spAutoFit/>
          </a:bodyPr>
          <a:lstStyle/>
          <a:p>
            <a:r>
              <a:rPr lang="en-US" sz="1000" b="1" dirty="0"/>
              <a:t>Credit: Cori, Giacomo </a:t>
            </a:r>
            <a:r>
              <a:rPr lang="en-US" sz="1000" b="1" dirty="0" err="1"/>
              <a:t>Savani</a:t>
            </a:r>
            <a:r>
              <a:rPr lang="en-US" sz="1000" b="1" dirty="0"/>
              <a:t> </a:t>
            </a:r>
          </a:p>
        </p:txBody>
      </p:sp>
      <p:sp>
        <p:nvSpPr>
          <p:cNvPr id="2" name="Oval Callout 1"/>
          <p:cNvSpPr/>
          <p:nvPr/>
        </p:nvSpPr>
        <p:spPr>
          <a:xfrm>
            <a:off x="395536" y="1615203"/>
            <a:ext cx="5616624" cy="3181949"/>
          </a:xfrm>
          <a:prstGeom prst="wedgeEllipseCallout">
            <a:avLst>
              <a:gd name="adj1" fmla="val 65709"/>
              <a:gd name="adj2" fmla="val 389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488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97123" y="1270769"/>
            <a:ext cx="2351341" cy="48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251520" y="1052736"/>
            <a:ext cx="36004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Marcus </a:t>
            </a:r>
            <a:r>
              <a:rPr lang="en-GB" altLang="en-US" sz="1800" b="1" dirty="0" err="1">
                <a:solidFill>
                  <a:schemeClr val="tx1"/>
                </a:solidFill>
                <a:latin typeface="Arial" panose="020B0604020202020204" pitchFamily="34" charset="0"/>
              </a:rPr>
              <a:t>Verrius</a:t>
            </a:r>
            <a:r>
              <a:rPr lang="en-GB" altLang="en-US" sz="1800" b="1" dirty="0">
                <a:solidFill>
                  <a:schemeClr val="tx1"/>
                </a:solidFill>
                <a:latin typeface="Arial" panose="020B0604020202020204" pitchFamily="34" charset="0"/>
              </a:rPr>
              <a:t> </a:t>
            </a:r>
            <a:r>
              <a:rPr lang="en-GB" altLang="en-US" sz="1800" b="1" dirty="0" err="1">
                <a:solidFill>
                  <a:schemeClr val="tx1"/>
                </a:solidFill>
                <a:latin typeface="Arial" panose="020B0604020202020204" pitchFamily="34" charset="0"/>
              </a:rPr>
              <a:t>Celsus</a:t>
            </a:r>
            <a:endParaRPr lang="en-GB" altLang="en-US" sz="1800" b="1" dirty="0">
              <a:solidFill>
                <a:schemeClr val="tx1"/>
              </a:solidFill>
              <a:latin typeface="Arial" panose="020B0604020202020204" pitchFamily="34" charset="0"/>
            </a:endParaRPr>
          </a:p>
          <a:p>
            <a:pPr eaLnBrk="1" hangingPunct="1">
              <a:lnSpc>
                <a:spcPct val="150000"/>
              </a:lnSpc>
              <a:spcBef>
                <a:spcPct val="50000"/>
              </a:spcBef>
              <a:buClrTx/>
              <a:buFontTx/>
              <a:buNone/>
            </a:pPr>
            <a:r>
              <a:rPr lang="en-GB" altLang="en-US" sz="1800" b="1" dirty="0">
                <a:solidFill>
                  <a:schemeClr val="tx1"/>
                </a:solidFill>
                <a:latin typeface="Arial" panose="020B0604020202020204" pitchFamily="34" charset="0"/>
              </a:rPr>
              <a:t>Officer of the III and VI legions – all the way from Egypt!</a:t>
            </a:r>
          </a:p>
        </p:txBody>
      </p:sp>
      <p:pic>
        <p:nvPicPr>
          <p:cNvPr id="7" name="Picture 6" descr="persona 5"/>
          <p:cNvPicPr>
            <a:picLocks noChangeAspect="1" noChangeArrowheads="1"/>
          </p:cNvPicPr>
          <p:nvPr/>
        </p:nvPicPr>
        <p:blipFill>
          <a:blip r:embed="rId5">
            <a:extLst>
              <a:ext uri="{28A0092B-C50C-407E-A947-70E740481C1C}">
                <a14:useLocalDpi xmlns:a14="http://schemas.microsoft.com/office/drawing/2010/main" val="0"/>
              </a:ext>
            </a:extLst>
          </a:blip>
          <a:srcRect l="36665" t="20357" r="36665" b="28448"/>
          <a:stretch>
            <a:fillRect/>
          </a:stretch>
        </p:blipFill>
        <p:spPr bwMode="auto">
          <a:xfrm>
            <a:off x="4212287" y="188913"/>
            <a:ext cx="1512888"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Content Placeholder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269162" y="3057374"/>
            <a:ext cx="2629011" cy="1322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812360" y="6384911"/>
            <a:ext cx="1080120" cy="400110"/>
          </a:xfrm>
          <a:prstGeom prst="rect">
            <a:avLst/>
          </a:prstGeom>
          <a:noFill/>
        </p:spPr>
        <p:txBody>
          <a:bodyPr wrap="square" rtlCol="0">
            <a:spAutoFit/>
          </a:bodyPr>
          <a:lstStyle/>
          <a:p>
            <a:r>
              <a:rPr lang="en-US" sz="1000" b="1" dirty="0"/>
              <a:t>Credits: </a:t>
            </a:r>
            <a:r>
              <a:rPr lang="en-US" sz="1000" b="1" dirty="0" smtClean="0"/>
              <a:t>ULAS, RSO Tomlin.</a:t>
            </a:r>
            <a:endParaRPr lang="en-US" sz="1000" b="1" dirty="0"/>
          </a:p>
        </p:txBody>
      </p:sp>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20230" y="4834133"/>
            <a:ext cx="2892458" cy="1580511"/>
          </a:xfrm>
          <a:prstGeom prst="rect">
            <a:avLst/>
          </a:prstGeom>
        </p:spPr>
      </p:pic>
    </p:spTree>
    <p:extLst>
      <p:ext uri="{BB962C8B-B14F-4D97-AF65-F5344CB8AC3E}">
        <p14:creationId xmlns:p14="http://schemas.microsoft.com/office/powerpoint/2010/main" val="31071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9" name="Picture 23" descr="persona 2"/>
          <p:cNvPicPr>
            <a:picLocks noChangeAspect="1" noChangeArrowheads="1"/>
          </p:cNvPicPr>
          <p:nvPr/>
        </p:nvPicPr>
        <p:blipFill>
          <a:blip r:embed="rId3">
            <a:extLst>
              <a:ext uri="{28A0092B-C50C-407E-A947-70E740481C1C}">
                <a14:useLocalDpi xmlns:a14="http://schemas.microsoft.com/office/drawing/2010/main" val="0"/>
              </a:ext>
            </a:extLst>
          </a:blip>
          <a:srcRect l="39059" t="30988" r="39983" b="30482"/>
          <a:stretch>
            <a:fillRect/>
          </a:stretch>
        </p:blipFill>
        <p:spPr bwMode="auto">
          <a:xfrm>
            <a:off x="261938" y="2205038"/>
            <a:ext cx="1501775" cy="390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4" descr="persona 7"/>
          <p:cNvPicPr>
            <a:picLocks noChangeAspect="1" noChangeArrowheads="1"/>
          </p:cNvPicPr>
          <p:nvPr/>
        </p:nvPicPr>
        <p:blipFill>
          <a:blip r:embed="rId4">
            <a:extLst>
              <a:ext uri="{28A0092B-C50C-407E-A947-70E740481C1C}">
                <a14:useLocalDpi xmlns:a14="http://schemas.microsoft.com/office/drawing/2010/main" val="0"/>
              </a:ext>
            </a:extLst>
          </a:blip>
          <a:srcRect l="32864" t="21707" r="33809" b="23073"/>
          <a:stretch>
            <a:fillRect/>
          </a:stretch>
        </p:blipFill>
        <p:spPr bwMode="auto">
          <a:xfrm>
            <a:off x="7135813" y="1268413"/>
            <a:ext cx="2008187"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 Box 25"/>
          <p:cNvSpPr txBox="1">
            <a:spLocks noChangeArrowheads="1"/>
          </p:cNvSpPr>
          <p:nvPr/>
        </p:nvSpPr>
        <p:spPr bwMode="auto">
          <a:xfrm>
            <a:off x="468313" y="6308725"/>
            <a:ext cx="936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a:solidFill>
                  <a:schemeClr val="tx1"/>
                </a:solidFill>
                <a:latin typeface="Arial" panose="020B0604020202020204" pitchFamily="34" charset="0"/>
              </a:rPr>
              <a:t>Nigella </a:t>
            </a:r>
          </a:p>
        </p:txBody>
      </p:sp>
      <p:sp>
        <p:nvSpPr>
          <p:cNvPr id="36872" name="Text Box 26"/>
          <p:cNvSpPr txBox="1">
            <a:spLocks noChangeArrowheads="1"/>
          </p:cNvSpPr>
          <p:nvPr/>
        </p:nvSpPr>
        <p:spPr bwMode="auto">
          <a:xfrm>
            <a:off x="7455693" y="5975350"/>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dirty="0" err="1">
                <a:solidFill>
                  <a:schemeClr val="tx1"/>
                </a:solidFill>
                <a:latin typeface="Arial" panose="020B0604020202020204" pitchFamily="34" charset="0"/>
              </a:rPr>
              <a:t>Servandus</a:t>
            </a:r>
            <a:endParaRPr lang="en-GB" altLang="en-US" sz="1800" dirty="0">
              <a:solidFill>
                <a:schemeClr val="tx1"/>
              </a:solidFill>
              <a:latin typeface="Arial" panose="020B0604020202020204" pitchFamily="34" charset="0"/>
            </a:endParaRPr>
          </a:p>
        </p:txBody>
      </p:sp>
      <p:pic>
        <p:nvPicPr>
          <p:cNvPr id="27" name="Picture 26"/>
          <p:cNvPicPr>
            <a:picLocks noChangeAspect="1"/>
          </p:cNvPicPr>
          <p:nvPr/>
        </p:nvPicPr>
        <p:blipFill>
          <a:blip r:embed="rId5"/>
          <a:stretch>
            <a:fillRect/>
          </a:stretch>
        </p:blipFill>
        <p:spPr>
          <a:xfrm>
            <a:off x="7262402" y="47707"/>
            <a:ext cx="1881598" cy="428965"/>
          </a:xfrm>
          <a:prstGeom prst="rect">
            <a:avLst/>
          </a:prstGeom>
        </p:spPr>
      </p:pic>
      <p:pic>
        <p:nvPicPr>
          <p:cNvPr id="4" name="Picture 4" descr="A picture containing outdoor&#10;&#10;Description generated with high confidence">
            <a:extLst>
              <a:ext uri="{FF2B5EF4-FFF2-40B4-BE49-F238E27FC236}">
                <a16:creationId xmlns="" xmlns:a16="http://schemas.microsoft.com/office/drawing/2014/main" id="{E9825F12-E9EF-458B-A937-2ED8A0CFFB6E}"/>
              </a:ext>
            </a:extLst>
          </p:cNvPr>
          <p:cNvPicPr>
            <a:picLocks noChangeAspect="1"/>
          </p:cNvPicPr>
          <p:nvPr/>
        </p:nvPicPr>
        <p:blipFill>
          <a:blip r:embed="rId6"/>
          <a:stretch>
            <a:fillRect/>
          </a:stretch>
        </p:blipFill>
        <p:spPr>
          <a:xfrm>
            <a:off x="121298" y="359021"/>
            <a:ext cx="2379307" cy="1586618"/>
          </a:xfrm>
          <a:prstGeom prst="rect">
            <a:avLst/>
          </a:prstGeom>
        </p:spPr>
      </p:pic>
      <p:pic>
        <p:nvPicPr>
          <p:cNvPr id="2" name="Picture 4" descr="A picture containing text, map&#10;&#10;Description generated with very high confidence"/>
          <p:cNvPicPr>
            <a:picLocks noChangeAspect="1" noChangeArrowheads="1"/>
          </p:cNvPicPr>
          <p:nvPr/>
        </p:nvPicPr>
        <p:blipFill>
          <a:blip r:embed="rId7"/>
          <a:srcRect/>
          <a:stretch>
            <a:fillRect/>
          </a:stretch>
        </p:blipFill>
        <p:spPr bwMode="auto">
          <a:xfrm>
            <a:off x="2567263" y="478162"/>
            <a:ext cx="4691192" cy="590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 xmlns:a16="http://schemas.microsoft.com/office/drawing/2014/main" id="{05A2178F-CF49-41FB-BD77-6FD47784F08D}"/>
              </a:ext>
            </a:extLst>
          </p:cNvPr>
          <p:cNvSpPr txBox="1"/>
          <p:nvPr/>
        </p:nvSpPr>
        <p:spPr>
          <a:xfrm>
            <a:off x="2231758" y="6496469"/>
            <a:ext cx="4124932" cy="261610"/>
          </a:xfrm>
          <a:prstGeom prst="rect">
            <a:avLst/>
          </a:prstGeom>
          <a:noFill/>
        </p:spPr>
        <p:txBody>
          <a:bodyPr wrap="square" rtlCol="0" anchor="t">
            <a:spAutoFit/>
          </a:bodyPr>
          <a:lstStyle/>
          <a:p>
            <a:r>
              <a:rPr lang="en-GB" sz="1100" dirty="0"/>
              <a:t>Images courtesy of ULAS</a:t>
            </a:r>
          </a:p>
        </p:txBody>
      </p:sp>
    </p:spTree>
    <p:extLst>
      <p:ext uri="{BB962C8B-B14F-4D97-AF65-F5344CB8AC3E}">
        <p14:creationId xmlns:p14="http://schemas.microsoft.com/office/powerpoint/2010/main" val="3169549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p:cNvPicPr>
            <a:picLocks noChangeAspect="1" noChangeArrowheads="1"/>
          </p:cNvPicPr>
          <p:nvPr/>
        </p:nvPicPr>
        <p:blipFill>
          <a:blip r:embed="rId3"/>
          <a:srcRect/>
          <a:stretch>
            <a:fillRect/>
          </a:stretch>
        </p:blipFill>
        <p:spPr bwMode="auto">
          <a:xfrm>
            <a:off x="2928938" y="1568461"/>
            <a:ext cx="3373437" cy="2249465"/>
          </a:xfrm>
          <a:prstGeom prst="rect">
            <a:avLst/>
          </a:prstGeom>
          <a:noFill/>
          <a:ln w="12700">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4" descr="A close up of a stone wall&#10;&#10;Description generated with high confidence"/>
          <p:cNvPicPr>
            <a:picLocks noChangeAspect="1" noChangeArrowheads="1"/>
          </p:cNvPicPr>
          <p:nvPr/>
        </p:nvPicPr>
        <p:blipFill>
          <a:blip r:embed="rId4"/>
          <a:srcRect/>
          <a:stretch>
            <a:fillRect/>
          </a:stretch>
        </p:blipFill>
        <p:spPr bwMode="auto">
          <a:xfrm>
            <a:off x="6715125" y="1765446"/>
            <a:ext cx="2068513" cy="3870034"/>
          </a:xfrm>
          <a:prstGeom prst="rect">
            <a:avLst/>
          </a:prstGeom>
          <a:noFill/>
          <a:ln w="12700">
            <a:solidFill>
              <a:srgbClr val="FF9900"/>
            </a:solidFill>
            <a:miter lim="800000"/>
            <a:headEnd/>
            <a:tailEnd/>
          </a:ln>
          <a:extLst>
            <a:ext uri="{909E8E84-426E-40DD-AFC4-6F175D3DCCD1}">
              <a14:hiddenFill xmlns:a14="http://schemas.microsoft.com/office/drawing/2010/main">
                <a:solidFill>
                  <a:srgbClr val="FFFFFF"/>
                </a:solidFill>
              </a14:hiddenFill>
            </a:ext>
          </a:extLst>
        </p:spPr>
      </p:pic>
      <p:sp>
        <p:nvSpPr>
          <p:cNvPr id="38916" name="Text Box 6"/>
          <p:cNvSpPr txBox="1">
            <a:spLocks noChangeArrowheads="1"/>
          </p:cNvSpPr>
          <p:nvPr/>
        </p:nvSpPr>
        <p:spPr bwMode="auto">
          <a:xfrm>
            <a:off x="3492500" y="188913"/>
            <a:ext cx="2284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r>
              <a:rPr lang="en-GB" altLang="en-US" sz="2400" b="1">
                <a:solidFill>
                  <a:schemeClr val="tx1"/>
                </a:solidFill>
                <a:latin typeface="Arial" panose="020B0604020202020204" pitchFamily="34" charset="0"/>
              </a:rPr>
              <a:t>Curse Tablet 1</a:t>
            </a:r>
          </a:p>
        </p:txBody>
      </p:sp>
      <p:pic>
        <p:nvPicPr>
          <p:cNvPr id="5" name="Picture 2" descr="X:\ULAS\Shared_Data\Projects\Highcross_Quarter\Analysis\Vine St Report\final report drafts\2009-134\Report illustrations\Finds Illustrations\leic1drawing.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908050"/>
            <a:ext cx="2282825"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Line 6"/>
          <p:cNvSpPr>
            <a:spLocks noChangeShapeType="1"/>
          </p:cNvSpPr>
          <p:nvPr/>
        </p:nvSpPr>
        <p:spPr bwMode="auto">
          <a:xfrm flipH="1" flipV="1">
            <a:off x="1116013" y="4437063"/>
            <a:ext cx="1368425" cy="11525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919" name="Line 7"/>
          <p:cNvSpPr>
            <a:spLocks noChangeShapeType="1"/>
          </p:cNvSpPr>
          <p:nvPr/>
        </p:nvSpPr>
        <p:spPr bwMode="auto">
          <a:xfrm flipH="1" flipV="1">
            <a:off x="1258888" y="4652963"/>
            <a:ext cx="1296987" cy="17287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920" name="Text Box 8"/>
          <p:cNvSpPr txBox="1">
            <a:spLocks noChangeArrowheads="1"/>
          </p:cNvSpPr>
          <p:nvPr/>
        </p:nvSpPr>
        <p:spPr bwMode="auto">
          <a:xfrm>
            <a:off x="2411413" y="5589588"/>
            <a:ext cx="2592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a:solidFill>
                  <a:schemeClr val="tx1"/>
                </a:solidFill>
                <a:latin typeface="Arial" panose="020B0604020202020204" pitchFamily="34" charset="0"/>
              </a:rPr>
              <a:t>Nigella’s name</a:t>
            </a:r>
          </a:p>
        </p:txBody>
      </p:sp>
      <p:sp>
        <p:nvSpPr>
          <p:cNvPr id="38921" name="Text Box 9"/>
          <p:cNvSpPr txBox="1">
            <a:spLocks noChangeArrowheads="1"/>
          </p:cNvSpPr>
          <p:nvPr/>
        </p:nvSpPr>
        <p:spPr bwMode="auto">
          <a:xfrm>
            <a:off x="2411413" y="6308725"/>
            <a:ext cx="2592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a:solidFill>
                  <a:schemeClr val="tx1"/>
                </a:solidFill>
                <a:latin typeface="Arial" panose="020B0604020202020204" pitchFamily="34" charset="0"/>
              </a:rPr>
              <a:t>A name deleted – why?</a:t>
            </a:r>
          </a:p>
        </p:txBody>
      </p:sp>
      <p:sp>
        <p:nvSpPr>
          <p:cNvPr id="38922" name="Line 10"/>
          <p:cNvSpPr>
            <a:spLocks noChangeShapeType="1"/>
          </p:cNvSpPr>
          <p:nvPr/>
        </p:nvSpPr>
        <p:spPr bwMode="auto">
          <a:xfrm flipH="1" flipV="1">
            <a:off x="1476375" y="1773238"/>
            <a:ext cx="1223963" cy="30956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923" name="Text Box 11"/>
          <p:cNvSpPr txBox="1">
            <a:spLocks noChangeArrowheads="1"/>
          </p:cNvSpPr>
          <p:nvPr/>
        </p:nvSpPr>
        <p:spPr bwMode="auto">
          <a:xfrm>
            <a:off x="2771775" y="4581525"/>
            <a:ext cx="2808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a:solidFill>
                  <a:schemeClr val="tx1"/>
                </a:solidFill>
                <a:latin typeface="Arial" panose="020B0604020202020204" pitchFamily="34" charset="0"/>
              </a:rPr>
              <a:t>Servandus’ name</a:t>
            </a:r>
          </a:p>
        </p:txBody>
      </p:sp>
      <p:pic>
        <p:nvPicPr>
          <p:cNvPr id="12" name="Picture 11"/>
          <p:cNvPicPr>
            <a:picLocks noChangeAspect="1"/>
          </p:cNvPicPr>
          <p:nvPr/>
        </p:nvPicPr>
        <p:blipFill>
          <a:blip r:embed="rId6"/>
          <a:stretch>
            <a:fillRect/>
          </a:stretch>
        </p:blipFill>
        <p:spPr>
          <a:xfrm>
            <a:off x="6557319" y="124917"/>
            <a:ext cx="2353260" cy="536494"/>
          </a:xfrm>
          <a:prstGeom prst="rect">
            <a:avLst/>
          </a:prstGeom>
        </p:spPr>
      </p:pic>
      <p:cxnSp>
        <p:nvCxnSpPr>
          <p:cNvPr id="4" name="Straight Arrow Connector 3"/>
          <p:cNvCxnSpPr>
            <a:stCxn id="38921" idx="3"/>
          </p:cNvCxnSpPr>
          <p:nvPr/>
        </p:nvCxnSpPr>
        <p:spPr>
          <a:xfrm flipH="1" flipV="1">
            <a:off x="4572000" y="2708920"/>
            <a:ext cx="431800" cy="3783162"/>
          </a:xfrm>
          <a:prstGeom prst="straightConnector1">
            <a:avLst/>
          </a:prstGeom>
          <a:ln>
            <a:solidFill>
              <a:srgbClr val="333333"/>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956376" y="5914617"/>
            <a:ext cx="1080120" cy="400110"/>
          </a:xfrm>
          <a:prstGeom prst="rect">
            <a:avLst/>
          </a:prstGeom>
          <a:noFill/>
        </p:spPr>
        <p:txBody>
          <a:bodyPr wrap="square" rtlCol="0">
            <a:spAutoFit/>
          </a:bodyPr>
          <a:lstStyle/>
          <a:p>
            <a:r>
              <a:rPr lang="en-US" sz="1000" b="1" dirty="0"/>
              <a:t>Credits: </a:t>
            </a:r>
            <a:r>
              <a:rPr lang="en-US" sz="1000" b="1" dirty="0" smtClean="0"/>
              <a:t>ULAS, RSO Tomlin.</a:t>
            </a:r>
            <a:endParaRPr lang="en-US" sz="1000" b="1" dirty="0"/>
          </a:p>
        </p:txBody>
      </p:sp>
    </p:spTree>
    <p:extLst>
      <p:ext uri="{BB962C8B-B14F-4D97-AF65-F5344CB8AC3E}">
        <p14:creationId xmlns:p14="http://schemas.microsoft.com/office/powerpoint/2010/main" val="237313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77054" y="1087005"/>
            <a:ext cx="4826000" cy="289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07504" y="6487221"/>
            <a:ext cx="4513394" cy="246221"/>
          </a:xfrm>
          <a:prstGeom prst="rect">
            <a:avLst/>
          </a:prstGeom>
          <a:noFill/>
        </p:spPr>
        <p:txBody>
          <a:bodyPr wrap="square" rtlCol="0">
            <a:spAutoFit/>
          </a:bodyPr>
          <a:lstStyle/>
          <a:p>
            <a:r>
              <a:rPr lang="en-US" sz="1000" b="1" dirty="0" smtClean="0"/>
              <a:t>Credits: ULAS, </a:t>
            </a:r>
            <a:r>
              <a:rPr lang="en-US" sz="1000" b="1" dirty="0" smtClean="0"/>
              <a:t>Mike </a:t>
            </a:r>
            <a:r>
              <a:rPr lang="en-US" sz="1000" b="1" dirty="0" err="1" smtClean="0"/>
              <a:t>Codd</a:t>
            </a:r>
            <a:r>
              <a:rPr lang="en-US" sz="1000" b="1" dirty="0" smtClean="0"/>
              <a:t> &amp; Leicester City Council </a:t>
            </a:r>
            <a:endParaRPr lang="en-US" sz="1000" b="1" dirty="0"/>
          </a:p>
        </p:txBody>
      </p:sp>
      <p:pic>
        <p:nvPicPr>
          <p:cNvPr id="5" name="Content Placeholder 2"/>
          <p:cNvPicPr>
            <a:picLocks noGrp="1" noChangeAspect="1" noChangeArrowheads="1"/>
          </p:cNvPicPr>
          <p:nvPr>
            <p:ph idx="4294967295"/>
          </p:nvPr>
        </p:nvPicPr>
        <p:blipFill>
          <a:blip r:embed="rId5" cstate="print">
            <a:extLst>
              <a:ext uri="{28A0092B-C50C-407E-A947-70E740481C1C}">
                <a14:useLocalDpi xmlns:a14="http://schemas.microsoft.com/office/drawing/2010/main" val="0"/>
              </a:ext>
            </a:extLst>
          </a:blip>
          <a:stretch>
            <a:fillRect/>
          </a:stretch>
        </p:blipFill>
        <p:spPr>
          <a:xfrm>
            <a:off x="4542851" y="4141154"/>
            <a:ext cx="3991417" cy="2592288"/>
          </a:xfrm>
          <a:noFill/>
        </p:spPr>
      </p:pic>
    </p:spTree>
    <p:extLst>
      <p:ext uri="{BB962C8B-B14F-4D97-AF65-F5344CB8AC3E}">
        <p14:creationId xmlns:p14="http://schemas.microsoft.com/office/powerpoint/2010/main" val="99629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444208" y="332656"/>
            <a:ext cx="2304256" cy="629813"/>
          </a:xfrm>
          <a:prstGeom prst="rect">
            <a:avLst/>
          </a:prstGeom>
        </p:spPr>
      </p:pic>
      <p:sp>
        <p:nvSpPr>
          <p:cNvPr id="3" name="Rectangle 2"/>
          <p:cNvSpPr/>
          <p:nvPr/>
        </p:nvSpPr>
        <p:spPr>
          <a:xfrm>
            <a:off x="1043608" y="986981"/>
            <a:ext cx="7356501" cy="592726"/>
          </a:xfrm>
          <a:prstGeom prst="rect">
            <a:avLst/>
          </a:prstGeom>
        </p:spPr>
        <p:txBody>
          <a:bodyPr wrap="none">
            <a:spAutoFit/>
          </a:bodyPr>
          <a:lstStyle/>
          <a:p>
            <a:pPr marL="0" marR="0" algn="ctr">
              <a:lnSpc>
                <a:spcPct val="107000"/>
              </a:lnSpc>
              <a:spcBef>
                <a:spcPts val="0"/>
              </a:spcBef>
              <a:spcAft>
                <a:spcPts val="800"/>
              </a:spcAft>
            </a:pPr>
            <a:r>
              <a:rPr lang="en-GB" sz="3200" dirty="0"/>
              <a:t>What </a:t>
            </a:r>
            <a:r>
              <a:rPr lang="en-GB" sz="3200" b="1" dirty="0">
                <a:solidFill>
                  <a:srgbClr val="008CA8"/>
                </a:solidFill>
              </a:rPr>
              <a:t>questions</a:t>
            </a:r>
            <a:r>
              <a:rPr lang="en-GB" sz="3200" dirty="0">
                <a:solidFill>
                  <a:srgbClr val="008CA8"/>
                </a:solidFill>
              </a:rPr>
              <a:t> </a:t>
            </a:r>
            <a:r>
              <a:rPr lang="en-GB" sz="3200" dirty="0"/>
              <a:t>can we ask an object?</a:t>
            </a:r>
            <a:endParaRPr lang="en-GB" sz="3200" dirty="0">
              <a:effectLst/>
              <a:latin typeface="Calibri" charset="0"/>
              <a:ea typeface="Calibri" charset="0"/>
              <a:cs typeface="Times New Roman" charset="0"/>
            </a:endParaRPr>
          </a:p>
        </p:txBody>
      </p:sp>
      <p:sp>
        <p:nvSpPr>
          <p:cNvPr id="4" name="Rectangle 3"/>
          <p:cNvSpPr/>
          <p:nvPr/>
        </p:nvSpPr>
        <p:spPr>
          <a:xfrm>
            <a:off x="290483" y="1604218"/>
            <a:ext cx="3816424" cy="4987969"/>
          </a:xfrm>
          <a:prstGeom prst="rect">
            <a:avLst/>
          </a:prstGeom>
        </p:spPr>
        <p:txBody>
          <a:bodyPr wrap="square">
            <a:spAutoFit/>
          </a:bodyPr>
          <a:lstStyle/>
          <a:p>
            <a:pPr>
              <a:lnSpc>
                <a:spcPct val="150000"/>
              </a:lnSpc>
              <a:spcBef>
                <a:spcPts val="430"/>
              </a:spcBef>
              <a:spcAft>
                <a:spcPts val="0"/>
              </a:spcAft>
            </a:pPr>
            <a:r>
              <a:rPr lang="en-GB" sz="1100" b="1" dirty="0">
                <a:latin typeface="+mn-lt"/>
              </a:rPr>
              <a:t>What is it?</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100" dirty="0">
                <a:latin typeface="+mn-lt"/>
              </a:rPr>
              <a:t>What is it called?</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100" dirty="0">
                <a:latin typeface="+mn-lt"/>
              </a:rPr>
              <a:t>What is or was it used for?</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100" dirty="0">
                <a:latin typeface="+mn-lt"/>
              </a:rPr>
              <a:t>Does it have more than one function?</a:t>
            </a:r>
            <a:endParaRPr lang="en-GB" sz="1100" dirty="0">
              <a:latin typeface="+mn-lt"/>
              <a:ea typeface="Calibri" charset="0"/>
              <a:cs typeface="Times New Roman" charset="0"/>
            </a:endParaRPr>
          </a:p>
          <a:p>
            <a:pPr>
              <a:lnSpc>
                <a:spcPct val="150000"/>
              </a:lnSpc>
              <a:spcBef>
                <a:spcPts val="0"/>
              </a:spcBef>
              <a:spcAft>
                <a:spcPts val="800"/>
              </a:spcAft>
            </a:pPr>
            <a:r>
              <a:rPr lang="en-GB" sz="1100" b="1" dirty="0">
                <a:latin typeface="+mn-lt"/>
                <a:ea typeface="Calibri" charset="0"/>
                <a:cs typeface="Times New Roman" charset="0"/>
              </a:rPr>
              <a:t>What does it look and feel like?</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How big is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What’s it made of?</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What’s its shape, smell, and sound?</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What colour is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Is it complete?</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Has it been altered, adapted, or mended?</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Is it worn?</a:t>
            </a:r>
            <a:endParaRPr lang="en-GB" sz="1100" dirty="0">
              <a:latin typeface="+mn-lt"/>
              <a:ea typeface="Calibri" charset="0"/>
              <a:cs typeface="Times New Roman" charset="0"/>
            </a:endParaRPr>
          </a:p>
          <a:p>
            <a:pPr>
              <a:lnSpc>
                <a:spcPct val="150000"/>
              </a:lnSpc>
              <a:spcBef>
                <a:spcPts val="0"/>
              </a:spcBef>
              <a:spcAft>
                <a:spcPts val="0"/>
              </a:spcAft>
            </a:pPr>
            <a:r>
              <a:rPr lang="en-GB" sz="1100" b="1" dirty="0">
                <a:latin typeface="+mn-lt"/>
              </a:rPr>
              <a:t>How was it made?</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100" dirty="0">
                <a:latin typeface="+mn-lt"/>
              </a:rPr>
              <a:t>Who made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100" dirty="0">
                <a:latin typeface="+mn-lt"/>
              </a:rPr>
              <a:t>How was it made?</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100" dirty="0">
                <a:latin typeface="+mn-lt"/>
              </a:rPr>
              <a:t>Is it hand or machine made?</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100" dirty="0">
                <a:latin typeface="+mn-lt"/>
              </a:rPr>
              <a:t>Does it have parts?</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100" dirty="0">
                <a:latin typeface="+mn-lt"/>
              </a:rPr>
              <a:t>What does it tell you about the maker’s technical skill?</a:t>
            </a:r>
            <a:endParaRPr lang="en-GB" sz="1100" dirty="0">
              <a:latin typeface="+mn-lt"/>
              <a:ea typeface="Times New Roman" charset="0"/>
            </a:endParaRPr>
          </a:p>
        </p:txBody>
      </p:sp>
      <p:sp>
        <p:nvSpPr>
          <p:cNvPr id="5" name="Rectangle 4"/>
          <p:cNvSpPr/>
          <p:nvPr/>
        </p:nvSpPr>
        <p:spPr>
          <a:xfrm>
            <a:off x="4106907" y="1604218"/>
            <a:ext cx="4896544" cy="4921125"/>
          </a:xfrm>
          <a:prstGeom prst="rect">
            <a:avLst/>
          </a:prstGeom>
        </p:spPr>
        <p:txBody>
          <a:bodyPr wrap="square">
            <a:spAutoFit/>
          </a:bodyPr>
          <a:lstStyle/>
          <a:p>
            <a:pPr>
              <a:lnSpc>
                <a:spcPct val="150000"/>
              </a:lnSpc>
              <a:spcBef>
                <a:spcPts val="430"/>
              </a:spcBef>
              <a:spcAft>
                <a:spcPts val="0"/>
              </a:spcAft>
            </a:pPr>
            <a:r>
              <a:rPr lang="en-GB" sz="1100" b="1" dirty="0">
                <a:latin typeface="+mn-lt"/>
              </a:rPr>
              <a:t>Does the design suit its purpose?</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100" dirty="0">
                <a:latin typeface="+mn-lt"/>
              </a:rPr>
              <a:t>Were the best materials used?</a:t>
            </a:r>
          </a:p>
          <a:p>
            <a:pPr marL="342900" lvl="0" indent="-342900">
              <a:lnSpc>
                <a:spcPct val="150000"/>
              </a:lnSpc>
              <a:spcBef>
                <a:spcPts val="0"/>
              </a:spcBef>
              <a:spcAft>
                <a:spcPts val="0"/>
              </a:spcAft>
              <a:buFont typeface="Trebuchet MS" charset="0"/>
              <a:buChar char="•"/>
              <a:tabLst>
                <a:tab pos="457200" algn="l"/>
              </a:tabLst>
            </a:pPr>
            <a:r>
              <a:rPr lang="en-GB" sz="1100" dirty="0">
                <a:latin typeface="+mn-lt"/>
              </a:rPr>
              <a:t>How is it decorated?</a:t>
            </a:r>
          </a:p>
          <a:p>
            <a:pPr marL="342900" lvl="0" indent="-342900">
              <a:lnSpc>
                <a:spcPct val="150000"/>
              </a:lnSpc>
              <a:spcBef>
                <a:spcPts val="0"/>
              </a:spcBef>
              <a:spcAft>
                <a:spcPts val="0"/>
              </a:spcAft>
              <a:buFont typeface="Trebuchet MS" charset="0"/>
              <a:buChar char="•"/>
              <a:tabLst>
                <a:tab pos="457200" algn="l"/>
              </a:tabLst>
            </a:pPr>
            <a:r>
              <a:rPr lang="en-GB" sz="1100" dirty="0">
                <a:latin typeface="+mn-lt"/>
              </a:rPr>
              <a:t>What influenced its design and appearance?</a:t>
            </a:r>
          </a:p>
          <a:p>
            <a:pPr>
              <a:lnSpc>
                <a:spcPct val="150000"/>
              </a:lnSpc>
              <a:spcBef>
                <a:spcPts val="0"/>
              </a:spcBef>
              <a:spcAft>
                <a:spcPts val="0"/>
              </a:spcAft>
            </a:pPr>
            <a:r>
              <a:rPr lang="en-GB" sz="1100" b="1" dirty="0">
                <a:latin typeface="+mn-lt"/>
              </a:rPr>
              <a:t>What can it tell us about the society in which it was made?</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When was it made?</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Where was it made?</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Where was it used?</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Where was it found?</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Who made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Who used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Who owned it?</a:t>
            </a:r>
            <a:endParaRPr lang="en-GB" sz="11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100" dirty="0">
                <a:latin typeface="+mn-lt"/>
              </a:rPr>
              <a:t>How does it compare to similar items from other cultures and time periods?</a:t>
            </a:r>
            <a:endParaRPr lang="en-GB" sz="1100" dirty="0">
              <a:latin typeface="+mn-lt"/>
              <a:ea typeface="Calibri" charset="0"/>
              <a:cs typeface="Times New Roman" charset="0"/>
            </a:endParaRPr>
          </a:p>
          <a:p>
            <a:pPr>
              <a:lnSpc>
                <a:spcPct val="150000"/>
              </a:lnSpc>
              <a:spcBef>
                <a:spcPts val="0"/>
              </a:spcBef>
              <a:spcAft>
                <a:spcPts val="0"/>
              </a:spcAft>
            </a:pPr>
            <a:r>
              <a:rPr lang="en-GB" sz="1100" b="1" dirty="0">
                <a:latin typeface="+mn-lt"/>
              </a:rPr>
              <a:t>How was it valued?</a:t>
            </a:r>
            <a:endParaRPr lang="en-GB" sz="11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100" dirty="0">
                <a:latin typeface="+mn-lt"/>
              </a:rPr>
              <a:t>What kind of value did it or does it have? (to the person who made it; to the person who used it)</a:t>
            </a:r>
          </a:p>
          <a:p>
            <a:pPr marL="342900" lvl="0" indent="-342900">
              <a:lnSpc>
                <a:spcPct val="150000"/>
              </a:lnSpc>
              <a:spcBef>
                <a:spcPts val="0"/>
              </a:spcBef>
              <a:spcAft>
                <a:spcPts val="0"/>
              </a:spcAft>
              <a:buFont typeface="Trebuchet MS" charset="0"/>
              <a:buChar char="•"/>
              <a:tabLst>
                <a:tab pos="457200" algn="l"/>
              </a:tabLst>
            </a:pPr>
            <a:r>
              <a:rPr lang="en-GB" sz="1100" dirty="0">
                <a:latin typeface="+mn-lt"/>
              </a:rPr>
              <a:t>How does the object reflect the person, community, nation or culture at the time it was made?</a:t>
            </a:r>
            <a:endParaRPr lang="en-GB" sz="1100" dirty="0">
              <a:effectLst/>
              <a:latin typeface="+mn-lt"/>
            </a:endParaRPr>
          </a:p>
        </p:txBody>
      </p:sp>
    </p:spTree>
    <p:extLst>
      <p:ext uri="{BB962C8B-B14F-4D97-AF65-F5344CB8AC3E}">
        <p14:creationId xmlns:p14="http://schemas.microsoft.com/office/powerpoint/2010/main" val="68037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8" name="Rectangle 7"/>
          <p:cNvSpPr/>
          <p:nvPr/>
        </p:nvSpPr>
        <p:spPr>
          <a:xfrm>
            <a:off x="886514" y="986981"/>
            <a:ext cx="7670690" cy="592726"/>
          </a:xfrm>
          <a:prstGeom prst="rect">
            <a:avLst/>
          </a:prstGeom>
        </p:spPr>
        <p:txBody>
          <a:bodyPr wrap="none">
            <a:spAutoFit/>
          </a:bodyPr>
          <a:lstStyle/>
          <a:p>
            <a:pPr marL="0" marR="0" algn="ctr">
              <a:lnSpc>
                <a:spcPct val="107000"/>
              </a:lnSpc>
              <a:spcBef>
                <a:spcPts val="0"/>
              </a:spcBef>
              <a:spcAft>
                <a:spcPts val="800"/>
              </a:spcAft>
            </a:pPr>
            <a:r>
              <a:rPr lang="en-GB" sz="3200" b="1" dirty="0"/>
              <a:t>What </a:t>
            </a:r>
            <a:r>
              <a:rPr lang="en-GB" sz="3200" b="1" dirty="0">
                <a:solidFill>
                  <a:srgbClr val="008CA8"/>
                </a:solidFill>
              </a:rPr>
              <a:t>questions </a:t>
            </a:r>
            <a:r>
              <a:rPr lang="en-GB" sz="3200" b="1" dirty="0"/>
              <a:t>can we ask an object?</a:t>
            </a:r>
            <a:endParaRPr lang="en-GB" sz="3200" b="1" dirty="0">
              <a:effectLst/>
              <a:latin typeface="Calibri" charset="0"/>
              <a:ea typeface="Calibri" charset="0"/>
              <a:cs typeface="Times New Roman" charset="0"/>
            </a:endParaRPr>
          </a:p>
        </p:txBody>
      </p:sp>
      <p:sp>
        <p:nvSpPr>
          <p:cNvPr id="10" name="Rectangle 9"/>
          <p:cNvSpPr/>
          <p:nvPr/>
        </p:nvSpPr>
        <p:spPr>
          <a:xfrm>
            <a:off x="219616" y="1660607"/>
            <a:ext cx="4536504" cy="5262979"/>
          </a:xfrm>
          <a:prstGeom prst="rect">
            <a:avLst/>
          </a:prstGeom>
        </p:spPr>
        <p:txBody>
          <a:bodyPr wrap="square">
            <a:spAutoFit/>
          </a:bodyPr>
          <a:lstStyle/>
          <a:p>
            <a:pPr>
              <a:lnSpc>
                <a:spcPct val="150000"/>
              </a:lnSpc>
              <a:spcBef>
                <a:spcPts val="430"/>
              </a:spcBef>
              <a:spcAft>
                <a:spcPts val="0"/>
              </a:spcAft>
            </a:pPr>
            <a:r>
              <a:rPr lang="en-GB" sz="1400" b="1" dirty="0">
                <a:latin typeface="+mn-lt"/>
              </a:rPr>
              <a:t>Does the design suit its purpose?</a:t>
            </a:r>
            <a:endParaRPr lang="en-GB" sz="14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Were the best materials used?</a:t>
            </a: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How is it decorated?</a:t>
            </a: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What influenced its design and appearance?</a:t>
            </a:r>
          </a:p>
          <a:p>
            <a:pPr lvl="0">
              <a:lnSpc>
                <a:spcPct val="150000"/>
              </a:lnSpc>
              <a:spcBef>
                <a:spcPts val="0"/>
              </a:spcBef>
              <a:spcAft>
                <a:spcPts val="0"/>
              </a:spcAft>
              <a:tabLst>
                <a:tab pos="457200" algn="l"/>
              </a:tabLst>
            </a:pPr>
            <a:endParaRPr lang="en-GB" sz="1000" dirty="0">
              <a:latin typeface="+mn-lt"/>
            </a:endParaRPr>
          </a:p>
          <a:p>
            <a:pPr>
              <a:lnSpc>
                <a:spcPct val="150000"/>
              </a:lnSpc>
              <a:spcBef>
                <a:spcPts val="0"/>
              </a:spcBef>
              <a:spcAft>
                <a:spcPts val="0"/>
              </a:spcAft>
            </a:pPr>
            <a:r>
              <a:rPr lang="en-GB" sz="1400" b="1" dirty="0">
                <a:latin typeface="+mn-lt"/>
              </a:rPr>
              <a:t>What can it tell us about the society in which it was made?</a:t>
            </a:r>
            <a:endParaRPr lang="en-GB" sz="14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When was it made?</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made?</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used?</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found?</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made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used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owned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How does it compare to similar items from other cultures and time periods?</a:t>
            </a:r>
            <a:endParaRPr lang="en-GB" sz="1100" dirty="0">
              <a:latin typeface="+mn-lt"/>
              <a:ea typeface="Calibri" charset="0"/>
              <a:cs typeface="Times New Roman" charset="0"/>
            </a:endParaRPr>
          </a:p>
        </p:txBody>
      </p:sp>
      <p:sp>
        <p:nvSpPr>
          <p:cNvPr id="2" name="TextBox 1">
            <a:extLst>
              <a:ext uri="{FF2B5EF4-FFF2-40B4-BE49-F238E27FC236}">
                <a16:creationId xmlns:a16="http://schemas.microsoft.com/office/drawing/2014/main" xmlns="" id="{7004B759-3546-9A49-A879-785E0C26D77F}"/>
              </a:ext>
            </a:extLst>
          </p:cNvPr>
          <p:cNvSpPr txBox="1"/>
          <p:nvPr/>
        </p:nvSpPr>
        <p:spPr>
          <a:xfrm>
            <a:off x="4952292" y="1660607"/>
            <a:ext cx="3816424" cy="5170646"/>
          </a:xfrm>
          <a:prstGeom prst="rect">
            <a:avLst/>
          </a:prstGeom>
          <a:noFill/>
        </p:spPr>
        <p:txBody>
          <a:bodyPr wrap="square" rtlCol="0">
            <a:spAutoFit/>
          </a:bodyPr>
          <a:lstStyle/>
          <a:p>
            <a:pPr>
              <a:lnSpc>
                <a:spcPct val="150000"/>
              </a:lnSpc>
              <a:spcBef>
                <a:spcPts val="0"/>
              </a:spcBef>
              <a:spcAft>
                <a:spcPts val="0"/>
              </a:spcAft>
            </a:pPr>
            <a:r>
              <a:rPr lang="en-GB" sz="1400" b="1" dirty="0"/>
              <a:t>How was it valued?</a:t>
            </a:r>
            <a:endParaRPr lang="en-GB" sz="1400" dirty="0">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400" dirty="0"/>
              <a:t>What kind of value did it or does it have? (to the person who made it; to the person who used it)</a:t>
            </a:r>
          </a:p>
          <a:p>
            <a:pPr marL="342900" lvl="0" indent="-342900">
              <a:lnSpc>
                <a:spcPct val="150000"/>
              </a:lnSpc>
              <a:spcBef>
                <a:spcPts val="0"/>
              </a:spcBef>
              <a:spcAft>
                <a:spcPts val="0"/>
              </a:spcAft>
              <a:buFont typeface="Trebuchet MS" charset="0"/>
              <a:buChar char="•"/>
              <a:tabLst>
                <a:tab pos="457200" algn="l"/>
              </a:tabLst>
            </a:pPr>
            <a:r>
              <a:rPr lang="en-GB" sz="1400" dirty="0"/>
              <a:t>How does the object reflect the person, community, nation or culture at the time it was made?</a:t>
            </a:r>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marL="342900" lvl="0" indent="-342900">
              <a:lnSpc>
                <a:spcPct val="150000"/>
              </a:lnSpc>
              <a:spcBef>
                <a:spcPts val="0"/>
              </a:spcBef>
              <a:spcAft>
                <a:spcPts val="0"/>
              </a:spcAft>
              <a:buFont typeface="Trebuchet MS" charset="0"/>
              <a:buChar char="•"/>
              <a:tabLst>
                <a:tab pos="457200" algn="l"/>
              </a:tabLst>
            </a:pPr>
            <a:endParaRPr lang="en-GB" sz="1400" dirty="0"/>
          </a:p>
          <a:p>
            <a:pPr>
              <a:spcAft>
                <a:spcPts val="0"/>
              </a:spcAft>
            </a:pPr>
            <a:r>
              <a:rPr lang="en-GB" sz="800" dirty="0">
                <a:solidFill>
                  <a:srgbClr val="515B70"/>
                </a:solidFill>
                <a:latin typeface="Times New Roman" panose="02020603050405020304" pitchFamily="18" charset="0"/>
                <a:ea typeface="Times New Roman" panose="02020603050405020304" pitchFamily="18" charset="0"/>
              </a:rPr>
              <a:t>Adapted from: Adapted by the US National Park Service, Museum Management Program from the Hands on History Program, National Museum of American History, Smithsonian Institution, Washington, DC; Museum Magnet Schools, Education Resources; English Heritage, A Teacher’s Guide to Learning from Objects; and the Victoria and Albert Museum education materials, London, England. https://www.nps.gov/index.htm</a:t>
            </a:r>
            <a:endParaRPr lang="en-GB" sz="800" dirty="0"/>
          </a:p>
          <a:p>
            <a:pPr lvl="0">
              <a:lnSpc>
                <a:spcPct val="150000"/>
              </a:lnSpc>
              <a:spcBef>
                <a:spcPts val="0"/>
              </a:spcBef>
              <a:spcAft>
                <a:spcPts val="0"/>
              </a:spcAft>
              <a:tabLst>
                <a:tab pos="457200" algn="l"/>
              </a:tabLst>
            </a:pPr>
            <a:endParaRPr lang="en-GB" sz="800" dirty="0"/>
          </a:p>
          <a:p>
            <a:endParaRPr lang="en-US" dirty="0"/>
          </a:p>
        </p:txBody>
      </p:sp>
    </p:spTree>
    <p:extLst>
      <p:ext uri="{BB962C8B-B14F-4D97-AF65-F5344CB8AC3E}">
        <p14:creationId xmlns:p14="http://schemas.microsoft.com/office/powerpoint/2010/main" val="300710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https://www.ledr.com/colours/white.jpg">
            <a:extLst>
              <a:ext uri="{FF2B5EF4-FFF2-40B4-BE49-F238E27FC236}">
                <a16:creationId xmlns="" xmlns:a16="http://schemas.microsoft.com/office/drawing/2014/main" id="{821B469B-8E3A-4B7A-94E3-2DC13EF2FD4E}"/>
              </a:ext>
            </a:extLst>
          </p:cNvPr>
          <p:cNvSpPr>
            <a:spLocks noChangeAspect="1" noChangeArrowheads="1"/>
          </p:cNvSpPr>
          <p:nvPr/>
        </p:nvSpPr>
        <p:spPr bwMode="auto">
          <a:xfrm>
            <a:off x="3660453" y="3459441"/>
            <a:ext cx="285681" cy="2181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www.ledr.com/colours/white.jpg">
            <a:extLst>
              <a:ext uri="{FF2B5EF4-FFF2-40B4-BE49-F238E27FC236}">
                <a16:creationId xmlns="" xmlns:a16="http://schemas.microsoft.com/office/drawing/2014/main" id="{F145DEEA-2F46-49C2-854C-1E5468CD16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9"/>
          <a:stretch/>
        </p:blipFill>
        <p:spPr bwMode="auto">
          <a:xfrm>
            <a:off x="431540" y="2819734"/>
            <a:ext cx="8316924" cy="3273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3"/>
          <p:cNvPicPr>
            <a:picLocks noChangeAspect="1"/>
          </p:cNvPicPr>
          <p:nvPr/>
        </p:nvPicPr>
        <p:blipFill>
          <a:blip r:embed="rId4"/>
          <a:stretch>
            <a:fillRect/>
          </a:stretch>
        </p:blipFill>
        <p:spPr>
          <a:xfrm>
            <a:off x="2878729" y="3291676"/>
            <a:ext cx="5861024" cy="3233668"/>
          </a:xfrm>
          <a:prstGeom prst="rect">
            <a:avLst/>
          </a:prstGeom>
        </p:spPr>
      </p:pic>
      <p:pic>
        <p:nvPicPr>
          <p:cNvPr id="7" name="Immagine 6">
            <a:extLst>
              <a:ext uri="{FF2B5EF4-FFF2-40B4-BE49-F238E27FC236}">
                <a16:creationId xmlns="" xmlns:a16="http://schemas.microsoft.com/office/drawing/2014/main" id="{75C12C10-F873-4B5B-A513-44C6CCB9E9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86" t="31100" r="50000" b="36350"/>
          <a:stretch/>
        </p:blipFill>
        <p:spPr>
          <a:xfrm>
            <a:off x="3041829" y="643127"/>
            <a:ext cx="3096345" cy="2232248"/>
          </a:xfrm>
          <a:prstGeom prst="rect">
            <a:avLst/>
          </a:prstGeom>
        </p:spPr>
      </p:pic>
      <p:pic>
        <p:nvPicPr>
          <p:cNvPr id="3" name="Picture 2" descr="Queens-logo-4-col-cmyk-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540" y="2819734"/>
            <a:ext cx="2808312" cy="370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 descr="https://www.ledr.com/colours/white.jpg">
            <a:extLst>
              <a:ext uri="{FF2B5EF4-FFF2-40B4-BE49-F238E27FC236}">
                <a16:creationId xmlns="" xmlns:a16="http://schemas.microsoft.com/office/drawing/2014/main" id="{8B48079E-71AD-4295-987B-2BA160A0DC2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3344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2926"/>
          <a:stretch/>
        </p:blipFill>
        <p:spPr>
          <a:xfrm>
            <a:off x="6444208" y="4711402"/>
            <a:ext cx="2427290" cy="1726014"/>
          </a:xfrm>
          <a:prstGeom prst="rect">
            <a:avLst/>
          </a:prstGeom>
        </p:spPr>
      </p:pic>
      <p:pic>
        <p:nvPicPr>
          <p:cNvPr id="6" name="Picture 5"/>
          <p:cNvPicPr>
            <a:picLocks noChangeAspect="1"/>
          </p:cNvPicPr>
          <p:nvPr/>
        </p:nvPicPr>
        <p:blipFill>
          <a:blip r:embed="rId4"/>
          <a:stretch>
            <a:fillRect/>
          </a:stretch>
        </p:blipFill>
        <p:spPr>
          <a:xfrm>
            <a:off x="6444208" y="332656"/>
            <a:ext cx="2304256" cy="629813"/>
          </a:xfrm>
          <a:prstGeom prst="rect">
            <a:avLst/>
          </a:prstGeom>
        </p:spPr>
      </p:pic>
      <p:sp>
        <p:nvSpPr>
          <p:cNvPr id="4" name="Rectangle 6"/>
          <p:cNvSpPr txBox="1">
            <a:spLocks noChangeArrowheads="1"/>
          </p:cNvSpPr>
          <p:nvPr/>
        </p:nvSpPr>
        <p:spPr bwMode="auto">
          <a:xfrm>
            <a:off x="368285" y="1340768"/>
            <a:ext cx="5882381" cy="482453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a:lstStyle>
          <a:p>
            <a:pPr>
              <a:lnSpc>
                <a:spcPct val="150000"/>
              </a:lnSpc>
              <a:buFont typeface="Trebuchet MS" panose="020B0603020202020204" pitchFamily="34" charset="0"/>
              <a:buNone/>
            </a:pPr>
            <a:r>
              <a:rPr lang="en-GB" altLang="en-US" kern="0" dirty="0" err="1"/>
              <a:t>faber</a:t>
            </a:r>
            <a:r>
              <a:rPr lang="en-GB" altLang="en-US" kern="0" dirty="0"/>
              <a:t>: craftsman</a:t>
            </a:r>
          </a:p>
          <a:p>
            <a:pPr>
              <a:lnSpc>
                <a:spcPct val="150000"/>
              </a:lnSpc>
              <a:buFont typeface="Trebuchet MS" panose="020B0603020202020204" pitchFamily="34" charset="0"/>
              <a:buNone/>
            </a:pPr>
            <a:r>
              <a:rPr lang="en-GB" altLang="en-US" kern="0" dirty="0" err="1"/>
              <a:t>civis</a:t>
            </a:r>
            <a:r>
              <a:rPr lang="en-GB" altLang="en-US" kern="0" dirty="0"/>
              <a:t>: citizen</a:t>
            </a:r>
          </a:p>
          <a:p>
            <a:pPr>
              <a:lnSpc>
                <a:spcPct val="150000"/>
              </a:lnSpc>
              <a:buFont typeface="Trebuchet MS" panose="020B0603020202020204" pitchFamily="34" charset="0"/>
              <a:buNone/>
            </a:pPr>
            <a:r>
              <a:rPr lang="en-GB" altLang="en-US" kern="0" dirty="0" err="1"/>
              <a:t>mercator</a:t>
            </a:r>
            <a:r>
              <a:rPr lang="en-GB" altLang="en-US" kern="0" dirty="0"/>
              <a:t>: merchant</a:t>
            </a:r>
          </a:p>
          <a:p>
            <a:pPr>
              <a:lnSpc>
                <a:spcPct val="150000"/>
              </a:lnSpc>
              <a:buFont typeface="Trebuchet MS" panose="020B0603020202020204" pitchFamily="34" charset="0"/>
              <a:buNone/>
            </a:pPr>
            <a:r>
              <a:rPr lang="en-GB" altLang="en-US" kern="0" dirty="0" err="1"/>
              <a:t>ancilla</a:t>
            </a:r>
            <a:r>
              <a:rPr lang="en-GB" altLang="en-US" kern="0" dirty="0"/>
              <a:t>: slave-girl</a:t>
            </a:r>
          </a:p>
          <a:p>
            <a:pPr>
              <a:lnSpc>
                <a:spcPct val="150000"/>
              </a:lnSpc>
              <a:buFont typeface="Trebuchet MS" panose="020B0603020202020204" pitchFamily="34" charset="0"/>
              <a:buNone/>
            </a:pPr>
            <a:r>
              <a:rPr lang="en-GB" altLang="en-US" kern="0" dirty="0"/>
              <a:t>in </a:t>
            </a:r>
            <a:r>
              <a:rPr lang="en-GB" altLang="en-US" kern="0" dirty="0" err="1"/>
              <a:t>paedagogio</a:t>
            </a:r>
            <a:r>
              <a:rPr lang="en-GB" altLang="en-US" kern="0" dirty="0"/>
              <a:t>: in the slave-school</a:t>
            </a:r>
          </a:p>
          <a:p>
            <a:pPr>
              <a:lnSpc>
                <a:spcPct val="150000"/>
              </a:lnSpc>
              <a:buFont typeface="Trebuchet MS" panose="020B0603020202020204" pitchFamily="34" charset="0"/>
              <a:buNone/>
            </a:pPr>
            <a:r>
              <a:rPr lang="en-GB" altLang="en-US" kern="0" dirty="0"/>
              <a:t>in palaestra: on the training ground</a:t>
            </a:r>
          </a:p>
          <a:p>
            <a:pPr>
              <a:lnSpc>
                <a:spcPct val="150000"/>
              </a:lnSpc>
              <a:buFont typeface="Trebuchet MS" panose="020B0603020202020204" pitchFamily="34" charset="0"/>
              <a:buNone/>
            </a:pPr>
            <a:r>
              <a:rPr lang="en-GB" altLang="en-US" kern="0" dirty="0" err="1"/>
              <a:t>pugno</a:t>
            </a:r>
            <a:r>
              <a:rPr lang="en-GB" altLang="en-US" kern="0" dirty="0"/>
              <a:t>: I fight</a:t>
            </a:r>
          </a:p>
          <a:p>
            <a:pPr>
              <a:lnSpc>
                <a:spcPct val="150000"/>
              </a:lnSpc>
              <a:buFont typeface="Trebuchet MS" panose="020B0603020202020204" pitchFamily="34" charset="0"/>
              <a:buNone/>
            </a:pPr>
            <a:r>
              <a:rPr lang="en-GB" altLang="en-US" kern="0" dirty="0" err="1"/>
              <a:t>saltatrix</a:t>
            </a:r>
            <a:r>
              <a:rPr lang="en-GB" altLang="en-US" kern="0" dirty="0"/>
              <a:t>: dancer		</a:t>
            </a:r>
          </a:p>
          <a:p>
            <a:pPr>
              <a:lnSpc>
                <a:spcPct val="150000"/>
              </a:lnSpc>
              <a:buFont typeface="Trebuchet MS" panose="020B0603020202020204" pitchFamily="34" charset="0"/>
              <a:buNone/>
            </a:pPr>
            <a:r>
              <a:rPr lang="en-GB" altLang="en-US" kern="0" dirty="0" err="1"/>
              <a:t>salto</a:t>
            </a:r>
            <a:r>
              <a:rPr lang="en-GB" altLang="en-US" kern="0" dirty="0"/>
              <a:t>: I dance</a:t>
            </a:r>
          </a:p>
          <a:p>
            <a:pPr>
              <a:lnSpc>
                <a:spcPct val="150000"/>
              </a:lnSpc>
              <a:buFont typeface="Trebuchet MS" panose="020B0603020202020204" pitchFamily="34" charset="0"/>
              <a:buNone/>
            </a:pPr>
            <a:r>
              <a:rPr lang="en-GB" altLang="en-US" kern="0" dirty="0"/>
              <a:t>in </a:t>
            </a:r>
            <a:r>
              <a:rPr lang="en-GB" altLang="en-US" kern="0" dirty="0" err="1"/>
              <a:t>scaena</a:t>
            </a:r>
            <a:r>
              <a:rPr lang="en-GB" altLang="en-US" kern="0" dirty="0"/>
              <a:t>: on stage</a:t>
            </a:r>
          </a:p>
          <a:p>
            <a:endParaRPr lang="en-GB" altLang="en-US" sz="2400" kern="0" dirty="0"/>
          </a:p>
        </p:txBody>
      </p:sp>
      <p:sp>
        <p:nvSpPr>
          <p:cNvPr id="8" name="Text Box 11"/>
          <p:cNvSpPr txBox="1">
            <a:spLocks noChangeArrowheads="1"/>
          </p:cNvSpPr>
          <p:nvPr/>
        </p:nvSpPr>
        <p:spPr bwMode="auto">
          <a:xfrm>
            <a:off x="3563888" y="957352"/>
            <a:ext cx="2160239"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300" b="1" dirty="0">
                <a:solidFill>
                  <a:schemeClr val="tx1"/>
                </a:solidFill>
                <a:latin typeface="Comic Sans MS" panose="030F0702030302020204" pitchFamily="66" charset="0"/>
              </a:rPr>
              <a:t>Cori’s code-crackers; can you crack his code?</a:t>
            </a:r>
          </a:p>
          <a:p>
            <a:pPr eaLnBrk="1" hangingPunct="1">
              <a:lnSpc>
                <a:spcPct val="150000"/>
              </a:lnSpc>
              <a:spcBef>
                <a:spcPct val="50000"/>
              </a:spcBef>
              <a:buClrTx/>
              <a:buFontTx/>
              <a:buNone/>
            </a:pPr>
            <a:r>
              <a:rPr lang="en-GB" altLang="en-US" sz="1300" b="1" dirty="0">
                <a:solidFill>
                  <a:schemeClr val="tx1"/>
                </a:solidFill>
                <a:latin typeface="Comic Sans MS" panose="030F0702030302020204" pitchFamily="66" charset="0"/>
              </a:rPr>
              <a:t>Remember: many English words come from Latin, so use what you know.</a:t>
            </a:r>
          </a:p>
        </p:txBody>
      </p:sp>
      <p:pic>
        <p:nvPicPr>
          <p:cNvPr id="7" name="Picture 7" descr="Cori"/>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a:stretch>
            <a:fillRect/>
          </a:stretch>
        </p:blipFill>
        <p:spPr>
          <a:xfrm>
            <a:off x="6444210" y="1657350"/>
            <a:ext cx="2427288" cy="4318000"/>
          </a:xfrm>
        </p:spPr>
      </p:pic>
      <p:sp>
        <p:nvSpPr>
          <p:cNvPr id="9" name="AutoShape 9"/>
          <p:cNvSpPr>
            <a:spLocks noChangeArrowheads="1"/>
          </p:cNvSpPr>
          <p:nvPr/>
        </p:nvSpPr>
        <p:spPr bwMode="auto">
          <a:xfrm>
            <a:off x="3275855" y="692696"/>
            <a:ext cx="2592289" cy="2461436"/>
          </a:xfrm>
          <a:prstGeom prst="wedgeEllipseCallout">
            <a:avLst>
              <a:gd name="adj1" fmla="val 94677"/>
              <a:gd name="adj2" fmla="val 44053"/>
            </a:avLst>
          </a:prstGeom>
          <a:noFill/>
          <a:ln>
            <a:headEnd/>
            <a:tailEnd/>
          </a:ln>
        </p:spPr>
        <p:style>
          <a:lnRef idx="2">
            <a:schemeClr val="dk1"/>
          </a:lnRef>
          <a:fillRef idx="1">
            <a:schemeClr val="lt1"/>
          </a:fillRef>
          <a:effectRef idx="0">
            <a:schemeClr val="dk1"/>
          </a:effectRef>
          <a:fontRef idx="minor">
            <a:schemeClr val="dk1"/>
          </a:fontRef>
        </p:style>
        <p:txBody>
          <a:bodyPr/>
          <a:lstStyle>
            <a:lvl1pPr>
              <a:spcBef>
                <a:spcPct val="20000"/>
              </a:spcBef>
              <a:buClr>
                <a:schemeClr val="tx1"/>
              </a:buClr>
              <a:buFont typeface="Trebuchet MS" charset="0"/>
              <a:buChar char="•"/>
              <a:defRPr sz="2000">
                <a:solidFill>
                  <a:schemeClr val="tx1"/>
                </a:solidFill>
                <a:latin typeface="Arial" charset="0"/>
              </a:defRPr>
            </a:lvl1pPr>
            <a:lvl2pPr marL="742950" indent="-285750">
              <a:spcBef>
                <a:spcPct val="20000"/>
              </a:spcBef>
              <a:buClr>
                <a:schemeClr val="tx1"/>
              </a:buClr>
              <a:buChar char="–"/>
              <a:defRPr>
                <a:solidFill>
                  <a:schemeClr val="tx1"/>
                </a:solidFill>
                <a:latin typeface="Arial" charset="0"/>
              </a:defRPr>
            </a:lvl2pPr>
            <a:lvl3pPr marL="1143000" indent="-228600">
              <a:spcBef>
                <a:spcPct val="20000"/>
              </a:spcBef>
              <a:buClr>
                <a:schemeClr val="tx1"/>
              </a:buClr>
              <a:buChar char="•"/>
              <a:defRPr>
                <a:solidFill>
                  <a:schemeClr val="tx1"/>
                </a:solidFill>
                <a:latin typeface="Arial" charset="0"/>
              </a:defRPr>
            </a:lvl3pPr>
            <a:lvl4pPr marL="1600200" indent="-228600">
              <a:spcBef>
                <a:spcPct val="20000"/>
              </a:spcBef>
              <a:buClr>
                <a:schemeClr val="tx1"/>
              </a:buClr>
              <a:buChar char="–"/>
              <a:defRPr>
                <a:solidFill>
                  <a:schemeClr val="tx1"/>
                </a:solidFill>
                <a:latin typeface="Arial" charset="0"/>
              </a:defRPr>
            </a:lvl4pPr>
            <a:lvl5pPr marL="2057400" indent="-228600">
              <a:spcBef>
                <a:spcPct val="20000"/>
              </a:spcBef>
              <a:buClr>
                <a:schemeClr val="tx1"/>
              </a:buClr>
              <a:buChar char="»"/>
              <a:defRPr>
                <a:solidFill>
                  <a:schemeClr val="tx1"/>
                </a:solidFill>
                <a:latin typeface="Arial" charset="0"/>
              </a:defRPr>
            </a:lvl5pPr>
            <a:lvl6pPr marL="2514600" indent="-228600" eaLnBrk="0" fontAlgn="base" hangingPunct="0">
              <a:spcBef>
                <a:spcPct val="20000"/>
              </a:spcBef>
              <a:spcAft>
                <a:spcPct val="0"/>
              </a:spcAft>
              <a:buClr>
                <a:schemeClr val="tx1"/>
              </a:buClr>
              <a:buChar char="»"/>
              <a:defRPr>
                <a:solidFill>
                  <a:schemeClr val="tx1"/>
                </a:solidFill>
                <a:latin typeface="Arial" charset="0"/>
              </a:defRPr>
            </a:lvl6pPr>
            <a:lvl7pPr marL="2971800" indent="-228600" eaLnBrk="0" fontAlgn="base" hangingPunct="0">
              <a:spcBef>
                <a:spcPct val="20000"/>
              </a:spcBef>
              <a:spcAft>
                <a:spcPct val="0"/>
              </a:spcAft>
              <a:buClr>
                <a:schemeClr val="tx1"/>
              </a:buClr>
              <a:buChar char="»"/>
              <a:defRPr>
                <a:solidFill>
                  <a:schemeClr val="tx1"/>
                </a:solidFill>
                <a:latin typeface="Arial" charset="0"/>
              </a:defRPr>
            </a:lvl7pPr>
            <a:lvl8pPr marL="3429000" indent="-228600" eaLnBrk="0" fontAlgn="base" hangingPunct="0">
              <a:spcBef>
                <a:spcPct val="20000"/>
              </a:spcBef>
              <a:spcAft>
                <a:spcPct val="0"/>
              </a:spcAft>
              <a:buClr>
                <a:schemeClr val="tx1"/>
              </a:buClr>
              <a:buChar char="»"/>
              <a:defRPr>
                <a:solidFill>
                  <a:schemeClr val="tx1"/>
                </a:solidFill>
                <a:latin typeface="Arial" charset="0"/>
              </a:defRPr>
            </a:lvl8pPr>
            <a:lvl9pPr marL="3886200" indent="-228600" eaLnBrk="0" fontAlgn="base" hangingPunct="0">
              <a:spcBef>
                <a:spcPct val="20000"/>
              </a:spcBef>
              <a:spcAft>
                <a:spcPct val="0"/>
              </a:spcAft>
              <a:buClr>
                <a:schemeClr val="tx1"/>
              </a:buClr>
              <a:buChar char="»"/>
              <a:defRPr>
                <a:solidFill>
                  <a:schemeClr val="tx1"/>
                </a:solidFill>
                <a:latin typeface="Arial" charset="0"/>
              </a:defRPr>
            </a:lvl9pPr>
          </a:lstStyle>
          <a:p>
            <a:pPr algn="ctr" eaLnBrk="1" hangingPunct="1">
              <a:lnSpc>
                <a:spcPct val="150000"/>
              </a:lnSpc>
              <a:spcBef>
                <a:spcPct val="0"/>
              </a:spcBef>
              <a:buClrTx/>
              <a:buFontTx/>
              <a:buNone/>
            </a:pPr>
            <a:endParaRPr lang="en-GB" altLang="en-US" sz="1500" b="1" dirty="0"/>
          </a:p>
        </p:txBody>
      </p:sp>
    </p:spTree>
    <p:extLst>
      <p:ext uri="{BB962C8B-B14F-4D97-AF65-F5344CB8AC3E}">
        <p14:creationId xmlns:p14="http://schemas.microsoft.com/office/powerpoint/2010/main" val="198492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1" descr="persona 6"/>
          <p:cNvPicPr>
            <a:picLocks noChangeAspect="1" noChangeArrowheads="1"/>
          </p:cNvPicPr>
          <p:nvPr/>
        </p:nvPicPr>
        <p:blipFill>
          <a:blip r:embed="rId3" cstate="print">
            <a:extLst>
              <a:ext uri="{28A0092B-C50C-407E-A947-70E740481C1C}">
                <a14:useLocalDpi xmlns:a14="http://schemas.microsoft.com/office/drawing/2010/main" val="0"/>
              </a:ext>
            </a:extLst>
          </a:blip>
          <a:srcRect l="26706" t="21120" r="27943" b="22070"/>
          <a:stretch>
            <a:fillRect/>
          </a:stretch>
        </p:blipFill>
        <p:spPr bwMode="auto">
          <a:xfrm>
            <a:off x="4652009" y="4253447"/>
            <a:ext cx="1374898"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persona 3"/>
          <p:cNvPicPr>
            <a:picLocks noChangeAspect="1" noChangeArrowheads="1"/>
          </p:cNvPicPr>
          <p:nvPr/>
        </p:nvPicPr>
        <p:blipFill>
          <a:blip r:embed="rId4" cstate="print">
            <a:extLst>
              <a:ext uri="{28A0092B-C50C-407E-A947-70E740481C1C}">
                <a14:useLocalDpi xmlns:a14="http://schemas.microsoft.com/office/drawing/2010/main" val="0"/>
              </a:ext>
            </a:extLst>
          </a:blip>
          <a:srcRect l="33551" t="25066" r="34018" b="25720"/>
          <a:stretch>
            <a:fillRect/>
          </a:stretch>
        </p:blipFill>
        <p:spPr bwMode="auto">
          <a:xfrm>
            <a:off x="3320115" y="4253447"/>
            <a:ext cx="1148573" cy="245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stretch>
            <a:fillRect/>
          </a:stretch>
        </p:blipFill>
        <p:spPr>
          <a:xfrm>
            <a:off x="6444208" y="332656"/>
            <a:ext cx="2304256" cy="629813"/>
          </a:xfrm>
          <a:prstGeom prst="rect">
            <a:avLst/>
          </a:prstGeom>
        </p:spPr>
      </p:pic>
      <p:pic>
        <p:nvPicPr>
          <p:cNvPr id="3" name="Picture 2"/>
          <p:cNvPicPr>
            <a:picLocks noChangeAspect="1"/>
          </p:cNvPicPr>
          <p:nvPr/>
        </p:nvPicPr>
        <p:blipFill>
          <a:blip r:embed="rId5"/>
          <a:stretch>
            <a:fillRect/>
          </a:stretch>
        </p:blipFill>
        <p:spPr>
          <a:xfrm>
            <a:off x="6444208" y="332656"/>
            <a:ext cx="2304256" cy="629813"/>
          </a:xfrm>
          <a:prstGeom prst="rect">
            <a:avLst/>
          </a:prstGeom>
        </p:spPr>
      </p:pic>
      <p:sp>
        <p:nvSpPr>
          <p:cNvPr id="4" name="Text Box 13"/>
          <p:cNvSpPr txBox="1">
            <a:spLocks noChangeArrowheads="1"/>
          </p:cNvSpPr>
          <p:nvPr/>
        </p:nvSpPr>
        <p:spPr bwMode="auto">
          <a:xfrm>
            <a:off x="5870401" y="1307692"/>
            <a:ext cx="1727200" cy="1443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50000"/>
              </a:lnSpc>
              <a:spcBef>
                <a:spcPct val="50000"/>
              </a:spcBef>
            </a:pPr>
            <a:r>
              <a:rPr lang="en-GB" altLang="en-US" sz="1200" b="1" dirty="0"/>
              <a:t>salve!</a:t>
            </a:r>
          </a:p>
          <a:p>
            <a:pPr eaLnBrk="1" hangingPunct="1">
              <a:lnSpc>
                <a:spcPct val="150000"/>
              </a:lnSpc>
              <a:spcBef>
                <a:spcPct val="50000"/>
              </a:spcBef>
            </a:pPr>
            <a:r>
              <a:rPr lang="en-GB" altLang="en-US" sz="1200" b="1" dirty="0"/>
              <a:t>Primus sum.</a:t>
            </a:r>
          </a:p>
          <a:p>
            <a:pPr eaLnBrk="1" hangingPunct="1">
              <a:lnSpc>
                <a:spcPct val="150000"/>
              </a:lnSpc>
              <a:spcBef>
                <a:spcPct val="50000"/>
              </a:spcBef>
            </a:pPr>
            <a:r>
              <a:rPr lang="en-GB" altLang="en-US" sz="1200" b="1" dirty="0" err="1"/>
              <a:t>faber</a:t>
            </a:r>
            <a:r>
              <a:rPr lang="en-GB" altLang="en-US" sz="1200" b="1" dirty="0"/>
              <a:t> sum.</a:t>
            </a:r>
          </a:p>
          <a:p>
            <a:pPr eaLnBrk="1" hangingPunct="1">
              <a:lnSpc>
                <a:spcPct val="150000"/>
              </a:lnSpc>
              <a:spcBef>
                <a:spcPct val="50000"/>
              </a:spcBef>
            </a:pPr>
            <a:r>
              <a:rPr lang="en-GB" altLang="en-US" sz="1200" b="1" dirty="0"/>
              <a:t>in </a:t>
            </a:r>
            <a:r>
              <a:rPr lang="en-GB" altLang="en-US" sz="1200" b="1" dirty="0" err="1"/>
              <a:t>foro</a:t>
            </a:r>
            <a:r>
              <a:rPr lang="en-GB" altLang="en-US" sz="1200" b="1" dirty="0"/>
              <a:t> </a:t>
            </a:r>
            <a:r>
              <a:rPr lang="en-GB" altLang="en-US" sz="1200" b="1" dirty="0" err="1"/>
              <a:t>laboro</a:t>
            </a:r>
            <a:r>
              <a:rPr lang="en-GB" altLang="en-US" sz="1200" b="1" dirty="0"/>
              <a:t>.</a:t>
            </a:r>
          </a:p>
        </p:txBody>
      </p:sp>
      <p:sp>
        <p:nvSpPr>
          <p:cNvPr id="5" name="Text Box 14"/>
          <p:cNvSpPr txBox="1">
            <a:spLocks noChangeArrowheads="1"/>
          </p:cNvSpPr>
          <p:nvPr/>
        </p:nvSpPr>
        <p:spPr bwMode="auto">
          <a:xfrm>
            <a:off x="2220019" y="1571662"/>
            <a:ext cx="20891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50000"/>
              </a:lnSpc>
            </a:pPr>
            <a:r>
              <a:rPr lang="en-GB" altLang="en-US" sz="1400" b="1" dirty="0"/>
              <a:t>salve!</a:t>
            </a:r>
          </a:p>
          <a:p>
            <a:pPr eaLnBrk="1" hangingPunct="1">
              <a:lnSpc>
                <a:spcPct val="150000"/>
              </a:lnSpc>
            </a:pPr>
            <a:r>
              <a:rPr lang="en-GB" altLang="en-US" sz="1400" b="1" dirty="0"/>
              <a:t>Caius </a:t>
            </a:r>
            <a:r>
              <a:rPr lang="en-GB" altLang="en-US" sz="1400" b="1" dirty="0" err="1"/>
              <a:t>Gracilis</a:t>
            </a:r>
            <a:r>
              <a:rPr lang="en-GB" altLang="en-US" sz="1400" b="1" dirty="0"/>
              <a:t> sum.</a:t>
            </a:r>
          </a:p>
          <a:p>
            <a:pPr eaLnBrk="1" hangingPunct="1">
              <a:lnSpc>
                <a:spcPct val="150000"/>
              </a:lnSpc>
            </a:pPr>
            <a:r>
              <a:rPr lang="en-GB" altLang="en-US" sz="1400" b="1" dirty="0" err="1"/>
              <a:t>civis</a:t>
            </a:r>
            <a:r>
              <a:rPr lang="en-GB" altLang="en-US" sz="1400" b="1" dirty="0"/>
              <a:t> et </a:t>
            </a:r>
            <a:r>
              <a:rPr lang="en-GB" altLang="en-US" sz="1400" b="1" dirty="0" err="1"/>
              <a:t>mercator</a:t>
            </a:r>
            <a:r>
              <a:rPr lang="en-GB" altLang="en-US" sz="1400" b="1" dirty="0"/>
              <a:t> sum.</a:t>
            </a:r>
          </a:p>
          <a:p>
            <a:pPr eaLnBrk="1" hangingPunct="1">
              <a:lnSpc>
                <a:spcPct val="150000"/>
              </a:lnSpc>
            </a:pPr>
            <a:r>
              <a:rPr lang="en-GB" altLang="en-US" sz="1400" b="1" dirty="0"/>
              <a:t>in </a:t>
            </a:r>
            <a:r>
              <a:rPr lang="en-GB" altLang="en-US" sz="1400" b="1" dirty="0" err="1"/>
              <a:t>foro</a:t>
            </a:r>
            <a:r>
              <a:rPr lang="en-GB" altLang="en-US" sz="1400" b="1" dirty="0"/>
              <a:t> </a:t>
            </a:r>
            <a:r>
              <a:rPr lang="en-GB" altLang="en-US" sz="1400" b="1" dirty="0" err="1"/>
              <a:t>laboro</a:t>
            </a:r>
            <a:r>
              <a:rPr lang="en-GB" altLang="en-US" sz="1400" b="1" dirty="0"/>
              <a:t>.</a:t>
            </a:r>
          </a:p>
        </p:txBody>
      </p:sp>
      <p:sp>
        <p:nvSpPr>
          <p:cNvPr id="7" name="AutoShape 20"/>
          <p:cNvSpPr>
            <a:spLocks noChangeArrowheads="1"/>
          </p:cNvSpPr>
          <p:nvPr/>
        </p:nvSpPr>
        <p:spPr bwMode="auto">
          <a:xfrm>
            <a:off x="1212969" y="4253447"/>
            <a:ext cx="1944688" cy="2016125"/>
          </a:xfrm>
          <a:prstGeom prst="wedgeEllipseCallout">
            <a:avLst>
              <a:gd name="adj1" fmla="val 71060"/>
              <a:gd name="adj2" fmla="val -28662"/>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p>
        </p:txBody>
      </p:sp>
      <p:sp>
        <p:nvSpPr>
          <p:cNvPr id="8" name="Text Box 21"/>
          <p:cNvSpPr txBox="1">
            <a:spLocks noChangeArrowheads="1"/>
          </p:cNvSpPr>
          <p:nvPr/>
        </p:nvSpPr>
        <p:spPr bwMode="auto">
          <a:xfrm>
            <a:off x="1675129" y="4422147"/>
            <a:ext cx="1760264"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50000"/>
              </a:lnSpc>
            </a:pPr>
            <a:r>
              <a:rPr lang="en-GB" altLang="en-US" sz="1400" b="1" dirty="0"/>
              <a:t>salve!</a:t>
            </a:r>
          </a:p>
          <a:p>
            <a:pPr eaLnBrk="1" hangingPunct="1">
              <a:lnSpc>
                <a:spcPct val="150000"/>
              </a:lnSpc>
            </a:pPr>
            <a:r>
              <a:rPr lang="en-GB" altLang="en-US" sz="1400" b="1" dirty="0"/>
              <a:t>Lucius sum.</a:t>
            </a:r>
          </a:p>
          <a:p>
            <a:pPr eaLnBrk="1" hangingPunct="1">
              <a:lnSpc>
                <a:spcPct val="150000"/>
              </a:lnSpc>
            </a:pPr>
            <a:r>
              <a:rPr lang="en-GB" altLang="en-US" sz="1400" b="1" dirty="0"/>
              <a:t>gladiator sum.</a:t>
            </a:r>
          </a:p>
          <a:p>
            <a:pPr eaLnBrk="1" hangingPunct="1">
              <a:lnSpc>
                <a:spcPct val="150000"/>
              </a:lnSpc>
            </a:pPr>
            <a:r>
              <a:rPr lang="en-GB" altLang="en-US" sz="1400" b="1" dirty="0"/>
              <a:t>in palaestra </a:t>
            </a:r>
            <a:r>
              <a:rPr lang="en-GB" altLang="en-US" sz="1400" b="1" dirty="0" err="1"/>
              <a:t>pugno</a:t>
            </a:r>
            <a:r>
              <a:rPr lang="en-GB" altLang="en-US" sz="1400" b="1" dirty="0"/>
              <a:t>.</a:t>
            </a:r>
          </a:p>
        </p:txBody>
      </p:sp>
      <p:sp>
        <p:nvSpPr>
          <p:cNvPr id="9" name="AutoShape 22"/>
          <p:cNvSpPr>
            <a:spLocks noChangeArrowheads="1"/>
          </p:cNvSpPr>
          <p:nvPr/>
        </p:nvSpPr>
        <p:spPr bwMode="auto">
          <a:xfrm>
            <a:off x="6461794" y="4061785"/>
            <a:ext cx="1943100" cy="2089150"/>
          </a:xfrm>
          <a:prstGeom prst="wedgeEllipseCallout">
            <a:avLst>
              <a:gd name="adj1" fmla="val -79495"/>
              <a:gd name="adj2" fmla="val -20139"/>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p>
        </p:txBody>
      </p:sp>
      <p:sp>
        <p:nvSpPr>
          <p:cNvPr id="10" name="Text Box 23"/>
          <p:cNvSpPr txBox="1">
            <a:spLocks noChangeArrowheads="1"/>
          </p:cNvSpPr>
          <p:nvPr/>
        </p:nvSpPr>
        <p:spPr bwMode="auto">
          <a:xfrm>
            <a:off x="6786711" y="4422147"/>
            <a:ext cx="16192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50000"/>
              </a:lnSpc>
            </a:pPr>
            <a:r>
              <a:rPr lang="en-GB" altLang="en-US" sz="1400" b="1" dirty="0"/>
              <a:t>salve!</a:t>
            </a:r>
          </a:p>
          <a:p>
            <a:pPr eaLnBrk="1" hangingPunct="1">
              <a:lnSpc>
                <a:spcPct val="150000"/>
              </a:lnSpc>
            </a:pPr>
            <a:r>
              <a:rPr lang="en-GB" altLang="en-US" sz="1400" b="1" dirty="0" err="1"/>
              <a:t>Verecunda</a:t>
            </a:r>
            <a:r>
              <a:rPr lang="en-GB" altLang="en-US" sz="1400" b="1" dirty="0"/>
              <a:t> sum.</a:t>
            </a:r>
          </a:p>
          <a:p>
            <a:pPr eaLnBrk="1" hangingPunct="1">
              <a:lnSpc>
                <a:spcPct val="150000"/>
              </a:lnSpc>
            </a:pPr>
            <a:r>
              <a:rPr lang="en-GB" altLang="en-US" sz="1400" b="1" dirty="0" err="1"/>
              <a:t>saltatrix</a:t>
            </a:r>
            <a:r>
              <a:rPr lang="en-GB" altLang="en-US" sz="1400" b="1" dirty="0"/>
              <a:t> sum.</a:t>
            </a:r>
          </a:p>
          <a:p>
            <a:pPr eaLnBrk="1" hangingPunct="1">
              <a:lnSpc>
                <a:spcPct val="150000"/>
              </a:lnSpc>
            </a:pPr>
            <a:r>
              <a:rPr lang="en-GB" altLang="en-US" sz="1400" b="1" dirty="0"/>
              <a:t>in </a:t>
            </a:r>
            <a:r>
              <a:rPr lang="en-GB" altLang="en-US" sz="1400" b="1" dirty="0" err="1"/>
              <a:t>scaena</a:t>
            </a:r>
            <a:r>
              <a:rPr lang="en-GB" altLang="en-US" sz="1400" b="1" dirty="0"/>
              <a:t> </a:t>
            </a:r>
            <a:r>
              <a:rPr lang="en-GB" altLang="en-US" sz="1400" b="1" dirty="0" err="1"/>
              <a:t>salto</a:t>
            </a:r>
            <a:r>
              <a:rPr lang="en-GB" altLang="en-US" sz="1400" b="1" dirty="0"/>
              <a:t>.</a:t>
            </a:r>
          </a:p>
        </p:txBody>
      </p:sp>
      <p:sp>
        <p:nvSpPr>
          <p:cNvPr id="11" name="Text Box 26"/>
          <p:cNvSpPr txBox="1">
            <a:spLocks noChangeArrowheads="1"/>
          </p:cNvSpPr>
          <p:nvPr/>
        </p:nvSpPr>
        <p:spPr bwMode="auto">
          <a:xfrm>
            <a:off x="3751138" y="355174"/>
            <a:ext cx="17287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pPr>
            <a:r>
              <a:rPr lang="en-GB" altLang="en-US" sz="3200" b="1" dirty="0">
                <a:latin typeface="+mn-lt"/>
              </a:rPr>
              <a:t>in </a:t>
            </a:r>
            <a:r>
              <a:rPr lang="en-GB" altLang="en-US" sz="3200" b="1" dirty="0" err="1">
                <a:latin typeface="+mn-lt"/>
              </a:rPr>
              <a:t>foro</a:t>
            </a:r>
            <a:endParaRPr lang="en-GB" altLang="en-US" sz="3200" b="1" dirty="0">
              <a:latin typeface="+mn-lt"/>
            </a:endParaRPr>
          </a:p>
        </p:txBody>
      </p:sp>
      <p:sp>
        <p:nvSpPr>
          <p:cNvPr id="12" name="Text Box 27"/>
          <p:cNvSpPr txBox="1">
            <a:spLocks noChangeArrowheads="1"/>
          </p:cNvSpPr>
          <p:nvPr/>
        </p:nvSpPr>
        <p:spPr bwMode="auto">
          <a:xfrm>
            <a:off x="3751138" y="3168900"/>
            <a:ext cx="210402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pPr>
            <a:r>
              <a:rPr lang="en-GB" altLang="en-US" sz="3200" b="1" dirty="0">
                <a:latin typeface="+mn-lt"/>
              </a:rPr>
              <a:t>in </a:t>
            </a:r>
            <a:r>
              <a:rPr lang="en-GB" altLang="en-US" sz="3200" b="1" dirty="0" err="1" smtClean="0">
                <a:latin typeface="+mn-lt"/>
              </a:rPr>
              <a:t>civitate</a:t>
            </a:r>
            <a:endParaRPr lang="en-GB" altLang="en-US" sz="3200" b="1" dirty="0">
              <a:latin typeface="+mn-lt"/>
            </a:endParaRPr>
          </a:p>
        </p:txBody>
      </p:sp>
      <p:pic>
        <p:nvPicPr>
          <p:cNvPr id="13" name="Picture 7" descr="persona 4"/>
          <p:cNvPicPr>
            <a:picLocks noChangeAspect="1" noChangeArrowheads="1"/>
          </p:cNvPicPr>
          <p:nvPr/>
        </p:nvPicPr>
        <p:blipFill>
          <a:blip r:embed="rId6">
            <a:extLst>
              <a:ext uri="{28A0092B-C50C-407E-A947-70E740481C1C}">
                <a14:useLocalDpi xmlns:a14="http://schemas.microsoft.com/office/drawing/2010/main" val="0"/>
              </a:ext>
            </a:extLst>
          </a:blip>
          <a:srcRect l="34174" t="25066" r="34175" b="23405"/>
          <a:stretch>
            <a:fillRect/>
          </a:stretch>
        </p:blipFill>
        <p:spPr bwMode="auto">
          <a:xfrm>
            <a:off x="500379" y="1180816"/>
            <a:ext cx="117475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persona 1"/>
          <p:cNvPicPr>
            <a:picLocks noChangeAspect="1" noChangeArrowheads="1"/>
          </p:cNvPicPr>
          <p:nvPr/>
        </p:nvPicPr>
        <p:blipFill>
          <a:blip r:embed="rId7">
            <a:extLst>
              <a:ext uri="{28A0092B-C50C-407E-A947-70E740481C1C}">
                <a14:useLocalDpi xmlns:a14="http://schemas.microsoft.com/office/drawing/2010/main" val="0"/>
              </a:ext>
            </a:extLst>
          </a:blip>
          <a:srcRect l="34474" t="24483" r="34027" b="24588"/>
          <a:stretch>
            <a:fillRect/>
          </a:stretch>
        </p:blipFill>
        <p:spPr bwMode="auto">
          <a:xfrm>
            <a:off x="7559551" y="1180817"/>
            <a:ext cx="1184275"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24"/>
          <p:cNvSpPr>
            <a:spLocks noChangeArrowheads="1"/>
          </p:cNvSpPr>
          <p:nvPr/>
        </p:nvSpPr>
        <p:spPr bwMode="auto">
          <a:xfrm>
            <a:off x="5525963" y="1226835"/>
            <a:ext cx="1871663" cy="1727200"/>
          </a:xfrm>
          <a:prstGeom prst="wedgeEllipseCallout">
            <a:avLst>
              <a:gd name="adj1" fmla="val 71796"/>
              <a:gd name="adj2" fmla="val -25736"/>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p>
        </p:txBody>
      </p:sp>
      <p:sp>
        <p:nvSpPr>
          <p:cNvPr id="16" name="AutoShape 25"/>
          <p:cNvSpPr>
            <a:spLocks noChangeArrowheads="1"/>
          </p:cNvSpPr>
          <p:nvPr/>
        </p:nvSpPr>
        <p:spPr bwMode="auto">
          <a:xfrm>
            <a:off x="1877736" y="1356797"/>
            <a:ext cx="2374900" cy="1944688"/>
          </a:xfrm>
          <a:prstGeom prst="wedgeEllipseCallout">
            <a:avLst>
              <a:gd name="adj1" fmla="val -71056"/>
              <a:gd name="adj2" fmla="val -36042"/>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p>
        </p:txBody>
      </p:sp>
      <p:sp>
        <p:nvSpPr>
          <p:cNvPr id="19" name="TextBox 18"/>
          <p:cNvSpPr txBox="1"/>
          <p:nvPr/>
        </p:nvSpPr>
        <p:spPr>
          <a:xfrm>
            <a:off x="7242100" y="6510679"/>
            <a:ext cx="1819176" cy="246221"/>
          </a:xfrm>
          <a:prstGeom prst="rect">
            <a:avLst/>
          </a:prstGeom>
          <a:noFill/>
        </p:spPr>
        <p:txBody>
          <a:bodyPr wrap="square" rtlCol="0">
            <a:spAutoFit/>
          </a:bodyPr>
          <a:lstStyle/>
          <a:p>
            <a:r>
              <a:rPr lang="en-US" sz="1000" b="1" dirty="0"/>
              <a:t>Credits: Giacomo </a:t>
            </a:r>
            <a:r>
              <a:rPr lang="en-US" sz="1000" b="1" dirty="0" err="1"/>
              <a:t>Savani</a:t>
            </a:r>
            <a:r>
              <a:rPr lang="en-US" sz="1000" b="1" dirty="0"/>
              <a:t> </a:t>
            </a:r>
          </a:p>
        </p:txBody>
      </p:sp>
    </p:spTree>
    <p:extLst>
      <p:ext uri="{BB962C8B-B14F-4D97-AF65-F5344CB8AC3E}">
        <p14:creationId xmlns:p14="http://schemas.microsoft.com/office/powerpoint/2010/main" val="100842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4" descr="persona 2"/>
          <p:cNvPicPr>
            <a:picLocks noChangeAspect="1" noChangeArrowheads="1"/>
          </p:cNvPicPr>
          <p:nvPr/>
        </p:nvPicPr>
        <p:blipFill>
          <a:blip r:embed="rId4" cstate="print">
            <a:extLst>
              <a:ext uri="{28A0092B-C50C-407E-A947-70E740481C1C}">
                <a14:useLocalDpi xmlns:a14="http://schemas.microsoft.com/office/drawing/2010/main" val="0"/>
              </a:ext>
            </a:extLst>
          </a:blip>
          <a:srcRect l="34018" t="28371" r="34018" b="28696"/>
          <a:stretch>
            <a:fillRect/>
          </a:stretch>
        </p:blipFill>
        <p:spPr bwMode="auto">
          <a:xfrm>
            <a:off x="213976" y="3657315"/>
            <a:ext cx="1547813" cy="293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persona 7"/>
          <p:cNvPicPr>
            <a:picLocks noChangeAspect="1" noChangeArrowheads="1"/>
          </p:cNvPicPr>
          <p:nvPr/>
        </p:nvPicPr>
        <p:blipFill>
          <a:blip r:embed="rId5" cstate="print">
            <a:extLst>
              <a:ext uri="{28A0092B-C50C-407E-A947-70E740481C1C}">
                <a14:useLocalDpi xmlns:a14="http://schemas.microsoft.com/office/drawing/2010/main" val="0"/>
              </a:ext>
            </a:extLst>
          </a:blip>
          <a:srcRect l="31685" t="21101" r="31682" b="22083"/>
          <a:stretch>
            <a:fillRect/>
          </a:stretch>
        </p:blipFill>
        <p:spPr bwMode="auto">
          <a:xfrm>
            <a:off x="4137396" y="2733261"/>
            <a:ext cx="1667989" cy="3642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a:off x="1974240" y="3219730"/>
            <a:ext cx="2087563"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20000"/>
              </a:lnSpc>
              <a:spcBef>
                <a:spcPct val="50000"/>
              </a:spcBef>
            </a:pPr>
            <a:r>
              <a:rPr lang="it-IT" altLang="en-US" sz="1400" b="1" dirty="0"/>
              <a:t>salve!</a:t>
            </a:r>
          </a:p>
          <a:p>
            <a:pPr eaLnBrk="1" hangingPunct="1">
              <a:lnSpc>
                <a:spcPct val="120000"/>
              </a:lnSpc>
              <a:spcBef>
                <a:spcPct val="50000"/>
              </a:spcBef>
            </a:pPr>
            <a:r>
              <a:rPr lang="it-IT" altLang="en-US" sz="1400" b="1" dirty="0"/>
              <a:t>Nigella sum.</a:t>
            </a:r>
          </a:p>
          <a:p>
            <a:pPr eaLnBrk="1" hangingPunct="1">
              <a:lnSpc>
                <a:spcPct val="120000"/>
              </a:lnSpc>
              <a:spcBef>
                <a:spcPct val="50000"/>
              </a:spcBef>
            </a:pPr>
            <a:r>
              <a:rPr lang="it-IT" altLang="en-US" sz="1400" b="1" dirty="0" err="1"/>
              <a:t>ancilla</a:t>
            </a:r>
            <a:r>
              <a:rPr lang="it-IT" altLang="en-US" sz="1400" b="1" dirty="0"/>
              <a:t> sum.</a:t>
            </a:r>
          </a:p>
          <a:p>
            <a:pPr eaLnBrk="1" hangingPunct="1">
              <a:lnSpc>
                <a:spcPct val="120000"/>
              </a:lnSpc>
              <a:spcBef>
                <a:spcPct val="50000"/>
              </a:spcBef>
            </a:pPr>
            <a:r>
              <a:rPr lang="it-IT" altLang="en-US" sz="1400" b="1" dirty="0"/>
              <a:t>in </a:t>
            </a:r>
            <a:r>
              <a:rPr lang="it-IT" altLang="en-US" sz="1400" b="1" dirty="0" err="1"/>
              <a:t>paedagogio</a:t>
            </a:r>
            <a:r>
              <a:rPr lang="it-IT" altLang="en-US" sz="1400" b="1" dirty="0"/>
              <a:t> </a:t>
            </a:r>
            <a:r>
              <a:rPr lang="it-IT" altLang="en-US" sz="1400" b="1" dirty="0" err="1"/>
              <a:t>laboro</a:t>
            </a:r>
            <a:r>
              <a:rPr lang="it-IT" altLang="en-US" sz="1400" b="1" dirty="0"/>
              <a:t>.</a:t>
            </a:r>
            <a:endParaRPr lang="en-GB" altLang="en-US" sz="1400" b="1" dirty="0"/>
          </a:p>
        </p:txBody>
      </p:sp>
      <p:sp>
        <p:nvSpPr>
          <p:cNvPr id="8" name="Text Box 8"/>
          <p:cNvSpPr txBox="1">
            <a:spLocks noChangeArrowheads="1"/>
          </p:cNvSpPr>
          <p:nvPr/>
        </p:nvSpPr>
        <p:spPr bwMode="auto">
          <a:xfrm>
            <a:off x="2779085" y="953017"/>
            <a:ext cx="1943100" cy="147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pt-BR" altLang="en-US" sz="1400" b="1" dirty="0"/>
              <a:t>salve!</a:t>
            </a:r>
          </a:p>
          <a:p>
            <a:pPr eaLnBrk="1" hangingPunct="1">
              <a:spcBef>
                <a:spcPct val="50000"/>
              </a:spcBef>
            </a:pPr>
            <a:r>
              <a:rPr lang="pt-BR" altLang="en-US" sz="1400" b="1" dirty="0" err="1"/>
              <a:t>Servandus</a:t>
            </a:r>
            <a:r>
              <a:rPr lang="pt-BR" altLang="en-US" sz="1400" b="1" dirty="0"/>
              <a:t> sum.</a:t>
            </a:r>
          </a:p>
          <a:p>
            <a:pPr eaLnBrk="1" hangingPunct="1">
              <a:spcBef>
                <a:spcPct val="50000"/>
              </a:spcBef>
            </a:pPr>
            <a:r>
              <a:rPr lang="pt-BR" altLang="en-US" sz="1400" b="1" dirty="0" err="1"/>
              <a:t>servus</a:t>
            </a:r>
            <a:r>
              <a:rPr lang="pt-BR" altLang="en-US" sz="1400" b="1" dirty="0"/>
              <a:t> sum.</a:t>
            </a:r>
          </a:p>
          <a:p>
            <a:pPr eaLnBrk="1" hangingPunct="1">
              <a:spcBef>
                <a:spcPct val="50000"/>
              </a:spcBef>
            </a:pPr>
            <a:r>
              <a:rPr lang="pt-BR" altLang="en-US" sz="1400" b="1" dirty="0"/>
              <a:t>in </a:t>
            </a:r>
            <a:r>
              <a:rPr lang="pt-BR" altLang="en-US" sz="1400" b="1" dirty="0" err="1"/>
              <a:t>paedagogio</a:t>
            </a:r>
            <a:r>
              <a:rPr lang="pt-BR" altLang="en-US" sz="1400" b="1" dirty="0"/>
              <a:t> laboro.</a:t>
            </a:r>
            <a:endParaRPr lang="en-GB" altLang="en-US" sz="1400" b="1" dirty="0"/>
          </a:p>
        </p:txBody>
      </p:sp>
      <p:sp>
        <p:nvSpPr>
          <p:cNvPr id="9" name="Text Box 9"/>
          <p:cNvSpPr txBox="1">
            <a:spLocks noChangeArrowheads="1"/>
          </p:cNvSpPr>
          <p:nvPr/>
        </p:nvSpPr>
        <p:spPr bwMode="auto">
          <a:xfrm>
            <a:off x="5426030" y="1093787"/>
            <a:ext cx="1530350" cy="170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t">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50000"/>
              </a:lnSpc>
            </a:pPr>
            <a:r>
              <a:rPr lang="en-GB" altLang="en-US" sz="1400" b="1" dirty="0"/>
              <a:t>salve!</a:t>
            </a:r>
          </a:p>
          <a:p>
            <a:pPr eaLnBrk="1" hangingPunct="1">
              <a:lnSpc>
                <a:spcPct val="150000"/>
              </a:lnSpc>
            </a:pPr>
            <a:r>
              <a:rPr lang="en-GB" altLang="en-US" sz="1400" b="1" dirty="0"/>
              <a:t>Marcus </a:t>
            </a:r>
            <a:r>
              <a:rPr lang="en-GB" altLang="en-US" sz="1400" b="1" dirty="0" err="1"/>
              <a:t>Verrius</a:t>
            </a:r>
            <a:r>
              <a:rPr lang="en-GB" altLang="en-US" sz="1400" b="1" dirty="0"/>
              <a:t> </a:t>
            </a:r>
            <a:r>
              <a:rPr lang="en-GB" altLang="en-US" sz="1400" b="1" dirty="0" err="1"/>
              <a:t>Celsus</a:t>
            </a:r>
            <a:r>
              <a:rPr lang="en-GB" altLang="en-US" sz="1400" b="1" dirty="0"/>
              <a:t> sum.</a:t>
            </a:r>
          </a:p>
          <a:p>
            <a:pPr eaLnBrk="1" hangingPunct="1">
              <a:lnSpc>
                <a:spcPct val="150000"/>
              </a:lnSpc>
            </a:pPr>
            <a:r>
              <a:rPr lang="en-GB" altLang="en-US" sz="1400" b="1" dirty="0" err="1"/>
              <a:t>dominus</a:t>
            </a:r>
            <a:r>
              <a:rPr lang="en-GB" altLang="en-US" sz="1400" b="1" dirty="0"/>
              <a:t> sum.</a:t>
            </a:r>
          </a:p>
          <a:p>
            <a:pPr>
              <a:lnSpc>
                <a:spcPct val="150000"/>
              </a:lnSpc>
            </a:pPr>
            <a:r>
              <a:rPr lang="en-GB" altLang="en-US" sz="1400" b="1" dirty="0"/>
              <a:t>in villa </a:t>
            </a:r>
            <a:r>
              <a:rPr lang="en-GB" altLang="en-US" sz="1400" b="1" dirty="0" err="1"/>
              <a:t>habito</a:t>
            </a:r>
            <a:r>
              <a:rPr lang="en-GB" altLang="en-US" sz="1400" b="1" dirty="0"/>
              <a:t>.</a:t>
            </a:r>
          </a:p>
        </p:txBody>
      </p:sp>
      <p:sp>
        <p:nvSpPr>
          <p:cNvPr id="10" name="AutoShape 11"/>
          <p:cNvSpPr>
            <a:spLocks noChangeArrowheads="1"/>
          </p:cNvSpPr>
          <p:nvPr/>
        </p:nvSpPr>
        <p:spPr bwMode="auto">
          <a:xfrm rot="407997">
            <a:off x="2370115" y="772290"/>
            <a:ext cx="2233613" cy="2133600"/>
          </a:xfrm>
          <a:prstGeom prst="wedgeEllipseCallout">
            <a:avLst>
              <a:gd name="adj1" fmla="val 59454"/>
              <a:gd name="adj2" fmla="val 58856"/>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noFill/>
            </a:endParaRPr>
          </a:p>
        </p:txBody>
      </p:sp>
      <p:sp>
        <p:nvSpPr>
          <p:cNvPr id="11" name="Text Box 14"/>
          <p:cNvSpPr txBox="1">
            <a:spLocks noChangeArrowheads="1"/>
          </p:cNvSpPr>
          <p:nvPr/>
        </p:nvSpPr>
        <p:spPr bwMode="auto">
          <a:xfrm>
            <a:off x="7168831" y="1299483"/>
            <a:ext cx="149346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t">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spcBef>
                <a:spcPct val="50000"/>
              </a:spcBef>
            </a:pPr>
            <a:r>
              <a:rPr lang="en-GB" altLang="en-US" sz="2600" b="1" dirty="0">
                <a:latin typeface="+mn-lt"/>
              </a:rPr>
              <a:t>in villa </a:t>
            </a:r>
            <a:endParaRPr lang="en-US" dirty="0"/>
          </a:p>
        </p:txBody>
      </p:sp>
      <p:pic>
        <p:nvPicPr>
          <p:cNvPr id="12" name="Picture 6" descr="persona 5"/>
          <p:cNvPicPr>
            <a:picLocks noChangeAspect="1" noChangeArrowheads="1"/>
          </p:cNvPicPr>
          <p:nvPr/>
        </p:nvPicPr>
        <p:blipFill>
          <a:blip r:embed="rId6" cstate="print">
            <a:extLst>
              <a:ext uri="{28A0092B-C50C-407E-A947-70E740481C1C}">
                <a14:useLocalDpi xmlns:a14="http://schemas.microsoft.com/office/drawing/2010/main" val="0"/>
              </a:ext>
            </a:extLst>
          </a:blip>
          <a:srcRect l="34639" t="19247" r="35265" b="27907"/>
          <a:stretch>
            <a:fillRect/>
          </a:stretch>
        </p:blipFill>
        <p:spPr bwMode="auto">
          <a:xfrm>
            <a:off x="7168831" y="1999897"/>
            <a:ext cx="1738717" cy="429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utoShape 12"/>
          <p:cNvSpPr>
            <a:spLocks noChangeArrowheads="1"/>
          </p:cNvSpPr>
          <p:nvPr/>
        </p:nvSpPr>
        <p:spPr bwMode="auto">
          <a:xfrm>
            <a:off x="1564778" y="2926133"/>
            <a:ext cx="2592387" cy="2089150"/>
          </a:xfrm>
          <a:prstGeom prst="wedgeEllipseCallout">
            <a:avLst>
              <a:gd name="adj1" fmla="val -59245"/>
              <a:gd name="adj2" fmla="val 24162"/>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p>
        </p:txBody>
      </p:sp>
      <p:sp>
        <p:nvSpPr>
          <p:cNvPr id="15" name="Text Box 13"/>
          <p:cNvSpPr txBox="1">
            <a:spLocks noChangeArrowheads="1"/>
          </p:cNvSpPr>
          <p:nvPr/>
        </p:nvSpPr>
        <p:spPr bwMode="auto">
          <a:xfrm>
            <a:off x="1735593" y="6137127"/>
            <a:ext cx="3032333"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en-GB" altLang="en-US" sz="2500" b="1" dirty="0">
                <a:latin typeface="+mn-lt"/>
              </a:rPr>
              <a:t>in </a:t>
            </a:r>
            <a:r>
              <a:rPr lang="en-GB" altLang="en-US" sz="2500" b="1" dirty="0" err="1">
                <a:latin typeface="+mn-lt"/>
              </a:rPr>
              <a:t>paedagogio</a:t>
            </a:r>
            <a:endParaRPr lang="en-GB" altLang="en-US" sz="2500" b="1" dirty="0">
              <a:latin typeface="+mn-lt"/>
            </a:endParaRPr>
          </a:p>
        </p:txBody>
      </p:sp>
      <p:sp>
        <p:nvSpPr>
          <p:cNvPr id="16" name="TextBox 15"/>
          <p:cNvSpPr txBox="1"/>
          <p:nvPr/>
        </p:nvSpPr>
        <p:spPr>
          <a:xfrm>
            <a:off x="7106298" y="6252543"/>
            <a:ext cx="2031292" cy="246221"/>
          </a:xfrm>
          <a:prstGeom prst="rect">
            <a:avLst/>
          </a:prstGeom>
          <a:noFill/>
        </p:spPr>
        <p:txBody>
          <a:bodyPr wrap="square" rtlCol="0">
            <a:spAutoFit/>
          </a:bodyPr>
          <a:lstStyle/>
          <a:p>
            <a:r>
              <a:rPr lang="en-US" sz="1000" b="1" dirty="0"/>
              <a:t>Credits: Giacomo </a:t>
            </a:r>
            <a:r>
              <a:rPr lang="en-US" sz="1000" b="1" dirty="0" err="1"/>
              <a:t>Savani</a:t>
            </a:r>
            <a:endParaRPr lang="en-US" sz="1000" b="1" dirty="0"/>
          </a:p>
        </p:txBody>
      </p:sp>
      <p:sp>
        <p:nvSpPr>
          <p:cNvPr id="17" name="AutoShape 11">
            <a:extLst>
              <a:ext uri="{FF2B5EF4-FFF2-40B4-BE49-F238E27FC236}">
                <a16:creationId xmlns="" xmlns:a16="http://schemas.microsoft.com/office/drawing/2014/main" id="{7268439F-8DDB-43B1-86C1-FE626832C0F2}"/>
              </a:ext>
            </a:extLst>
          </p:cNvPr>
          <p:cNvSpPr>
            <a:spLocks noChangeArrowheads="1"/>
          </p:cNvSpPr>
          <p:nvPr/>
        </p:nvSpPr>
        <p:spPr bwMode="auto">
          <a:xfrm rot="-1380000">
            <a:off x="4897286" y="869500"/>
            <a:ext cx="2233613" cy="2133600"/>
          </a:xfrm>
          <a:prstGeom prst="wedgeEllipseCallout">
            <a:avLst>
              <a:gd name="adj1" fmla="val 59454"/>
              <a:gd name="adj2" fmla="val 58856"/>
            </a:avLst>
          </a:prstGeom>
          <a:noFill/>
          <a:ln>
            <a:headEnd/>
            <a:tailEnd/>
          </a:ln>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endParaRPr lang="en-US" altLang="en-US">
              <a:noFill/>
            </a:endParaRPr>
          </a:p>
        </p:txBody>
      </p:sp>
    </p:spTree>
    <p:extLst>
      <p:ext uri="{BB962C8B-B14F-4D97-AF65-F5344CB8AC3E}">
        <p14:creationId xmlns:p14="http://schemas.microsoft.com/office/powerpoint/2010/main" val="57814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8" descr="rat def col (1)"/>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l="31998" r="32350"/>
          <a:stretch>
            <a:fillRect/>
          </a:stretch>
        </p:blipFill>
        <p:spPr>
          <a:xfrm>
            <a:off x="6111627" y="1232655"/>
            <a:ext cx="2636837" cy="5230812"/>
          </a:xfrm>
        </p:spPr>
      </p:pic>
      <p:sp>
        <p:nvSpPr>
          <p:cNvPr id="4" name="AutoShape 8"/>
          <p:cNvSpPr>
            <a:spLocks noChangeArrowheads="1"/>
          </p:cNvSpPr>
          <p:nvPr/>
        </p:nvSpPr>
        <p:spPr bwMode="auto">
          <a:xfrm>
            <a:off x="1259632" y="1232655"/>
            <a:ext cx="3685952" cy="1428902"/>
          </a:xfrm>
          <a:prstGeom prst="wedgeEllipseCallout">
            <a:avLst>
              <a:gd name="adj1" fmla="val 88278"/>
              <a:gd name="adj2" fmla="val 62995"/>
            </a:avLst>
          </a:prstGeom>
          <a:noFill/>
          <a:ln>
            <a:headEnd/>
            <a:tailEnd/>
          </a:ln>
          <a:extLst/>
        </p:spPr>
        <p:style>
          <a:lnRef idx="2">
            <a:schemeClr val="dk1"/>
          </a:lnRef>
          <a:fillRef idx="1">
            <a:schemeClr val="lt1"/>
          </a:fillRef>
          <a:effectRef idx="0">
            <a:schemeClr val="dk1"/>
          </a:effectRef>
          <a:fontRef idx="minor">
            <a:schemeClr val="dk1"/>
          </a:fontRef>
        </p:style>
        <p:txBody>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5" name="Rectangle 4"/>
          <p:cNvSpPr/>
          <p:nvPr/>
        </p:nvSpPr>
        <p:spPr>
          <a:xfrm>
            <a:off x="2339752" y="1346941"/>
            <a:ext cx="1998390" cy="1200329"/>
          </a:xfrm>
          <a:prstGeom prst="rect">
            <a:avLst/>
          </a:prstGeom>
        </p:spPr>
        <p:txBody>
          <a:bodyPr wrap="square">
            <a:spAutoFit/>
          </a:bodyPr>
          <a:lstStyle/>
          <a:p>
            <a:pPr>
              <a:lnSpc>
                <a:spcPct val="150000"/>
              </a:lnSpc>
              <a:buFont typeface="Trebuchet MS" panose="020B0603020202020204" pitchFamily="34" charset="0"/>
              <a:buNone/>
            </a:pPr>
            <a:r>
              <a:rPr lang="en-GB" altLang="en-US" sz="2400" b="1" dirty="0" err="1"/>
              <a:t>quis</a:t>
            </a:r>
            <a:r>
              <a:rPr lang="en-GB" altLang="en-US" sz="2400" b="1" dirty="0"/>
              <a:t> </a:t>
            </a:r>
            <a:r>
              <a:rPr lang="en-GB" altLang="en-US" sz="2400" b="1" dirty="0" err="1"/>
              <a:t>es</a:t>
            </a:r>
            <a:r>
              <a:rPr lang="en-GB" altLang="en-US" sz="2400" b="1" dirty="0"/>
              <a:t>?</a:t>
            </a:r>
          </a:p>
          <a:p>
            <a:pPr>
              <a:lnSpc>
                <a:spcPct val="150000"/>
              </a:lnSpc>
              <a:buFont typeface="Trebuchet MS" panose="020B0603020202020204" pitchFamily="34" charset="0"/>
              <a:buNone/>
            </a:pPr>
            <a:r>
              <a:rPr lang="en-GB" altLang="en-US" sz="2400" b="1" dirty="0"/>
              <a:t>quid </a:t>
            </a:r>
            <a:r>
              <a:rPr lang="en-GB" altLang="en-US" sz="2400" b="1" dirty="0" err="1"/>
              <a:t>facis</a:t>
            </a:r>
            <a:r>
              <a:rPr lang="en-GB" altLang="en-US" sz="2400" b="1" dirty="0"/>
              <a:t>?</a:t>
            </a:r>
          </a:p>
        </p:txBody>
      </p:sp>
      <p:sp>
        <p:nvSpPr>
          <p:cNvPr id="7" name="Text Box 9"/>
          <p:cNvSpPr txBox="1">
            <a:spLocks noChangeArrowheads="1"/>
          </p:cNvSpPr>
          <p:nvPr/>
        </p:nvSpPr>
        <p:spPr bwMode="auto">
          <a:xfrm>
            <a:off x="251520" y="2924944"/>
            <a:ext cx="1944216" cy="3431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2000" b="1" dirty="0">
                <a:solidFill>
                  <a:schemeClr val="tx1"/>
                </a:solidFill>
                <a:latin typeface="Arial" panose="020B0604020202020204" pitchFamily="34" charset="0"/>
              </a:rPr>
              <a:t>Useful words:</a:t>
            </a:r>
          </a:p>
          <a:p>
            <a:pPr eaLnBrk="1" hangingPunct="1">
              <a:lnSpc>
                <a:spcPct val="150000"/>
              </a:lnSpc>
              <a:spcBef>
                <a:spcPct val="50000"/>
              </a:spcBef>
              <a:buClrTx/>
              <a:buFontTx/>
              <a:buNone/>
            </a:pPr>
            <a:r>
              <a:rPr lang="en-GB" altLang="en-US" sz="2000" b="1" dirty="0" err="1">
                <a:solidFill>
                  <a:schemeClr val="tx1"/>
                </a:solidFill>
                <a:latin typeface="Arial" panose="020B0604020202020204" pitchFamily="34" charset="0"/>
              </a:rPr>
              <a:t>quis</a:t>
            </a:r>
            <a:r>
              <a:rPr lang="en-GB" altLang="en-US" sz="2000" b="1" dirty="0">
                <a:solidFill>
                  <a:schemeClr val="tx1"/>
                </a:solidFill>
                <a:latin typeface="Arial" panose="020B0604020202020204" pitchFamily="34" charset="0"/>
              </a:rPr>
              <a:t>:</a:t>
            </a:r>
          </a:p>
          <a:p>
            <a:pPr eaLnBrk="1" hangingPunct="1">
              <a:lnSpc>
                <a:spcPct val="150000"/>
              </a:lnSpc>
              <a:spcBef>
                <a:spcPct val="50000"/>
              </a:spcBef>
              <a:buClrTx/>
              <a:buFontTx/>
              <a:buNone/>
            </a:pPr>
            <a:r>
              <a:rPr lang="en-GB" altLang="en-US" sz="2000" b="1" dirty="0" err="1">
                <a:solidFill>
                  <a:schemeClr val="tx1"/>
                </a:solidFill>
                <a:latin typeface="Arial" panose="020B0604020202020204" pitchFamily="34" charset="0"/>
              </a:rPr>
              <a:t>es</a:t>
            </a:r>
            <a:r>
              <a:rPr lang="en-GB" altLang="en-US" sz="2000" b="1" dirty="0">
                <a:solidFill>
                  <a:schemeClr val="tx1"/>
                </a:solidFill>
                <a:latin typeface="Arial" panose="020B0604020202020204" pitchFamily="34" charset="0"/>
              </a:rPr>
              <a:t>:</a:t>
            </a:r>
          </a:p>
          <a:p>
            <a:pPr eaLnBrk="1" hangingPunct="1">
              <a:lnSpc>
                <a:spcPct val="150000"/>
              </a:lnSpc>
              <a:spcBef>
                <a:spcPct val="50000"/>
              </a:spcBef>
              <a:buClrTx/>
              <a:buFontTx/>
              <a:buNone/>
            </a:pPr>
            <a:r>
              <a:rPr lang="en-GB" altLang="en-US" sz="2000" b="1" dirty="0">
                <a:solidFill>
                  <a:schemeClr val="tx1"/>
                </a:solidFill>
                <a:latin typeface="Arial" panose="020B0604020202020204" pitchFamily="34" charset="0"/>
              </a:rPr>
              <a:t>quid:</a:t>
            </a:r>
          </a:p>
          <a:p>
            <a:pPr eaLnBrk="1" hangingPunct="1">
              <a:lnSpc>
                <a:spcPct val="150000"/>
              </a:lnSpc>
              <a:spcBef>
                <a:spcPct val="50000"/>
              </a:spcBef>
              <a:buClrTx/>
              <a:buFontTx/>
              <a:buNone/>
            </a:pPr>
            <a:r>
              <a:rPr lang="en-GB" altLang="en-US" sz="2000" b="1" dirty="0" err="1">
                <a:solidFill>
                  <a:schemeClr val="tx1"/>
                </a:solidFill>
                <a:latin typeface="Arial" panose="020B0604020202020204" pitchFamily="34" charset="0"/>
              </a:rPr>
              <a:t>facis</a:t>
            </a:r>
            <a:r>
              <a:rPr lang="en-GB" altLang="en-US" sz="2000" b="1" dirty="0">
                <a:solidFill>
                  <a:schemeClr val="tx1"/>
                </a:solidFill>
                <a:latin typeface="Arial" panose="020B0604020202020204" pitchFamily="34" charset="0"/>
              </a:rPr>
              <a:t>: </a:t>
            </a:r>
          </a:p>
          <a:p>
            <a:pPr eaLnBrk="1" hangingPunct="1">
              <a:spcBef>
                <a:spcPct val="50000"/>
              </a:spcBef>
              <a:buClrTx/>
              <a:buFontTx/>
              <a:buNone/>
            </a:pPr>
            <a:endParaRPr lang="en-GB" altLang="en-US" sz="1800" b="1" dirty="0">
              <a:solidFill>
                <a:schemeClr val="tx1"/>
              </a:solidFill>
              <a:latin typeface="Arial" panose="020B0604020202020204" pitchFamily="34" charset="0"/>
            </a:endParaRPr>
          </a:p>
        </p:txBody>
      </p:sp>
      <p:sp>
        <p:nvSpPr>
          <p:cNvPr id="8" name="Text Box 10"/>
          <p:cNvSpPr txBox="1">
            <a:spLocks noChangeArrowheads="1"/>
          </p:cNvSpPr>
          <p:nvPr/>
        </p:nvSpPr>
        <p:spPr bwMode="auto">
          <a:xfrm>
            <a:off x="2066119" y="3487940"/>
            <a:ext cx="2087562"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2000" b="1">
                <a:solidFill>
                  <a:schemeClr val="tx1"/>
                </a:solidFill>
                <a:latin typeface="Arial" panose="020B0604020202020204" pitchFamily="34" charset="0"/>
              </a:rPr>
              <a:t>who</a:t>
            </a:r>
            <a:r>
              <a:rPr lang="en-GB" altLang="en-US" sz="2000" b="1" dirty="0">
                <a:solidFill>
                  <a:schemeClr val="tx1"/>
                </a:solidFill>
                <a:latin typeface="Arial" panose="020B0604020202020204" pitchFamily="34" charset="0"/>
              </a:rPr>
              <a:t>?</a:t>
            </a:r>
          </a:p>
          <a:p>
            <a:pPr eaLnBrk="1" hangingPunct="1">
              <a:lnSpc>
                <a:spcPct val="150000"/>
              </a:lnSpc>
              <a:spcBef>
                <a:spcPct val="50000"/>
              </a:spcBef>
              <a:buClrTx/>
              <a:buFontTx/>
              <a:buNone/>
            </a:pPr>
            <a:r>
              <a:rPr lang="en-GB" altLang="en-US" sz="2000" b="1" dirty="0">
                <a:solidFill>
                  <a:schemeClr val="tx1"/>
                </a:solidFill>
                <a:latin typeface="Arial" panose="020B0604020202020204" pitchFamily="34" charset="0"/>
              </a:rPr>
              <a:t>are you</a:t>
            </a:r>
          </a:p>
          <a:p>
            <a:pPr eaLnBrk="1" hangingPunct="1">
              <a:lnSpc>
                <a:spcPct val="150000"/>
              </a:lnSpc>
              <a:spcBef>
                <a:spcPct val="50000"/>
              </a:spcBef>
              <a:buClrTx/>
              <a:buFontTx/>
              <a:buNone/>
            </a:pPr>
            <a:r>
              <a:rPr lang="en-GB" altLang="en-US" sz="2000" b="1" dirty="0">
                <a:solidFill>
                  <a:schemeClr val="tx1"/>
                </a:solidFill>
                <a:latin typeface="Arial" panose="020B0604020202020204" pitchFamily="34" charset="0"/>
              </a:rPr>
              <a:t>what?</a:t>
            </a:r>
          </a:p>
          <a:p>
            <a:pPr eaLnBrk="1" hangingPunct="1">
              <a:lnSpc>
                <a:spcPct val="150000"/>
              </a:lnSpc>
              <a:spcBef>
                <a:spcPct val="50000"/>
              </a:spcBef>
              <a:buClrTx/>
              <a:buFontTx/>
              <a:buNone/>
            </a:pPr>
            <a:r>
              <a:rPr lang="en-GB" altLang="en-US" sz="2000" b="1" dirty="0">
                <a:solidFill>
                  <a:schemeClr val="tx1"/>
                </a:solidFill>
                <a:latin typeface="Arial" panose="020B0604020202020204" pitchFamily="34" charset="0"/>
              </a:rPr>
              <a:t>are you doing?</a:t>
            </a:r>
          </a:p>
        </p:txBody>
      </p:sp>
      <p:sp>
        <p:nvSpPr>
          <p:cNvPr id="9" name="Text Box 11"/>
          <p:cNvSpPr txBox="1">
            <a:spLocks noChangeArrowheads="1"/>
          </p:cNvSpPr>
          <p:nvPr/>
        </p:nvSpPr>
        <p:spPr bwMode="auto">
          <a:xfrm>
            <a:off x="251520" y="6042214"/>
            <a:ext cx="5112568" cy="60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000" b="1" dirty="0">
                <a:solidFill>
                  <a:schemeClr val="tx1"/>
                </a:solidFill>
                <a:latin typeface="Comic Sans MS" panose="030F0702030302020204" pitchFamily="66" charset="0"/>
              </a:rPr>
              <a:t>Cori’s code-crackers; can you crack his code?</a:t>
            </a:r>
          </a:p>
          <a:p>
            <a:pPr eaLnBrk="1" hangingPunct="1">
              <a:lnSpc>
                <a:spcPct val="150000"/>
              </a:lnSpc>
              <a:spcBef>
                <a:spcPct val="50000"/>
              </a:spcBef>
              <a:buClrTx/>
              <a:buFontTx/>
              <a:buNone/>
            </a:pPr>
            <a:r>
              <a:rPr lang="en-GB" altLang="en-US" sz="1000" b="1" dirty="0">
                <a:solidFill>
                  <a:schemeClr val="tx1"/>
                </a:solidFill>
                <a:latin typeface="Comic Sans MS" panose="030F0702030302020204" pitchFamily="66" charset="0"/>
              </a:rPr>
              <a:t>Remember: many English words come from Latin, so use what you know.</a:t>
            </a:r>
          </a:p>
        </p:txBody>
      </p:sp>
      <p:sp>
        <p:nvSpPr>
          <p:cNvPr id="10" name="Rounded Rectangle 9"/>
          <p:cNvSpPr/>
          <p:nvPr/>
        </p:nvSpPr>
        <p:spPr>
          <a:xfrm>
            <a:off x="251520" y="6020291"/>
            <a:ext cx="4694064" cy="746661"/>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3867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Rectangle 3"/>
          <p:cNvSpPr txBox="1">
            <a:spLocks noChangeArrowheads="1"/>
          </p:cNvSpPr>
          <p:nvPr/>
        </p:nvSpPr>
        <p:spPr bwMode="auto">
          <a:xfrm>
            <a:off x="251520" y="1682549"/>
            <a:ext cx="6912768" cy="4680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a:lstStyle>
          <a:p>
            <a:pPr>
              <a:lnSpc>
                <a:spcPct val="150000"/>
              </a:lnSpc>
              <a:buFont typeface="Trebuchet MS" pitchFamily="34" charset="0"/>
              <a:buNone/>
            </a:pPr>
            <a:r>
              <a:rPr lang="en-GB" altLang="en-US" kern="0" dirty="0"/>
              <a:t>What is the meaning of…?</a:t>
            </a:r>
          </a:p>
          <a:p>
            <a:pPr>
              <a:lnSpc>
                <a:spcPct val="150000"/>
              </a:lnSpc>
              <a:buFont typeface="Trebuchet MS" pitchFamily="34" charset="0"/>
              <a:buNone/>
            </a:pPr>
            <a:r>
              <a:rPr lang="en-GB" altLang="en-US" kern="0" dirty="0"/>
              <a:t>sum</a:t>
            </a:r>
          </a:p>
          <a:p>
            <a:pPr>
              <a:lnSpc>
                <a:spcPct val="150000"/>
              </a:lnSpc>
              <a:buFont typeface="Trebuchet MS" pitchFamily="34" charset="0"/>
              <a:buNone/>
            </a:pPr>
            <a:r>
              <a:rPr lang="en-GB" altLang="en-US" kern="0" dirty="0" err="1"/>
              <a:t>es</a:t>
            </a:r>
            <a:endParaRPr lang="en-GB" altLang="en-US" kern="0" dirty="0"/>
          </a:p>
          <a:p>
            <a:pPr>
              <a:lnSpc>
                <a:spcPct val="150000"/>
              </a:lnSpc>
              <a:buFont typeface="Trebuchet MS" pitchFamily="34" charset="0"/>
              <a:buNone/>
            </a:pPr>
            <a:r>
              <a:rPr lang="en-GB" altLang="en-US" kern="0" dirty="0" err="1"/>
              <a:t>est</a:t>
            </a:r>
            <a:endParaRPr lang="en-GB" altLang="en-US" kern="0" dirty="0"/>
          </a:p>
          <a:p>
            <a:pPr>
              <a:lnSpc>
                <a:spcPct val="150000"/>
              </a:lnSpc>
              <a:buFont typeface="Trebuchet MS" pitchFamily="34" charset="0"/>
              <a:buNone/>
            </a:pPr>
            <a:endParaRPr lang="en-GB" altLang="en-US" sz="800" kern="0" dirty="0"/>
          </a:p>
          <a:p>
            <a:pPr>
              <a:lnSpc>
                <a:spcPct val="150000"/>
              </a:lnSpc>
              <a:buFont typeface="Trebuchet MS" pitchFamily="34" charset="0"/>
              <a:buNone/>
            </a:pPr>
            <a:r>
              <a:rPr lang="en-GB" altLang="en-US" kern="0" dirty="0"/>
              <a:t>What happens to a word (a verb: doing word)</a:t>
            </a:r>
          </a:p>
          <a:p>
            <a:pPr>
              <a:lnSpc>
                <a:spcPct val="150000"/>
              </a:lnSpc>
              <a:buFont typeface="Trebuchet MS" pitchFamily="34" charset="0"/>
              <a:buNone/>
            </a:pPr>
            <a:r>
              <a:rPr lang="en-GB" altLang="en-US" kern="0" dirty="0"/>
              <a:t>ending in…?</a:t>
            </a:r>
          </a:p>
          <a:p>
            <a:pPr>
              <a:lnSpc>
                <a:spcPct val="150000"/>
              </a:lnSpc>
              <a:buFont typeface="Trebuchet MS" pitchFamily="34" charset="0"/>
              <a:buNone/>
            </a:pPr>
            <a:r>
              <a:rPr lang="en-GB" altLang="en-US" kern="0" dirty="0"/>
              <a:t>-o</a:t>
            </a:r>
          </a:p>
          <a:p>
            <a:pPr>
              <a:lnSpc>
                <a:spcPct val="150000"/>
              </a:lnSpc>
              <a:buFont typeface="Trebuchet MS" pitchFamily="34" charset="0"/>
              <a:buNone/>
            </a:pPr>
            <a:r>
              <a:rPr lang="en-GB" altLang="en-US" kern="0" dirty="0"/>
              <a:t>-s</a:t>
            </a:r>
          </a:p>
          <a:p>
            <a:pPr>
              <a:lnSpc>
                <a:spcPct val="150000"/>
              </a:lnSpc>
              <a:buFont typeface="Trebuchet MS" pitchFamily="34" charset="0"/>
              <a:buNone/>
            </a:pPr>
            <a:r>
              <a:rPr lang="en-GB" altLang="en-US" kern="0" dirty="0"/>
              <a:t>-t</a:t>
            </a:r>
          </a:p>
        </p:txBody>
      </p:sp>
      <p:sp>
        <p:nvSpPr>
          <p:cNvPr id="4" name="Rectangle 2"/>
          <p:cNvSpPr>
            <a:spLocks noGrp="1" noChangeArrowheads="1"/>
          </p:cNvSpPr>
          <p:nvPr>
            <p:ph type="title" idx="4294967295"/>
          </p:nvPr>
        </p:nvSpPr>
        <p:spPr>
          <a:xfrm>
            <a:off x="251520" y="962469"/>
            <a:ext cx="5832648" cy="720080"/>
          </a:xfrm>
        </p:spPr>
        <p:txBody>
          <a:bodyPr/>
          <a:lstStyle/>
          <a:p>
            <a:pPr>
              <a:lnSpc>
                <a:spcPct val="150000"/>
              </a:lnSpc>
            </a:pPr>
            <a:r>
              <a:rPr lang="en-GB" altLang="en-US" b="1" dirty="0">
                <a:solidFill>
                  <a:schemeClr val="tx1"/>
                </a:solidFill>
              </a:rPr>
              <a:t>Have you cracked the code?</a:t>
            </a:r>
          </a:p>
        </p:txBody>
      </p:sp>
      <p:pic>
        <p:nvPicPr>
          <p:cNvPr id="5" name="Picture 4" descr="rat def col (1)"/>
          <p:cNvPicPr>
            <a:picLocks noChangeAspect="1" noChangeArrowheads="1"/>
          </p:cNvPicPr>
          <p:nvPr/>
        </p:nvPicPr>
        <p:blipFill>
          <a:blip r:embed="rId4">
            <a:extLst>
              <a:ext uri="{28A0092B-C50C-407E-A947-70E740481C1C}">
                <a14:useLocalDpi xmlns:a14="http://schemas.microsoft.com/office/drawing/2010/main" val="0"/>
              </a:ext>
            </a:extLst>
          </a:blip>
          <a:srcRect l="34358" t="6677" r="35338" b="13797"/>
          <a:stretch>
            <a:fillRect/>
          </a:stretch>
        </p:blipFill>
        <p:spPr bwMode="auto">
          <a:xfrm>
            <a:off x="6457423" y="2061452"/>
            <a:ext cx="2114550" cy="392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rat def col (1)"/>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l="31998" r="32350"/>
          <a:stretch>
            <a:fillRect/>
          </a:stretch>
        </p:blipFill>
        <p:spPr>
          <a:xfrm>
            <a:off x="6111627" y="1232655"/>
            <a:ext cx="2636837" cy="5230812"/>
          </a:xfrm>
        </p:spPr>
      </p:pic>
    </p:spTree>
    <p:extLst>
      <p:ext uri="{BB962C8B-B14F-4D97-AF65-F5344CB8AC3E}">
        <p14:creationId xmlns:p14="http://schemas.microsoft.com/office/powerpoint/2010/main" val="195141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031208" y="1776629"/>
            <a:ext cx="4826000" cy="289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Grp="1" noChangeAspect="1" noChangeArrowheads="1"/>
          </p:cNvPicPr>
          <p:nvPr>
            <p:ph sz="quarter" idx="4294967295"/>
          </p:nvPr>
        </p:nvPicPr>
        <p:blipFill>
          <a:blip r:embed="rId5" cstate="print">
            <a:extLst>
              <a:ext uri="{28A0092B-C50C-407E-A947-70E740481C1C}">
                <a14:useLocalDpi xmlns:a14="http://schemas.microsoft.com/office/drawing/2010/main" val="0"/>
              </a:ext>
            </a:extLst>
          </a:blip>
          <a:stretch>
            <a:fillRect/>
          </a:stretch>
        </p:blipFill>
        <p:spPr>
          <a:xfrm>
            <a:off x="1794017" y="1727644"/>
            <a:ext cx="2029318" cy="1434728"/>
          </a:xfrm>
        </p:spPr>
      </p:pic>
      <p:pic>
        <p:nvPicPr>
          <p:cNvPr id="5"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72330" y="3620603"/>
            <a:ext cx="2244889" cy="20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8"/>
          <p:cNvSpPr>
            <a:spLocks noChangeShapeType="1"/>
          </p:cNvSpPr>
          <p:nvPr/>
        </p:nvSpPr>
        <p:spPr bwMode="auto">
          <a:xfrm flipH="1">
            <a:off x="2915815" y="3282038"/>
            <a:ext cx="1232655" cy="1269827"/>
          </a:xfrm>
          <a:prstGeom prst="line">
            <a:avLst/>
          </a:prstGeom>
          <a:ln>
            <a:headEnd/>
            <a:tailEnd type="triangle" w="med" len="med"/>
          </a:ln>
          <a:extLst/>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8" name="Title 1"/>
          <p:cNvSpPr>
            <a:spLocks noGrp="1"/>
          </p:cNvSpPr>
          <p:nvPr>
            <p:ph type="title" idx="4294967295"/>
          </p:nvPr>
        </p:nvSpPr>
        <p:spPr>
          <a:xfrm>
            <a:off x="0" y="924330"/>
            <a:ext cx="9144000" cy="765175"/>
          </a:xfrm>
        </p:spPr>
        <p:txBody>
          <a:bodyPr/>
          <a:lstStyle/>
          <a:p>
            <a:pPr algn="ctr">
              <a:lnSpc>
                <a:spcPct val="150000"/>
              </a:lnSpc>
            </a:pPr>
            <a:r>
              <a:rPr lang="en-GB" altLang="en-US" b="1" dirty="0">
                <a:solidFill>
                  <a:schemeClr val="tx1"/>
                </a:solidFill>
              </a:rPr>
              <a:t>How do we know about people in </a:t>
            </a:r>
            <a:r>
              <a:rPr lang="en-GB" altLang="en-US" b="1" dirty="0" err="1">
                <a:solidFill>
                  <a:schemeClr val="tx1"/>
                </a:solidFill>
              </a:rPr>
              <a:t>Ratae</a:t>
            </a:r>
            <a:r>
              <a:rPr lang="en-GB" altLang="en-US" b="1" dirty="0">
                <a:solidFill>
                  <a:schemeClr val="tx1"/>
                </a:solidFill>
              </a:rPr>
              <a:t>?</a:t>
            </a:r>
          </a:p>
        </p:txBody>
      </p:sp>
      <p:pic>
        <p:nvPicPr>
          <p:cNvPr id="10" name="Picture 4" descr="persona 4"/>
          <p:cNvPicPr>
            <a:picLocks noChangeAspect="1" noChangeArrowheads="1"/>
          </p:cNvPicPr>
          <p:nvPr/>
        </p:nvPicPr>
        <p:blipFill>
          <a:blip r:embed="rId7" cstate="print">
            <a:extLst>
              <a:ext uri="{28A0092B-C50C-407E-A947-70E740481C1C}">
                <a14:useLocalDpi xmlns:a14="http://schemas.microsoft.com/office/drawing/2010/main" val="0"/>
              </a:ext>
            </a:extLst>
          </a:blip>
          <a:srcRect l="35721" t="25746" r="36665" b="24409"/>
          <a:stretch>
            <a:fillRect/>
          </a:stretch>
        </p:blipFill>
        <p:spPr bwMode="auto">
          <a:xfrm>
            <a:off x="4088042" y="4785303"/>
            <a:ext cx="683518" cy="1745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stretch>
            <a:fillRect/>
          </a:stretch>
        </p:blipFill>
        <p:spPr>
          <a:xfrm>
            <a:off x="4942383" y="4785303"/>
            <a:ext cx="1971710" cy="1746923"/>
          </a:xfrm>
          <a:prstGeom prst="rect">
            <a:avLst/>
          </a:prstGeom>
        </p:spPr>
      </p:pic>
      <p:sp>
        <p:nvSpPr>
          <p:cNvPr id="2" name="TextBox 1"/>
          <p:cNvSpPr txBox="1"/>
          <p:nvPr/>
        </p:nvSpPr>
        <p:spPr>
          <a:xfrm>
            <a:off x="0" y="5996226"/>
            <a:ext cx="3491880" cy="861774"/>
          </a:xfrm>
          <a:prstGeom prst="rect">
            <a:avLst/>
          </a:prstGeom>
          <a:noFill/>
        </p:spPr>
        <p:txBody>
          <a:bodyPr wrap="square" rtlCol="0">
            <a:spAutoFit/>
          </a:bodyPr>
          <a:lstStyle/>
          <a:p>
            <a:r>
              <a:rPr lang="en-US" sz="1000" b="1" dirty="0" smtClean="0"/>
              <a:t>Credits:</a:t>
            </a:r>
          </a:p>
          <a:p>
            <a:r>
              <a:rPr lang="en-US" sz="1000" b="1" dirty="0" smtClean="0"/>
              <a:t>image: Mike </a:t>
            </a:r>
            <a:r>
              <a:rPr lang="en-US" sz="1000" b="1" dirty="0" err="1" smtClean="0"/>
              <a:t>Codd</a:t>
            </a:r>
            <a:r>
              <a:rPr lang="en-US" sz="1000" b="1" dirty="0" smtClean="0"/>
              <a:t>/Leicester City Council</a:t>
            </a:r>
          </a:p>
          <a:p>
            <a:r>
              <a:rPr lang="en-US" sz="1000" b="1" dirty="0" smtClean="0"/>
              <a:t>plan: ULAS</a:t>
            </a:r>
          </a:p>
          <a:p>
            <a:r>
              <a:rPr lang="en-US" sz="1000" b="1" dirty="0" smtClean="0"/>
              <a:t>objects: Jewry Wall Museum, </a:t>
            </a:r>
            <a:r>
              <a:rPr lang="en-US" sz="1000" b="1" dirty="0" err="1" smtClean="0"/>
              <a:t>Haverfield</a:t>
            </a:r>
            <a:r>
              <a:rPr lang="en-US" sz="1000" b="1" dirty="0" smtClean="0"/>
              <a:t> (1918)</a:t>
            </a:r>
          </a:p>
          <a:p>
            <a:r>
              <a:rPr lang="en-US" sz="1000" b="1" dirty="0" smtClean="0"/>
              <a:t>characters: Dr Giacomo Savani</a:t>
            </a:r>
            <a:endParaRPr lang="en-US" sz="1000" b="1" dirty="0"/>
          </a:p>
        </p:txBody>
      </p:sp>
      <p:pic>
        <p:nvPicPr>
          <p:cNvPr id="12" name="Picture 3" descr="persona 1"/>
          <p:cNvPicPr>
            <a:picLocks noGrp="1" noChangeAspect="1" noChangeArrowheads="1"/>
          </p:cNvPicPr>
          <p:nvPr>
            <p:ph sz="quarter" idx="4294967295"/>
          </p:nvPr>
        </p:nvPicPr>
        <p:blipFill>
          <a:blip r:embed="rId9">
            <a:extLst>
              <a:ext uri="{28A0092B-C50C-407E-A947-70E740481C1C}">
                <a14:useLocalDpi xmlns:a14="http://schemas.microsoft.com/office/drawing/2010/main" val="0"/>
              </a:ext>
            </a:extLst>
          </a:blip>
          <a:srcRect l="29417" t="20808" r="31573" b="23933"/>
          <a:stretch>
            <a:fillRect/>
          </a:stretch>
        </p:blipFill>
        <p:spPr>
          <a:xfrm>
            <a:off x="257447" y="2652518"/>
            <a:ext cx="1257300" cy="2519362"/>
          </a:xfr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06643" y="4785303"/>
            <a:ext cx="1656184" cy="1897376"/>
          </a:xfrm>
          <a:prstGeom prst="rect">
            <a:avLst/>
          </a:prstGeom>
        </p:spPr>
      </p:pic>
    </p:spTree>
    <p:extLst>
      <p:ext uri="{BB962C8B-B14F-4D97-AF65-F5344CB8AC3E}">
        <p14:creationId xmlns:p14="http://schemas.microsoft.com/office/powerpoint/2010/main" val="2137763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8" name="Picture 3"/>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tretch>
            <a:fillRect/>
          </a:stretch>
        </p:blipFill>
        <p:spPr>
          <a:xfrm>
            <a:off x="346123" y="2215404"/>
            <a:ext cx="3912893" cy="2619375"/>
          </a:xfrm>
        </p:spPr>
      </p:pic>
      <p:pic>
        <p:nvPicPr>
          <p:cNvPr id="9" name="Picture 4" descr="persona 3"/>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l="30942" t="23602" r="31357" b="23051"/>
          <a:stretch>
            <a:fillRect/>
          </a:stretch>
        </p:blipFill>
        <p:spPr>
          <a:xfrm>
            <a:off x="4508593" y="1401017"/>
            <a:ext cx="2122488" cy="4248150"/>
          </a:xfrm>
        </p:spPr>
      </p:pic>
      <p:pic>
        <p:nvPicPr>
          <p:cNvPr id="10" name="Picture 5" descr="persona 6"/>
          <p:cNvPicPr>
            <a:picLocks noChangeAspect="1" noChangeArrowheads="1"/>
          </p:cNvPicPr>
          <p:nvPr/>
        </p:nvPicPr>
        <p:blipFill>
          <a:blip r:embed="rId6">
            <a:extLst>
              <a:ext uri="{28A0092B-C50C-407E-A947-70E740481C1C}">
                <a14:useLocalDpi xmlns:a14="http://schemas.microsoft.com/office/drawing/2010/main" val="0"/>
              </a:ext>
            </a:extLst>
          </a:blip>
          <a:srcRect l="27132" t="21707" r="28098" b="21722"/>
          <a:stretch>
            <a:fillRect/>
          </a:stretch>
        </p:blipFill>
        <p:spPr bwMode="auto">
          <a:xfrm>
            <a:off x="6628899" y="1401017"/>
            <a:ext cx="2371866"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4338" y="4834779"/>
            <a:ext cx="2088232" cy="523220"/>
          </a:xfrm>
          <a:prstGeom prst="rect">
            <a:avLst/>
          </a:prstGeom>
          <a:noFill/>
        </p:spPr>
        <p:txBody>
          <a:bodyPr wrap="square" rtlCol="0">
            <a:spAutoFit/>
          </a:bodyPr>
          <a:lstStyle/>
          <a:p>
            <a:r>
              <a:rPr lang="en-US" sz="1000" b="1" dirty="0"/>
              <a:t>Credit: </a:t>
            </a:r>
            <a:r>
              <a:rPr lang="en-US" sz="1000" b="1" dirty="0" smtClean="0"/>
              <a:t>Jewry Wall Museum</a:t>
            </a:r>
            <a:endParaRPr lang="en-US" sz="1000" b="1" dirty="0"/>
          </a:p>
          <a:p>
            <a:endParaRPr lang="en-US" b="1" dirty="0"/>
          </a:p>
        </p:txBody>
      </p:sp>
    </p:spTree>
    <p:extLst>
      <p:ext uri="{BB962C8B-B14F-4D97-AF65-F5344CB8AC3E}">
        <p14:creationId xmlns:p14="http://schemas.microsoft.com/office/powerpoint/2010/main" val="1379607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university of leicester logo blac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08555" y="6667"/>
            <a:ext cx="1346400" cy="47124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8835" y="62290"/>
            <a:ext cx="6455037" cy="461665"/>
          </a:xfrm>
          <a:prstGeom prst="rect">
            <a:avLst/>
          </a:prstGeom>
          <a:noFill/>
        </p:spPr>
        <p:txBody>
          <a:bodyPr wrap="none" rtlCol="0">
            <a:spAutoFit/>
          </a:bodyPr>
          <a:lstStyle/>
          <a:p>
            <a:pPr defTabSz="457189"/>
            <a:r>
              <a:rPr lang="en-GB" sz="2400" dirty="0">
                <a:solidFill>
                  <a:prstClr val="black"/>
                </a:solidFill>
                <a:latin typeface="Arial Narrow" panose="020B0606020202030204" pitchFamily="34" charset="0"/>
              </a:rPr>
              <a:t>Vine Street town house (early 3rd – mid-4th century AD)</a:t>
            </a:r>
          </a:p>
        </p:txBody>
      </p:sp>
      <p:pic>
        <p:nvPicPr>
          <p:cNvPr id="4" name="Picture 4" descr="E:\Visions of Ancient Leicester\illustrations\page2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72000" y="1590815"/>
            <a:ext cx="5400000" cy="36763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E:\Visions of Ancient Leicester\illustrations\page27b.t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3908439" y="4530504"/>
            <a:ext cx="1596489" cy="288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Ch 2 Roman\Site narrative\site1-building1m-stokeroom.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84477" y="614671"/>
            <a:ext cx="2160000" cy="161622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descr="F:\Ch 2 Roman\Site narrative\site1-building1m-culvert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2000" y="719601"/>
            <a:ext cx="1620000" cy="21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Straight Arrow Connector 7"/>
          <p:cNvCxnSpPr>
            <a:stCxn id="6" idx="1"/>
          </p:cNvCxnSpPr>
          <p:nvPr/>
        </p:nvCxnSpPr>
        <p:spPr>
          <a:xfrm flipH="1">
            <a:off x="5508885" y="1422783"/>
            <a:ext cx="1275592" cy="808112"/>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3"/>
          </p:cNvCxnSpPr>
          <p:nvPr/>
        </p:nvCxnSpPr>
        <p:spPr>
          <a:xfrm>
            <a:off x="1872003" y="1799604"/>
            <a:ext cx="946151" cy="1269359"/>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1"/>
          </p:cNvCxnSpPr>
          <p:nvPr/>
        </p:nvCxnSpPr>
        <p:spPr>
          <a:xfrm flipV="1">
            <a:off x="4706685" y="3942415"/>
            <a:ext cx="172617" cy="1229847"/>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8" cstate="screen">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a:ext>
            </a:extLst>
          </a:blip>
          <a:srcRect/>
          <a:stretch/>
        </p:blipFill>
        <p:spPr>
          <a:xfrm>
            <a:off x="6222061" y="4048662"/>
            <a:ext cx="2880000" cy="2773115"/>
          </a:xfrm>
          <a:prstGeom prst="rect">
            <a:avLst/>
          </a:prstGeom>
        </p:spPr>
      </p:pic>
      <p:cxnSp>
        <p:nvCxnSpPr>
          <p:cNvPr id="19" name="Straight Arrow Connector 18"/>
          <p:cNvCxnSpPr>
            <a:stCxn id="17" idx="1"/>
          </p:cNvCxnSpPr>
          <p:nvPr/>
        </p:nvCxnSpPr>
        <p:spPr>
          <a:xfrm flipH="1" flipV="1">
            <a:off x="5703757" y="3852473"/>
            <a:ext cx="518304" cy="1582747"/>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575693" y="6399422"/>
            <a:ext cx="57098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Mosaics</a:t>
            </a:r>
          </a:p>
        </p:txBody>
      </p:sp>
      <p:sp>
        <p:nvSpPr>
          <p:cNvPr id="23" name="TextBox 22"/>
          <p:cNvSpPr txBox="1"/>
          <p:nvPr/>
        </p:nvSpPr>
        <p:spPr>
          <a:xfrm>
            <a:off x="7562369" y="2289939"/>
            <a:ext cx="138210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Stoke-room for hypocaust</a:t>
            </a:r>
          </a:p>
        </p:txBody>
      </p:sp>
      <p:sp>
        <p:nvSpPr>
          <p:cNvPr id="24" name="TextBox 23"/>
          <p:cNvSpPr txBox="1"/>
          <p:nvPr/>
        </p:nvSpPr>
        <p:spPr>
          <a:xfrm>
            <a:off x="252004" y="2945852"/>
            <a:ext cx="795410"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Stone culvert</a:t>
            </a:r>
          </a:p>
        </p:txBody>
      </p:sp>
      <p:pic>
        <p:nvPicPr>
          <p:cNvPr id="25" name="Picture 4" descr="R:\ULASdata\ULAS_Archive\ULAS_Central_Archive\Publicity&amp;Outreach\ULAS_Leaflets\Post-ex_leaflet\Pictures\Building_material\31Z30098.JPG"/>
          <p:cNvPicPr>
            <a:picLocks noChangeAspect="1" noChangeArrowheads="1"/>
          </p:cNvPicPr>
          <p:nvPr/>
        </p:nvPicPr>
        <p:blipFill>
          <a:blip r:embed="rId10" cstate="screen">
            <a:extLst>
              <a:ext uri="{BEBA8EAE-BF5A-486C-A8C5-ECC9F3942E4B}">
                <a14:imgProps xmlns:a14="http://schemas.microsoft.com/office/drawing/2010/main">
                  <a14:imgLayer r:embed="rId11">
                    <a14:imgEffect>
                      <a14:backgroundRemoval t="8447" b="96240" l="3125" r="97656">
                        <a14:foregroundMark x1="21289" y1="46582" x2="21289" y2="46582"/>
                        <a14:foregroundMark x1="26758" y1="55225" x2="26758" y2="55225"/>
                        <a14:foregroundMark x1="19206" y1="28662" x2="19206" y2="28662"/>
                        <a14:foregroundMark x1="19206" y1="28662" x2="19206" y2="28662"/>
                        <a14:foregroundMark x1="3190" y1="50244" x2="3190" y2="50244"/>
                        <a14:foregroundMark x1="3190" y1="50244" x2="3190" y2="50244"/>
                        <a14:foregroundMark x1="97786" y1="52930" x2="97786" y2="52930"/>
                        <a14:foregroundMark x1="97786" y1="52930" x2="97786" y2="52930"/>
                        <a14:foregroundMark x1="37630" y1="84033" x2="37630" y2="84033"/>
                        <a14:foregroundMark x1="47005" y1="23242" x2="47005" y2="23242"/>
                        <a14:foregroundMark x1="48242" y1="33447" x2="48242" y2="33447"/>
                        <a14:foregroundMark x1="49414" y1="37744" x2="49414" y2="37744"/>
                        <a14:foregroundMark x1="49414" y1="37744" x2="49414" y2="37744"/>
                        <a14:foregroundMark x1="56380" y1="13477" x2="56380" y2="13477"/>
                        <a14:foregroundMark x1="48828" y1="8496" x2="48828" y2="8496"/>
                        <a14:foregroundMark x1="45768" y1="96240" x2="45768" y2="96240"/>
                      </a14:backgroundRemoval>
                    </a14:imgEffect>
                  </a14:imgLayer>
                </a14:imgProps>
              </a:ext>
              <a:ext uri="{28A0092B-C50C-407E-A947-70E740481C1C}">
                <a14:useLocalDpi xmlns:a14="http://schemas.microsoft.com/office/drawing/2010/main"/>
              </a:ext>
            </a:extLst>
          </a:blip>
          <a:srcRect/>
          <a:stretch>
            <a:fillRect/>
          </a:stretch>
        </p:blipFill>
        <p:spPr bwMode="auto">
          <a:xfrm>
            <a:off x="2501797" y="376157"/>
            <a:ext cx="1620000" cy="2160000"/>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p:cNvCxnSpPr/>
          <p:nvPr/>
        </p:nvCxnSpPr>
        <p:spPr>
          <a:xfrm>
            <a:off x="3836410" y="1985493"/>
            <a:ext cx="429548" cy="550664"/>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999437" y="795524"/>
            <a:ext cx="707245"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Roof slates</a:t>
            </a:r>
          </a:p>
        </p:txBody>
      </p:sp>
      <p:pic>
        <p:nvPicPr>
          <p:cNvPr id="31" name="Picture 30"/>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736680" y="5250504"/>
            <a:ext cx="1440000" cy="1440000"/>
          </a:xfrm>
          <a:prstGeom prst="rect">
            <a:avLst/>
          </a:prstGeom>
          <a:effectLst>
            <a:outerShdw blurRad="50800" dist="38100" dir="2700000" algn="tl" rotWithShape="0">
              <a:prstClr val="black">
                <a:alpha val="40000"/>
              </a:prstClr>
            </a:outerShdw>
          </a:effectLst>
        </p:spPr>
      </p:pic>
      <p:cxnSp>
        <p:nvCxnSpPr>
          <p:cNvPr id="32" name="Straight Arrow Connector 31"/>
          <p:cNvCxnSpPr/>
          <p:nvPr/>
        </p:nvCxnSpPr>
        <p:spPr>
          <a:xfrm flipV="1">
            <a:off x="2449325" y="3940173"/>
            <a:ext cx="991713" cy="1310332"/>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818072" y="6444286"/>
            <a:ext cx="862736"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Neonate burial</a:t>
            </a:r>
          </a:p>
        </p:txBody>
      </p:sp>
      <p:pic>
        <p:nvPicPr>
          <p:cNvPr id="36" name="Picture 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5400000">
            <a:off x="7526483" y="2462635"/>
            <a:ext cx="1035993" cy="1800000"/>
          </a:xfrm>
          <a:prstGeom prst="rect">
            <a:avLst/>
          </a:prstGeom>
          <a:effectLst>
            <a:outerShdw blurRad="50800" dist="38100" dir="2700000" algn="tl" rotWithShape="0">
              <a:prstClr val="black">
                <a:alpha val="40000"/>
              </a:prstClr>
            </a:outerShdw>
          </a:effectLst>
        </p:spPr>
      </p:pic>
      <p:cxnSp>
        <p:nvCxnSpPr>
          <p:cNvPr id="37" name="Straight Arrow Connector 36"/>
          <p:cNvCxnSpPr>
            <a:stCxn id="36" idx="2"/>
          </p:cNvCxnSpPr>
          <p:nvPr/>
        </p:nvCxnSpPr>
        <p:spPr>
          <a:xfrm flipH="1">
            <a:off x="5628808" y="3362638"/>
            <a:ext cx="1515671" cy="380763"/>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215161" y="3571210"/>
            <a:ext cx="694421"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Coin hoard</a:t>
            </a:r>
          </a:p>
        </p:txBody>
      </p:sp>
      <p:pic>
        <p:nvPicPr>
          <p:cNvPr id="41" name="Picture 40"/>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28279" y="3344481"/>
            <a:ext cx="1800000" cy="1800000"/>
          </a:xfrm>
          <a:prstGeom prst="rect">
            <a:avLst/>
          </a:prstGeom>
          <a:effectLst>
            <a:outerShdw blurRad="50800" dist="38100" dir="2700000" algn="tl" rotWithShape="0">
              <a:prstClr val="black">
                <a:alpha val="40000"/>
              </a:prstClr>
            </a:outerShdw>
          </a:effectLst>
        </p:spPr>
      </p:pic>
      <p:sp>
        <p:nvSpPr>
          <p:cNvPr id="42" name="TextBox 41"/>
          <p:cNvSpPr txBox="1"/>
          <p:nvPr/>
        </p:nvSpPr>
        <p:spPr>
          <a:xfrm>
            <a:off x="132126" y="5204564"/>
            <a:ext cx="117371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Excavation of kitchen</a:t>
            </a:r>
          </a:p>
        </p:txBody>
      </p:sp>
      <p:cxnSp>
        <p:nvCxnSpPr>
          <p:cNvPr id="43" name="Straight Arrow Connector 42"/>
          <p:cNvCxnSpPr>
            <a:stCxn id="41" idx="3"/>
          </p:cNvCxnSpPr>
          <p:nvPr/>
        </p:nvCxnSpPr>
        <p:spPr>
          <a:xfrm flipV="1">
            <a:off x="1928279" y="3512303"/>
            <a:ext cx="715863" cy="732181"/>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8835" y="5733256"/>
            <a:ext cx="1187010" cy="415498"/>
          </a:xfrm>
          <a:prstGeom prst="rect">
            <a:avLst/>
          </a:prstGeom>
          <a:noFill/>
        </p:spPr>
        <p:txBody>
          <a:bodyPr wrap="square" rtlCol="0">
            <a:spAutoFit/>
          </a:bodyPr>
          <a:lstStyle/>
          <a:p>
            <a:r>
              <a:rPr lang="en-GB" sz="1050" b="1" dirty="0" smtClean="0"/>
              <a:t>Credit: Mike </a:t>
            </a:r>
            <a:r>
              <a:rPr lang="en-GB" sz="1050" b="1" dirty="0" err="1" smtClean="0"/>
              <a:t>Codd</a:t>
            </a:r>
            <a:r>
              <a:rPr lang="en-GB" sz="1050" b="1" dirty="0" smtClean="0"/>
              <a:t>/ ULAS</a:t>
            </a:r>
          </a:p>
        </p:txBody>
      </p:sp>
    </p:spTree>
    <p:extLst>
      <p:ext uri="{BB962C8B-B14F-4D97-AF65-F5344CB8AC3E}">
        <p14:creationId xmlns:p14="http://schemas.microsoft.com/office/powerpoint/2010/main" val="250437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ream Background">
  <a:themeElements>
    <a:clrScheme name="Custom 15">
      <a:dk1>
        <a:srgbClr val="000000"/>
      </a:dk1>
      <a:lt1>
        <a:srgbClr val="FFFFFF"/>
      </a:lt1>
      <a:dk2>
        <a:srgbClr val="000000"/>
      </a:dk2>
      <a:lt2>
        <a:srgbClr val="FDE6AB"/>
      </a:lt2>
      <a:accent1>
        <a:srgbClr val="008CA8"/>
      </a:accent1>
      <a:accent2>
        <a:srgbClr val="26A699"/>
      </a:accent2>
      <a:accent3>
        <a:srgbClr val="60295E"/>
      </a:accent3>
      <a:accent4>
        <a:srgbClr val="D94242"/>
      </a:accent4>
      <a:accent5>
        <a:srgbClr val="8EB831"/>
      </a:accent5>
      <a:accent6>
        <a:srgbClr val="000000"/>
      </a:accent6>
      <a:hlink>
        <a:srgbClr val="004E77"/>
      </a:hlink>
      <a:folHlink>
        <a:srgbClr val="238F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nna 02 UoL Template Dyslexia" id="{A2F5AD5F-8097-5C4F-9D60-24D5315287F5}" vid="{55010AA8-B323-CD40-A88B-63DC0F38132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Anna 02 UoL Template Dyslexia</Template>
  <TotalTime>301</TotalTime>
  <Words>1685</Words>
  <Application>Microsoft Office PowerPoint</Application>
  <PresentationFormat>On-screen Show (4:3)</PresentationFormat>
  <Paragraphs>242</Paragraphs>
  <Slides>16</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Arial Narrow</vt:lpstr>
      <vt:lpstr>Calibri</vt:lpstr>
      <vt:lpstr>Comic Sans MS</vt:lpstr>
      <vt:lpstr>Times New Roman</vt:lpstr>
      <vt:lpstr>Trebuchet MS</vt:lpstr>
      <vt:lpstr>Cream Background</vt:lpstr>
      <vt:lpstr>Now Cori will introduce himself in Latin</vt:lpstr>
      <vt:lpstr>PowerPoint Presentation</vt:lpstr>
      <vt:lpstr>PowerPoint Presentation</vt:lpstr>
      <vt:lpstr>PowerPoint Presentation</vt:lpstr>
      <vt:lpstr>PowerPoint Presentation</vt:lpstr>
      <vt:lpstr>Have you cracked the code?</vt:lpstr>
      <vt:lpstr>How do we know about people in Ratae?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Bulder, Anna C.</dc:creator>
  <cp:lastModifiedBy>Ainsworth, Jane L.</cp:lastModifiedBy>
  <cp:revision>120</cp:revision>
  <cp:lastPrinted>2014-11-19T11:22:25Z</cp:lastPrinted>
  <dcterms:created xsi:type="dcterms:W3CDTF">2018-01-22T20:35:59Z</dcterms:created>
  <dcterms:modified xsi:type="dcterms:W3CDTF">2018-05-08T13:48:08Z</dcterms:modified>
</cp:coreProperties>
</file>