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9" r:id="rId2"/>
  </p:sldIdLst>
  <p:sldSz cx="21383625" cy="3027521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400"/>
    <a:srgbClr val="767171"/>
    <a:srgbClr val="9C7B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30" d="100"/>
          <a:sy n="30" d="100"/>
        </p:scale>
        <p:origin x="19" y="-1090"/>
      </p:cViewPr>
      <p:guideLst/>
    </p:cSldViewPr>
  </p:slideViewPr>
  <p:notesTextViewPr>
    <p:cViewPr>
      <p:scale>
        <a:sx n="3" d="2"/>
        <a:sy n="3" d="2"/>
      </p:scale>
      <p:origin x="0" y="0"/>
    </p:cViewPr>
  </p:notesTextViewPr>
  <p:notesViewPr>
    <p:cSldViewPr snapToGrid="0">
      <p:cViewPr varScale="1">
        <p:scale>
          <a:sx n="82" d="100"/>
          <a:sy n="82" d="100"/>
        </p:scale>
        <p:origin x="3972" y="84"/>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70B28604-0EED-4AF0-AE29-7BA8FEF4B922}" type="datetimeFigureOut">
              <a:rPr lang="en-GB" smtClean="0"/>
              <a:t>13/07/2018</a:t>
            </a:fld>
            <a:endParaRPr lang="en-GB"/>
          </a:p>
        </p:txBody>
      </p:sp>
      <p:sp>
        <p:nvSpPr>
          <p:cNvPr id="4" name="Slide Image Placeholder 3"/>
          <p:cNvSpPr>
            <a:spLocks noGrp="1" noRot="1" noChangeAspect="1"/>
          </p:cNvSpPr>
          <p:nvPr>
            <p:ph type="sldImg" idx="2"/>
          </p:nvPr>
        </p:nvSpPr>
        <p:spPr>
          <a:xfrm>
            <a:off x="2216150" y="1241425"/>
            <a:ext cx="236537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6B369A3-D1C3-44EA-AF2B-B6FCF1EA8A9C}" type="slidenum">
              <a:rPr lang="en-GB" smtClean="0"/>
              <a:t>‹#›</a:t>
            </a:fld>
            <a:endParaRPr lang="en-GB"/>
          </a:p>
        </p:txBody>
      </p:sp>
    </p:spTree>
    <p:extLst>
      <p:ext uri="{BB962C8B-B14F-4D97-AF65-F5344CB8AC3E}">
        <p14:creationId xmlns:p14="http://schemas.microsoft.com/office/powerpoint/2010/main" val="2330701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jp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9" name="Rectangle 8"/>
          <p:cNvSpPr/>
          <p:nvPr userDrawn="1"/>
        </p:nvSpPr>
        <p:spPr>
          <a:xfrm>
            <a:off x="0" y="28936335"/>
            <a:ext cx="21383625" cy="1338880"/>
          </a:xfrm>
          <a:prstGeom prst="rect">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881"/>
          </a:p>
        </p:txBody>
      </p:sp>
      <p:grpSp>
        <p:nvGrpSpPr>
          <p:cNvPr id="10" name="Group 9"/>
          <p:cNvGrpSpPr/>
          <p:nvPr userDrawn="1"/>
        </p:nvGrpSpPr>
        <p:grpSpPr>
          <a:xfrm>
            <a:off x="1446912" y="29131080"/>
            <a:ext cx="18171345" cy="941898"/>
            <a:chOff x="-459295" y="6013684"/>
            <a:chExt cx="12444819" cy="782708"/>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66536" y="6013684"/>
              <a:ext cx="1818988" cy="736122"/>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73366" y="6019905"/>
              <a:ext cx="3105946" cy="776487"/>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1672" y="6029671"/>
              <a:ext cx="2640562" cy="704150"/>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59295" y="6100195"/>
              <a:ext cx="1690037" cy="676015"/>
            </a:xfrm>
            <a:prstGeom prst="rect">
              <a:avLst/>
            </a:prstGeom>
          </p:spPr>
        </p:pic>
      </p:grpSp>
      <p:sp>
        <p:nvSpPr>
          <p:cNvPr id="2" name="Title 1"/>
          <p:cNvSpPr>
            <a:spLocks noGrp="1"/>
          </p:cNvSpPr>
          <p:nvPr>
            <p:ph type="title"/>
          </p:nvPr>
        </p:nvSpPr>
        <p:spPr>
          <a:xfrm>
            <a:off x="1471781" y="1940497"/>
            <a:ext cx="18443575" cy="1643951"/>
          </a:xfrm>
          <a:prstGeom prst="rect">
            <a:avLst/>
          </a:prstGeom>
        </p:spPr>
        <p:txBody>
          <a:bodyPr/>
          <a:lstStyle/>
          <a:p>
            <a:r>
              <a:rPr lang="en-US" dirty="0" smtClean="0"/>
              <a:t>Click to edit Master title style</a:t>
            </a:r>
            <a:endParaRPr lang="en-GB" dirty="0"/>
          </a:p>
        </p:txBody>
      </p:sp>
    </p:spTree>
    <p:extLst>
      <p:ext uri="{BB962C8B-B14F-4D97-AF65-F5344CB8AC3E}">
        <p14:creationId xmlns:p14="http://schemas.microsoft.com/office/powerpoint/2010/main" val="244059185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319" y="28343789"/>
            <a:ext cx="3433878" cy="1391936"/>
          </a:xfrm>
          <a:prstGeom prst="rect">
            <a:avLst/>
          </a:prstGeom>
        </p:spPr>
      </p:pic>
      <p:sp>
        <p:nvSpPr>
          <p:cNvPr id="2" name="Title 1"/>
          <p:cNvSpPr>
            <a:spLocks noGrp="1"/>
          </p:cNvSpPr>
          <p:nvPr>
            <p:ph type="title"/>
          </p:nvPr>
        </p:nvSpPr>
        <p:spPr>
          <a:xfrm>
            <a:off x="1988518" y="2050225"/>
            <a:ext cx="18443575" cy="1534223"/>
          </a:xfrm>
          <a:prstGeom prst="rect">
            <a:avLst/>
          </a:prstGeom>
        </p:spPr>
        <p:txBody>
          <a:bodyPr/>
          <a:lstStyle/>
          <a:p>
            <a:r>
              <a:rPr lang="en-US" dirty="0" smtClean="0"/>
              <a:t>Click to edit Master title style</a:t>
            </a:r>
            <a:endParaRPr lang="en-GB"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09934" y="28343789"/>
            <a:ext cx="5293158" cy="1412322"/>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505454" y="28428189"/>
            <a:ext cx="5587758" cy="1307536"/>
          </a:xfrm>
          <a:prstGeom prst="rect">
            <a:avLst/>
          </a:prstGeom>
        </p:spPr>
      </p:pic>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6603690" y="27768485"/>
            <a:ext cx="4456406" cy="2506728"/>
          </a:xfrm>
          <a:prstGeom prst="rect">
            <a:avLst/>
          </a:prstGeom>
        </p:spPr>
      </p:pic>
    </p:spTree>
    <p:extLst>
      <p:ext uri="{BB962C8B-B14F-4D97-AF65-F5344CB8AC3E}">
        <p14:creationId xmlns:p14="http://schemas.microsoft.com/office/powerpoint/2010/main" val="3991439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 y="1974205"/>
            <a:ext cx="21383625" cy="453100"/>
          </a:xfrm>
          <a:prstGeom prst="rect">
            <a:avLst/>
          </a:prstGeom>
          <a:solidFill>
            <a:srgbClr val="9C7B2C"/>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4881" dirty="0"/>
          </a:p>
        </p:txBody>
      </p:sp>
      <p:sp>
        <p:nvSpPr>
          <p:cNvPr id="8" name="Rectangle 7"/>
          <p:cNvSpPr/>
          <p:nvPr userDrawn="1"/>
        </p:nvSpPr>
        <p:spPr>
          <a:xfrm>
            <a:off x="-1" y="2295991"/>
            <a:ext cx="21383626" cy="1125636"/>
          </a:xfrm>
          <a:prstGeom prst="rect">
            <a:avLst/>
          </a:prstGeom>
          <a:solidFill>
            <a:srgbClr val="FF84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4881" dirty="0"/>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09923" y="335694"/>
            <a:ext cx="4887141" cy="1512357"/>
          </a:xfrm>
          <a:prstGeom prst="rect">
            <a:avLst/>
          </a:prstGeom>
          <a:solidFill>
            <a:srgbClr val="9C7B2C"/>
          </a:solidFill>
        </p:spPr>
      </p:pic>
      <p:sp>
        <p:nvSpPr>
          <p:cNvPr id="10" name="Rectangle 9"/>
          <p:cNvSpPr/>
          <p:nvPr userDrawn="1"/>
        </p:nvSpPr>
        <p:spPr>
          <a:xfrm>
            <a:off x="-3" y="3219375"/>
            <a:ext cx="21383625" cy="299204"/>
          </a:xfrm>
          <a:prstGeom prst="rect">
            <a:avLst/>
          </a:prstGeom>
          <a:solidFill>
            <a:srgbClr val="767171"/>
          </a:solidFill>
          <a:ln>
            <a:solidFill>
              <a:srgbClr val="7671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881"/>
          </a:p>
        </p:txBody>
      </p:sp>
      <p:sp>
        <p:nvSpPr>
          <p:cNvPr id="4" name="Title Placeholder 3"/>
          <p:cNvSpPr>
            <a:spLocks noGrp="1"/>
          </p:cNvSpPr>
          <p:nvPr>
            <p:ph type="title"/>
          </p:nvPr>
        </p:nvSpPr>
        <p:spPr>
          <a:xfrm>
            <a:off x="1470025" y="1611313"/>
            <a:ext cx="18443575" cy="2229167"/>
          </a:xfrm>
          <a:prstGeom prst="rect">
            <a:avLst/>
          </a:prstGeom>
        </p:spPr>
        <p:txBody>
          <a:bodyPr vert="horz" lIns="91440" tIns="45720" rIns="91440" bIns="45720" rtlCol="0" anchor="ctr">
            <a:normAutofit/>
          </a:bodyPr>
          <a:lstStyle/>
          <a:p>
            <a:r>
              <a:rPr lang="en-US" smtClean="0"/>
              <a:t>Click to edit Master title style</a:t>
            </a:r>
            <a:endParaRPr lang="en-GB"/>
          </a:p>
        </p:txBody>
      </p:sp>
    </p:spTree>
    <p:extLst>
      <p:ext uri="{BB962C8B-B14F-4D97-AF65-F5344CB8AC3E}">
        <p14:creationId xmlns:p14="http://schemas.microsoft.com/office/powerpoint/2010/main" val="3129115308"/>
      </p:ext>
    </p:extLst>
  </p:cSld>
  <p:clrMap bg1="lt1" tx1="dk1" bg2="lt2" tx2="dk2" accent1="accent1" accent2="accent2" accent3="accent3" accent4="accent4" accent5="accent5" accent6="accent6" hlink="hlink" folHlink="folHlink"/>
  <p:sldLayoutIdLst>
    <p:sldLayoutId id="2147483654" r:id="rId1"/>
    <p:sldLayoutId id="2147483672" r:id="rId2"/>
  </p:sldLayoutIdLst>
  <p:timing>
    <p:tnLst>
      <p:par>
        <p:cTn id="1" dur="indefinite" restart="never" nodeType="tmRoot"/>
      </p:par>
    </p:tnLst>
  </p:timing>
  <p:txStyles>
    <p:titleStyle>
      <a:lvl1pPr algn="l" defTabSz="2138324" rtl="0" eaLnBrk="1" latinLnBrk="0" hangingPunct="1">
        <a:lnSpc>
          <a:spcPct val="90000"/>
        </a:lnSpc>
        <a:spcBef>
          <a:spcPct val="0"/>
        </a:spcBef>
        <a:buNone/>
        <a:defRPr sz="10289" kern="1200">
          <a:solidFill>
            <a:schemeClr val="tx1"/>
          </a:solidFill>
          <a:latin typeface="+mj-lt"/>
          <a:ea typeface="+mj-ea"/>
          <a:cs typeface="+mj-cs"/>
        </a:defRPr>
      </a:lvl1pPr>
    </p:titleStyle>
    <p:bodyStyle>
      <a:lvl1pPr marL="534581" indent="-534581" algn="l" defTabSz="2138324" rtl="0" eaLnBrk="1" latinLnBrk="0" hangingPunct="1">
        <a:lnSpc>
          <a:spcPct val="90000"/>
        </a:lnSpc>
        <a:spcBef>
          <a:spcPts val="2339"/>
        </a:spcBef>
        <a:buFont typeface="Arial" panose="020B0604020202020204" pitchFamily="34" charset="0"/>
        <a:buChar char="•"/>
        <a:defRPr sz="6548" kern="1200">
          <a:solidFill>
            <a:schemeClr val="tx1"/>
          </a:solidFill>
          <a:latin typeface="+mn-lt"/>
          <a:ea typeface="+mn-ea"/>
          <a:cs typeface="+mn-cs"/>
        </a:defRPr>
      </a:lvl1pPr>
      <a:lvl2pPr marL="1603743" indent="-534581" algn="l" defTabSz="2138324" rtl="0" eaLnBrk="1" latinLnBrk="0" hangingPunct="1">
        <a:lnSpc>
          <a:spcPct val="90000"/>
        </a:lnSpc>
        <a:spcBef>
          <a:spcPts val="1169"/>
        </a:spcBef>
        <a:buFont typeface="Arial" panose="020B0604020202020204" pitchFamily="34" charset="0"/>
        <a:buChar char="•"/>
        <a:defRPr sz="5612" kern="1200">
          <a:solidFill>
            <a:schemeClr val="tx1"/>
          </a:solidFill>
          <a:latin typeface="+mn-lt"/>
          <a:ea typeface="+mn-ea"/>
          <a:cs typeface="+mn-cs"/>
        </a:defRPr>
      </a:lvl2pPr>
      <a:lvl3pPr marL="2672906" indent="-534581" algn="l" defTabSz="2138324" rtl="0" eaLnBrk="1" latinLnBrk="0" hangingPunct="1">
        <a:lnSpc>
          <a:spcPct val="90000"/>
        </a:lnSpc>
        <a:spcBef>
          <a:spcPts val="1169"/>
        </a:spcBef>
        <a:buFont typeface="Arial" panose="020B0604020202020204" pitchFamily="34" charset="0"/>
        <a:buChar char="•"/>
        <a:defRPr sz="4677" kern="1200">
          <a:solidFill>
            <a:schemeClr val="tx1"/>
          </a:solidFill>
          <a:latin typeface="+mn-lt"/>
          <a:ea typeface="+mn-ea"/>
          <a:cs typeface="+mn-cs"/>
        </a:defRPr>
      </a:lvl3pPr>
      <a:lvl4pPr marL="3742068"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4pPr>
      <a:lvl5pPr marL="4811230"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5pPr>
      <a:lvl6pPr marL="5880392"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6pPr>
      <a:lvl7pPr marL="6949554"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7pPr>
      <a:lvl8pPr marL="8018717"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8pPr>
      <a:lvl9pPr marL="9087879"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9pPr>
    </p:bodyStyle>
    <p:otherStyle>
      <a:defPPr>
        <a:defRPr lang="en-US"/>
      </a:defPPr>
      <a:lvl1pPr marL="0" algn="l" defTabSz="2138324" rtl="0" eaLnBrk="1" latinLnBrk="0" hangingPunct="1">
        <a:defRPr sz="4209" kern="1200">
          <a:solidFill>
            <a:schemeClr val="tx1"/>
          </a:solidFill>
          <a:latin typeface="+mn-lt"/>
          <a:ea typeface="+mn-ea"/>
          <a:cs typeface="+mn-cs"/>
        </a:defRPr>
      </a:lvl1pPr>
      <a:lvl2pPr marL="1069162" algn="l" defTabSz="2138324" rtl="0" eaLnBrk="1" latinLnBrk="0" hangingPunct="1">
        <a:defRPr sz="4209" kern="1200">
          <a:solidFill>
            <a:schemeClr val="tx1"/>
          </a:solidFill>
          <a:latin typeface="+mn-lt"/>
          <a:ea typeface="+mn-ea"/>
          <a:cs typeface="+mn-cs"/>
        </a:defRPr>
      </a:lvl2pPr>
      <a:lvl3pPr marL="2138324" algn="l" defTabSz="2138324" rtl="0" eaLnBrk="1" latinLnBrk="0" hangingPunct="1">
        <a:defRPr sz="4209" kern="1200">
          <a:solidFill>
            <a:schemeClr val="tx1"/>
          </a:solidFill>
          <a:latin typeface="+mn-lt"/>
          <a:ea typeface="+mn-ea"/>
          <a:cs typeface="+mn-cs"/>
        </a:defRPr>
      </a:lvl3pPr>
      <a:lvl4pPr marL="3207487" algn="l" defTabSz="2138324" rtl="0" eaLnBrk="1" latinLnBrk="0" hangingPunct="1">
        <a:defRPr sz="4209" kern="1200">
          <a:solidFill>
            <a:schemeClr val="tx1"/>
          </a:solidFill>
          <a:latin typeface="+mn-lt"/>
          <a:ea typeface="+mn-ea"/>
          <a:cs typeface="+mn-cs"/>
        </a:defRPr>
      </a:lvl4pPr>
      <a:lvl5pPr marL="4276649" algn="l" defTabSz="2138324" rtl="0" eaLnBrk="1" latinLnBrk="0" hangingPunct="1">
        <a:defRPr sz="4209" kern="1200">
          <a:solidFill>
            <a:schemeClr val="tx1"/>
          </a:solidFill>
          <a:latin typeface="+mn-lt"/>
          <a:ea typeface="+mn-ea"/>
          <a:cs typeface="+mn-cs"/>
        </a:defRPr>
      </a:lvl5pPr>
      <a:lvl6pPr marL="5345811" algn="l" defTabSz="2138324" rtl="0" eaLnBrk="1" latinLnBrk="0" hangingPunct="1">
        <a:defRPr sz="4209" kern="1200">
          <a:solidFill>
            <a:schemeClr val="tx1"/>
          </a:solidFill>
          <a:latin typeface="+mn-lt"/>
          <a:ea typeface="+mn-ea"/>
          <a:cs typeface="+mn-cs"/>
        </a:defRPr>
      </a:lvl6pPr>
      <a:lvl7pPr marL="6414973" algn="l" defTabSz="2138324" rtl="0" eaLnBrk="1" latinLnBrk="0" hangingPunct="1">
        <a:defRPr sz="4209" kern="1200">
          <a:solidFill>
            <a:schemeClr val="tx1"/>
          </a:solidFill>
          <a:latin typeface="+mn-lt"/>
          <a:ea typeface="+mn-ea"/>
          <a:cs typeface="+mn-cs"/>
        </a:defRPr>
      </a:lvl7pPr>
      <a:lvl8pPr marL="7484135" algn="l" defTabSz="2138324" rtl="0" eaLnBrk="1" latinLnBrk="0" hangingPunct="1">
        <a:defRPr sz="4209" kern="1200">
          <a:solidFill>
            <a:schemeClr val="tx1"/>
          </a:solidFill>
          <a:latin typeface="+mn-lt"/>
          <a:ea typeface="+mn-ea"/>
          <a:cs typeface="+mn-cs"/>
        </a:defRPr>
      </a:lvl8pPr>
      <a:lvl9pPr marL="8553298" algn="l" defTabSz="2138324" rtl="0" eaLnBrk="1" latinLnBrk="0" hangingPunct="1">
        <a:defRPr sz="4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CasetăText 8"/>
          <p:cNvSpPr txBox="1"/>
          <p:nvPr/>
        </p:nvSpPr>
        <p:spPr>
          <a:xfrm>
            <a:off x="459600" y="26766560"/>
            <a:ext cx="20424962" cy="3508653"/>
          </a:xfrm>
          <a:prstGeom prst="rect">
            <a:avLst/>
          </a:prstGeom>
          <a:noFill/>
        </p:spPr>
        <p:txBody>
          <a:bodyPr wrap="square" rtlCol="0">
            <a:spAutoFit/>
          </a:bodyPr>
          <a:lstStyle/>
          <a:p>
            <a:r>
              <a:rPr lang="en-US" sz="2400" b="1" dirty="0" smtClean="0">
                <a:latin typeface="Arial" panose="020B0604020202020204" pitchFamily="34" charset="0"/>
                <a:cs typeface="Arial" panose="020B0604020202020204" pitchFamily="34" charset="0"/>
              </a:rPr>
              <a:t>References</a:t>
            </a:r>
          </a:p>
          <a:p>
            <a:pPr algn="just"/>
            <a:r>
              <a:rPr lang="en-US" dirty="0" smtClean="0">
                <a:latin typeface="Arial" panose="020B0604020202020204" pitchFamily="34" charset="0"/>
                <a:cs typeface="Arial" panose="020B0604020202020204" pitchFamily="34" charset="0"/>
              </a:rPr>
              <a:t>A. Mancini. </a:t>
            </a:r>
            <a:r>
              <a:rPr lang="en-US" i="1" dirty="0" smtClean="0">
                <a:latin typeface="Arial" panose="020B0604020202020204" pitchFamily="34" charset="0"/>
                <a:cs typeface="Arial" panose="020B0604020202020204" pitchFamily="34" charset="0"/>
              </a:rPr>
              <a:t>Detached eddy simulations of single and coaxial supersonic jets. </a:t>
            </a:r>
            <a:r>
              <a:rPr lang="en-US" dirty="0" smtClean="0">
                <a:latin typeface="Arial" panose="020B0604020202020204" pitchFamily="34" charset="0"/>
                <a:cs typeface="Arial" panose="020B0604020202020204" pitchFamily="34" charset="0"/>
              </a:rPr>
              <a:t>PhD thesis, University of Leicester, 2018</a:t>
            </a:r>
          </a:p>
          <a:p>
            <a:pPr algn="just"/>
            <a:r>
              <a:rPr lang="en-US" dirty="0" smtClean="0">
                <a:latin typeface="Arial" panose="020B0604020202020204" pitchFamily="34" charset="0"/>
                <a:cs typeface="Arial" panose="020B0604020202020204" pitchFamily="34" charset="0"/>
              </a:rPr>
              <a:t>X. Wang, B. Zhang, J. </a:t>
            </a:r>
            <a:r>
              <a:rPr lang="en-US" dirty="0" err="1" smtClean="0">
                <a:latin typeface="Arial" panose="020B0604020202020204" pitchFamily="34" charset="0"/>
                <a:cs typeface="Arial" panose="020B0604020202020204" pitchFamily="34" charset="0"/>
              </a:rPr>
              <a:t>Lv</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and S. Yin. Investigation on the Clogging Behavior and Additional Wall Cooling for the Axial-Injection Cold Spray Nozzle. </a:t>
            </a:r>
            <a:r>
              <a:rPr lang="en-US" i="1" dirty="0" smtClean="0">
                <a:latin typeface="Arial" panose="020B0604020202020204" pitchFamily="34" charset="0"/>
                <a:cs typeface="Arial" panose="020B0604020202020204" pitchFamily="34" charset="0"/>
              </a:rPr>
              <a:t>J. Therm. Spray Technol.</a:t>
            </a:r>
            <a:r>
              <a:rPr lang="en-US" dirty="0" smtClean="0">
                <a:latin typeface="Arial" panose="020B0604020202020204" pitchFamily="34" charset="0"/>
                <a:cs typeface="Arial" panose="020B0604020202020204" pitchFamily="34" charset="0"/>
              </a:rPr>
              <a:t>, 2015, 24, p 696-701</a:t>
            </a:r>
          </a:p>
          <a:p>
            <a:pPr algn="just"/>
            <a:r>
              <a:rPr lang="en-US" dirty="0" smtClean="0">
                <a:latin typeface="Arial" panose="020B0604020202020204" pitchFamily="34" charset="0"/>
                <a:cs typeface="Arial" panose="020B0604020202020204" pitchFamily="34" charset="0"/>
              </a:rPr>
              <a:t>S. Yin, M. Meyer, W. Li, H. Liao and R. </a:t>
            </a:r>
            <a:r>
              <a:rPr lang="en-US" dirty="0" err="1" smtClean="0">
                <a:latin typeface="Arial" panose="020B0604020202020204" pitchFamily="34" charset="0"/>
                <a:cs typeface="Arial" panose="020B0604020202020204" pitchFamily="34" charset="0"/>
              </a:rPr>
              <a:t>Lupoi</a:t>
            </a:r>
            <a:r>
              <a:rPr lang="en-US" dirty="0" smtClean="0">
                <a:latin typeface="Arial" panose="020B0604020202020204" pitchFamily="34" charset="0"/>
                <a:cs typeface="Arial" panose="020B0604020202020204" pitchFamily="34" charset="0"/>
              </a:rPr>
              <a:t>. Gas Flow, Particle Acceleration, and Heat Transfer in Cold Spray: A review. </a:t>
            </a:r>
            <a:r>
              <a:rPr lang="en-US" i="1" dirty="0">
                <a:latin typeface="Arial" panose="020B0604020202020204" pitchFamily="34" charset="0"/>
                <a:cs typeface="Arial" panose="020B0604020202020204" pitchFamily="34" charset="0"/>
              </a:rPr>
              <a:t>J. Therm. Spray Technol.</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2016, 25, </a:t>
            </a:r>
            <a:r>
              <a:rPr lang="en-US" dirty="0">
                <a:latin typeface="Arial" panose="020B0604020202020204" pitchFamily="34" charset="0"/>
                <a:cs typeface="Arial" panose="020B0604020202020204" pitchFamily="34" charset="0"/>
              </a:rPr>
              <a:t>p </a:t>
            </a:r>
            <a:r>
              <a:rPr lang="en-US" dirty="0" smtClean="0">
                <a:latin typeface="Arial" panose="020B0604020202020204" pitchFamily="34" charset="0"/>
                <a:cs typeface="Arial" panose="020B0604020202020204" pitchFamily="34" charset="0"/>
              </a:rPr>
              <a:t>874-896</a:t>
            </a:r>
            <a:endParaRPr lang="en-US" dirty="0">
              <a:latin typeface="Arial" panose="020B0604020202020204" pitchFamily="34" charset="0"/>
              <a:cs typeface="Arial" panose="020B0604020202020204" pitchFamily="34" charset="0"/>
            </a:endParaRPr>
          </a:p>
          <a:p>
            <a:endParaRPr lang="en-US" sz="4800" b="1" dirty="0" smtClean="0"/>
          </a:p>
          <a:p>
            <a:pPr marL="914400" indent="-914400">
              <a:buAutoNum type="alphaUcPeriod"/>
            </a:pPr>
            <a:endParaRPr lang="en-US" sz="4800" b="1" dirty="0" smtClean="0"/>
          </a:p>
          <a:p>
            <a:pPr marL="914400" indent="-914400">
              <a:buAutoNum type="alphaUcPeriod"/>
            </a:pPr>
            <a:endParaRPr lang="en-US" sz="4800" b="1" dirty="0"/>
          </a:p>
        </p:txBody>
      </p:sp>
      <p:sp>
        <p:nvSpPr>
          <p:cNvPr id="2" name="Title 1"/>
          <p:cNvSpPr>
            <a:spLocks noGrp="1"/>
          </p:cNvSpPr>
          <p:nvPr>
            <p:ph type="title"/>
          </p:nvPr>
        </p:nvSpPr>
        <p:spPr>
          <a:xfrm>
            <a:off x="1537856" y="2050225"/>
            <a:ext cx="18894238" cy="1534223"/>
          </a:xfrm>
        </p:spPr>
        <p:txBody>
          <a:bodyPr>
            <a:normAutofit/>
          </a:bodyPr>
          <a:lstStyle/>
          <a:p>
            <a:r>
              <a:rPr lang="en-GB" sz="5000" b="1" dirty="0" smtClean="0"/>
              <a:t>CONCEPT FEASIBILITY STUDY OF USING DUAL-STREAM JETS IN COLD SPRAY</a:t>
            </a:r>
            <a:endParaRPr lang="en-GB" sz="5000" b="1" dirty="0"/>
          </a:p>
        </p:txBody>
      </p:sp>
      <p:sp>
        <p:nvSpPr>
          <p:cNvPr id="3" name="CasetăText 2"/>
          <p:cNvSpPr txBox="1"/>
          <p:nvPr/>
        </p:nvSpPr>
        <p:spPr>
          <a:xfrm>
            <a:off x="4979029" y="3670002"/>
            <a:ext cx="12011891" cy="1323439"/>
          </a:xfrm>
          <a:prstGeom prst="rect">
            <a:avLst/>
          </a:prstGeom>
          <a:noFill/>
        </p:spPr>
        <p:txBody>
          <a:bodyPr wrap="square" rtlCol="0">
            <a:spAutoFit/>
          </a:bodyPr>
          <a:lstStyle/>
          <a:p>
            <a:pPr algn="ctr"/>
            <a:r>
              <a:rPr lang="en-US" sz="3200" b="1" dirty="0" err="1" smtClean="0">
                <a:latin typeface="Arial" panose="020B0604020202020204" pitchFamily="34" charset="0"/>
                <a:cs typeface="Arial" panose="020B0604020202020204" pitchFamily="34" charset="0"/>
              </a:rPr>
              <a:t>Florentina</a:t>
            </a:r>
            <a:r>
              <a:rPr lang="en-US" sz="3200" b="1" dirty="0" smtClean="0">
                <a:latin typeface="Arial" panose="020B0604020202020204" pitchFamily="34" charset="0"/>
                <a:cs typeface="Arial" panose="020B0604020202020204" pitchFamily="34" charset="0"/>
              </a:rPr>
              <a:t>-Luiza Zavalan*, Aldo Rona</a:t>
            </a:r>
          </a:p>
          <a:p>
            <a:pPr algn="ctr"/>
            <a:r>
              <a:rPr lang="en-US" sz="2400" dirty="0" smtClean="0">
                <a:latin typeface="Arial" panose="020B0604020202020204" pitchFamily="34" charset="0"/>
                <a:cs typeface="Arial" panose="020B0604020202020204" pitchFamily="34" charset="0"/>
              </a:rPr>
              <a:t>University of Leicester, United Kingdom</a:t>
            </a:r>
          </a:p>
          <a:p>
            <a:pPr algn="ctr"/>
            <a:r>
              <a:rPr lang="en-US" sz="2400" dirty="0" smtClean="0">
                <a:latin typeface="Arial" panose="020B0604020202020204" pitchFamily="34" charset="0"/>
                <a:cs typeface="Arial" panose="020B0604020202020204" pitchFamily="34" charset="0"/>
              </a:rPr>
              <a:t>*flz1@Leicester.ac.uk</a:t>
            </a:r>
            <a:endParaRPr lang="en-US" sz="2400" dirty="0">
              <a:latin typeface="Arial" panose="020B0604020202020204" pitchFamily="34" charset="0"/>
              <a:cs typeface="Arial" panose="020B0604020202020204" pitchFamily="34" charset="0"/>
            </a:endParaRPr>
          </a:p>
        </p:txBody>
      </p:sp>
      <p:sp>
        <p:nvSpPr>
          <p:cNvPr id="4" name="CasetăText 3"/>
          <p:cNvSpPr txBox="1"/>
          <p:nvPr/>
        </p:nvSpPr>
        <p:spPr>
          <a:xfrm>
            <a:off x="459599" y="5303224"/>
            <a:ext cx="10058400" cy="4124206"/>
          </a:xfrm>
          <a:prstGeom prst="rect">
            <a:avLst/>
          </a:prstGeom>
          <a:noFill/>
        </p:spPr>
        <p:txBody>
          <a:bodyPr wrap="square" rtlCol="0">
            <a:spAutoFit/>
          </a:bodyPr>
          <a:lstStyle/>
          <a:p>
            <a:pPr algn="ctr"/>
            <a:r>
              <a:rPr lang="en-US" sz="3200" b="1" dirty="0" smtClean="0">
                <a:latin typeface="Arial" panose="020B0604020202020204" pitchFamily="34" charset="0"/>
                <a:ea typeface="Verdana" panose="020B0604030504040204" pitchFamily="34" charset="0"/>
                <a:cs typeface="Arial" panose="020B0604020202020204" pitchFamily="34" charset="0"/>
              </a:rPr>
              <a:t>Introduction</a:t>
            </a:r>
            <a:r>
              <a:rPr lang="en-US" sz="3600" b="1" dirty="0" smtClean="0">
                <a:latin typeface="Arial" panose="020B0604020202020204" pitchFamily="34" charset="0"/>
                <a:ea typeface="Verdana" panose="020B0604030504040204" pitchFamily="34" charset="0"/>
                <a:cs typeface="Arial" panose="020B0604020202020204" pitchFamily="34" charset="0"/>
              </a:rPr>
              <a:t> </a:t>
            </a:r>
            <a:endParaRPr lang="en-US" sz="3000" dirty="0" smtClean="0">
              <a:latin typeface="Arial" panose="020B0604020202020204" pitchFamily="34" charset="0"/>
              <a:ea typeface="Verdana" panose="020B0604030504040204" pitchFamily="34" charset="0"/>
              <a:cs typeface="Arial" panose="020B0604020202020204" pitchFamily="34" charset="0"/>
            </a:endParaRPr>
          </a:p>
          <a:p>
            <a:pPr algn="just"/>
            <a:endParaRPr lang="en-US" sz="1000" dirty="0" smtClean="0">
              <a:latin typeface="Arial" panose="020B0604020202020204" pitchFamily="34" charset="0"/>
              <a:ea typeface="Verdana" panose="020B0604030504040204" pitchFamily="34" charset="0"/>
              <a:cs typeface="Arial" panose="020B0604020202020204" pitchFamily="34" charset="0"/>
            </a:endParaRPr>
          </a:p>
          <a:p>
            <a:pPr algn="just"/>
            <a:r>
              <a:rPr lang="en-US" sz="2400" dirty="0" smtClean="0">
                <a:latin typeface="Arial" panose="020B0604020202020204" pitchFamily="34" charset="0"/>
                <a:ea typeface="Verdana" panose="020B0604030504040204" pitchFamily="34" charset="0"/>
                <a:cs typeface="Arial" panose="020B0604020202020204" pitchFamily="34" charset="0"/>
              </a:rPr>
              <a:t>Cold sprayed coatings can be the most effective means of protecting substrate surfaces from wear and corrosion. These are processes in which spray particles are deposited via supersonic velocity impact at a temperature lower than the melting point of the spray material. </a:t>
            </a:r>
            <a:r>
              <a:rPr lang="en-US" sz="2400" dirty="0">
                <a:latin typeface="Arial" panose="020B0604020202020204" pitchFamily="34" charset="0"/>
                <a:ea typeface="Verdana" panose="020B0604030504040204" pitchFamily="34" charset="0"/>
                <a:cs typeface="Arial" panose="020B0604020202020204" pitchFamily="34" charset="0"/>
              </a:rPr>
              <a:t>The particle acceleration and the heat transfer directly determine whether particles have sufficient energy to deposit and form the coating. </a:t>
            </a:r>
            <a:r>
              <a:rPr lang="en-US" sz="2400" dirty="0" smtClean="0">
                <a:latin typeface="Arial" panose="020B0604020202020204" pitchFamily="34" charset="0"/>
                <a:ea typeface="Verdana" panose="020B0604030504040204" pitchFamily="34" charset="0"/>
                <a:cs typeface="Arial" panose="020B0604020202020204" pitchFamily="34" charset="0"/>
              </a:rPr>
              <a:t>Whereas </a:t>
            </a:r>
            <a:r>
              <a:rPr lang="en-US" sz="2400" dirty="0">
                <a:latin typeface="Arial" panose="020B0604020202020204" pitchFamily="34" charset="0"/>
                <a:ea typeface="Verdana" panose="020B0604030504040204" pitchFamily="34" charset="0"/>
                <a:cs typeface="Arial" panose="020B0604020202020204" pitchFamily="34" charset="0"/>
              </a:rPr>
              <a:t>many cold spray facilities use high-speed single jets for accelerating the particles, it is of interest to consider the advantages and drawbacks of an alternative dual-stream jet configuration</a:t>
            </a:r>
            <a:r>
              <a:rPr lang="en-US" sz="2400" dirty="0" smtClean="0">
                <a:latin typeface="Arial" panose="020B0604020202020204" pitchFamily="34" charset="0"/>
                <a:ea typeface="Verdana" panose="020B0604030504040204" pitchFamily="34" charset="0"/>
                <a:cs typeface="Arial" panose="020B0604020202020204" pitchFamily="34" charset="0"/>
              </a:rPr>
              <a:t>.</a:t>
            </a:r>
            <a:endParaRPr lang="en-US" sz="2400" b="1" dirty="0">
              <a:latin typeface="Arial" panose="020B0604020202020204" pitchFamily="34" charset="0"/>
              <a:ea typeface="Verdana" panose="020B0604030504040204" pitchFamily="34" charset="0"/>
              <a:cs typeface="Arial" panose="020B0604020202020204" pitchFamily="34" charset="0"/>
            </a:endParaRPr>
          </a:p>
        </p:txBody>
      </p:sp>
      <p:sp>
        <p:nvSpPr>
          <p:cNvPr id="8" name="CasetăText 7"/>
          <p:cNvSpPr txBox="1"/>
          <p:nvPr/>
        </p:nvSpPr>
        <p:spPr>
          <a:xfrm>
            <a:off x="459600" y="24298917"/>
            <a:ext cx="20424962" cy="2215991"/>
          </a:xfrm>
          <a:prstGeom prst="rect">
            <a:avLst/>
          </a:prstGeom>
          <a:noFill/>
        </p:spPr>
        <p:txBody>
          <a:bodyPr wrap="square" rtlCol="0">
            <a:spAutoFit/>
          </a:bodyPr>
          <a:lstStyle/>
          <a:p>
            <a:pPr algn="ctr"/>
            <a:r>
              <a:rPr lang="en-US" sz="3200" b="1" dirty="0" smtClean="0">
                <a:latin typeface="Arial" panose="020B0604020202020204" pitchFamily="34" charset="0"/>
                <a:cs typeface="Arial" panose="020B0604020202020204" pitchFamily="34" charset="0"/>
              </a:rPr>
              <a:t>Conclusions and future work</a:t>
            </a:r>
          </a:p>
          <a:p>
            <a:pPr algn="ctr"/>
            <a:endParaRPr lang="en-US" sz="1000" dirty="0" smtClean="0">
              <a:latin typeface="Arial" panose="020B0604020202020204" pitchFamily="34" charset="0"/>
              <a:cs typeface="Arial" panose="020B0604020202020204" pitchFamily="34" charset="0"/>
            </a:endParaRPr>
          </a:p>
          <a:p>
            <a:pPr algn="just"/>
            <a:r>
              <a:rPr lang="en-US" sz="2400" dirty="0" smtClean="0">
                <a:latin typeface="Arial" panose="020B0604020202020204" pitchFamily="34" charset="0"/>
                <a:cs typeface="Arial" panose="020B0604020202020204" pitchFamily="34" charset="0"/>
              </a:rPr>
              <a:t>By considering </a:t>
            </a:r>
            <a:r>
              <a:rPr lang="en-US" sz="2400" dirty="0">
                <a:latin typeface="Arial" panose="020B0604020202020204" pitchFamily="34" charset="0"/>
                <a:cs typeface="Arial" panose="020B0604020202020204" pitchFamily="34" charset="0"/>
              </a:rPr>
              <a:t>an alternative dual-stream jet </a:t>
            </a:r>
            <a:r>
              <a:rPr lang="en-US" sz="2400" dirty="0" smtClean="0">
                <a:latin typeface="Arial" panose="020B0604020202020204" pitchFamily="34" charset="0"/>
                <a:cs typeface="Arial" panose="020B0604020202020204" pitchFamily="34" charset="0"/>
              </a:rPr>
              <a:t>configuration, the </a:t>
            </a:r>
            <a:r>
              <a:rPr lang="en-US" sz="2400" dirty="0">
                <a:latin typeface="Arial" panose="020B0604020202020204" pitchFamily="34" charset="0"/>
                <a:cs typeface="Arial" panose="020B0604020202020204" pitchFamily="34" charset="0"/>
              </a:rPr>
              <a:t>particle velocity, temperature, and distribution upon impact can be significantly improved, which benefits to the final </a:t>
            </a:r>
            <a:r>
              <a:rPr lang="en-US" sz="2400" dirty="0" smtClean="0">
                <a:latin typeface="Arial" panose="020B0604020202020204" pitchFamily="34" charset="0"/>
                <a:cs typeface="Arial" panose="020B0604020202020204" pitchFamily="34" charset="0"/>
              </a:rPr>
              <a:t>coating formation. Moreover, it is hoped to use the secondary jet as an air shield for the particle laden primary jet to experience reduced flow shear and reduced nozzle wall temperature which is responsible for the nozzle clogging. </a:t>
            </a:r>
          </a:p>
          <a:p>
            <a:pPr algn="just"/>
            <a:r>
              <a:rPr lang="en-US" sz="2400" dirty="0" smtClean="0">
                <a:latin typeface="Arial" panose="020B0604020202020204" pitchFamily="34" charset="0"/>
                <a:cs typeface="Arial" panose="020B0604020202020204" pitchFamily="34" charset="0"/>
              </a:rPr>
              <a:t>Further simulations are necessary to assess the behavior of the carrier flow in the region of </a:t>
            </a:r>
            <a:r>
              <a:rPr lang="en-US" sz="2400" dirty="0">
                <a:latin typeface="Arial" panose="020B0604020202020204" pitchFamily="34" charset="0"/>
                <a:cs typeface="Arial" panose="020B0604020202020204" pitchFamily="34" charset="0"/>
              </a:rPr>
              <a:t>impact and the dynamics of the </a:t>
            </a:r>
            <a:r>
              <a:rPr lang="en-US" sz="2400" dirty="0" smtClean="0">
                <a:latin typeface="Arial" panose="020B0604020202020204" pitchFamily="34" charset="0"/>
                <a:cs typeface="Arial" panose="020B0604020202020204" pitchFamily="34" charset="0"/>
              </a:rPr>
              <a:t>particles. </a:t>
            </a:r>
            <a:endParaRPr lang="en-US" sz="2400"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10" name="CasetăText 9"/>
              <p:cNvSpPr txBox="1"/>
              <p:nvPr/>
            </p:nvSpPr>
            <p:spPr>
              <a:xfrm>
                <a:off x="459599" y="9458208"/>
                <a:ext cx="10058400" cy="4431983"/>
              </a:xfrm>
              <a:prstGeom prst="rect">
                <a:avLst/>
              </a:prstGeom>
              <a:noFill/>
            </p:spPr>
            <p:txBody>
              <a:bodyPr wrap="square" rtlCol="0">
                <a:spAutoFit/>
              </a:bodyPr>
              <a:lstStyle/>
              <a:p>
                <a:pPr algn="ctr"/>
                <a:r>
                  <a:rPr lang="en-US" sz="3200" b="1" dirty="0" smtClean="0">
                    <a:latin typeface="Arial" panose="020B0604020202020204" pitchFamily="34" charset="0"/>
                    <a:cs typeface="Arial" panose="020B0604020202020204" pitchFamily="34" charset="0"/>
                  </a:rPr>
                  <a:t>Modelling</a:t>
                </a:r>
              </a:p>
              <a:p>
                <a:pPr algn="just"/>
                <a:endParaRPr lang="en-US" sz="1000" dirty="0" smtClean="0">
                  <a:latin typeface="Arial" panose="020B0604020202020204" pitchFamily="34" charset="0"/>
                  <a:cs typeface="Arial" panose="020B0604020202020204" pitchFamily="34" charset="0"/>
                </a:endParaRPr>
              </a:p>
              <a:p>
                <a:pPr algn="just"/>
                <a:r>
                  <a:rPr lang="en-US" sz="2400" dirty="0" smtClean="0">
                    <a:latin typeface="Arial" panose="020B0604020202020204" pitchFamily="34" charset="0"/>
                    <a:cs typeface="Arial" panose="020B0604020202020204" pitchFamily="34" charset="0"/>
                  </a:rPr>
                  <a:t>Detached Eddy Simulations (DES) are used to obtain time-resolved predictions of the particle carrying compressible flow from single and coaxial nozzles. Dry air at constant specific heats is used under ideal gas assumptions. The nozzles are operated under-expanded. The in-house flow solver Cosmic is used, which is an explicit density-based solved with MUSCL interpolation. The flow is time-marched by a second-order </a:t>
                </a:r>
                <a:r>
                  <a:rPr lang="en-US" sz="2400" dirty="0" err="1" smtClean="0">
                    <a:latin typeface="Arial" panose="020B0604020202020204" pitchFamily="34" charset="0"/>
                    <a:cs typeface="Arial" panose="020B0604020202020204" pitchFamily="34" charset="0"/>
                  </a:rPr>
                  <a:t>Runge-Kutta</a:t>
                </a:r>
                <a:r>
                  <a:rPr lang="en-US" sz="2400" dirty="0" smtClean="0">
                    <a:latin typeface="Arial" panose="020B0604020202020204" pitchFamily="34" charset="0"/>
                    <a:cs typeface="Arial" panose="020B0604020202020204" pitchFamily="34" charset="0"/>
                  </a:rPr>
                  <a:t> integration </a:t>
                </a:r>
                <a:r>
                  <a:rPr lang="en-US" sz="2400" dirty="0" smtClean="0">
                    <a:latin typeface="Arial" panose="020B0604020202020204" pitchFamily="34" charset="0"/>
                    <a:cs typeface="Arial" panose="020B0604020202020204" pitchFamily="34" charset="0"/>
                  </a:rPr>
                  <a:t>scheme </a:t>
                </a:r>
                <a:r>
                  <a:rPr lang="en-US" sz="2400" dirty="0" smtClean="0">
                    <a:latin typeface="Arial" panose="020B0604020202020204" pitchFamily="34" charset="0"/>
                    <a:cs typeface="Arial" panose="020B0604020202020204" pitchFamily="34" charset="0"/>
                  </a:rPr>
                  <a:t>using up to third-order accurate discretization in space. Turbulence closure in the DES is by the </a:t>
                </a:r>
                <a14:m>
                  <m:oMath xmlns:m="http://schemas.openxmlformats.org/officeDocument/2006/math">
                    <m:r>
                      <a:rPr lang="en-US" sz="2400" b="0" i="1" smtClean="0">
                        <a:latin typeface="Cambria Math" panose="02040503050406030204" pitchFamily="18" charset="0"/>
                        <a:cs typeface="Times New Roman" panose="02020603050405020304" pitchFamily="18" charset="0"/>
                      </a:rPr>
                      <m:t>𝑘</m:t>
                    </m:r>
                    <m:r>
                      <a:rPr lang="en-US" sz="2400" b="0" i="1" smtClean="0">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𝜔</m:t>
                    </m:r>
                  </m:oMath>
                </a14:m>
                <a:r>
                  <a:rPr lang="en-US" sz="2400" dirty="0" smtClean="0">
                    <a:latin typeface="Arial" panose="020B0604020202020204" pitchFamily="34" charset="0"/>
                    <a:cs typeface="Arial" panose="020B0604020202020204" pitchFamily="34" charset="0"/>
                  </a:rPr>
                  <a:t> SST model of Wilcox and the </a:t>
                </a:r>
                <a:r>
                  <a:rPr lang="en-US" sz="2400" dirty="0" err="1" smtClean="0">
                    <a:latin typeface="Arial" panose="020B0604020202020204" pitchFamily="34" charset="0"/>
                    <a:cs typeface="Arial" panose="020B0604020202020204" pitchFamily="34" charset="0"/>
                  </a:rPr>
                  <a:t>Yoshizawa</a:t>
                </a:r>
                <a:r>
                  <a:rPr lang="en-US" sz="2400" dirty="0" smtClean="0">
                    <a:latin typeface="Arial" panose="020B0604020202020204" pitchFamily="34" charset="0"/>
                    <a:cs typeface="Arial" panose="020B0604020202020204" pitchFamily="34" charset="0"/>
                  </a:rPr>
                  <a:t> LES model. Preliminary results are obtained in which </a:t>
                </a:r>
                <a:r>
                  <a:rPr lang="en-US" sz="2400" smtClean="0">
                    <a:latin typeface="Arial" panose="020B0604020202020204" pitchFamily="34" charset="0"/>
                    <a:cs typeface="Arial" panose="020B0604020202020204" pitchFamily="34" charset="0"/>
                  </a:rPr>
                  <a:t>only </a:t>
                </a:r>
                <a:r>
                  <a:rPr lang="en-US" sz="2400" smtClean="0">
                    <a:latin typeface="Arial" panose="020B0604020202020204" pitchFamily="34" charset="0"/>
                    <a:cs typeface="Arial" panose="020B0604020202020204" pitchFamily="34" charset="0"/>
                  </a:rPr>
                  <a:t>the carrier </a:t>
                </a:r>
                <a:r>
                  <a:rPr lang="en-US" sz="2400" dirty="0" smtClean="0">
                    <a:latin typeface="Arial" panose="020B0604020202020204" pitchFamily="34" charset="0"/>
                    <a:cs typeface="Arial" panose="020B0604020202020204" pitchFamily="34" charset="0"/>
                  </a:rPr>
                  <a:t>phase is modelled.</a:t>
                </a:r>
                <a:endParaRPr lang="en-US" sz="2400" dirty="0">
                  <a:latin typeface="Arial" panose="020B0604020202020204" pitchFamily="34" charset="0"/>
                  <a:cs typeface="Arial" panose="020B0604020202020204" pitchFamily="34" charset="0"/>
                </a:endParaRPr>
              </a:p>
            </p:txBody>
          </p:sp>
        </mc:Choice>
        <mc:Fallback>
          <p:sp>
            <p:nvSpPr>
              <p:cNvPr id="10" name="CasetăText 9"/>
              <p:cNvSpPr txBox="1">
                <a:spLocks noRot="1" noChangeAspect="1" noMove="1" noResize="1" noEditPoints="1" noAdjustHandles="1" noChangeArrowheads="1" noChangeShapeType="1" noTextEdit="1"/>
              </p:cNvSpPr>
              <p:nvPr/>
            </p:nvSpPr>
            <p:spPr>
              <a:xfrm>
                <a:off x="459599" y="9458208"/>
                <a:ext cx="10058400" cy="4431983"/>
              </a:xfrm>
              <a:prstGeom prst="rect">
                <a:avLst/>
              </a:prstGeom>
              <a:blipFill rotWithShape="0">
                <a:blip r:embed="rId2"/>
                <a:stretch>
                  <a:fillRect l="-909" t="-1788" r="-970" b="-2338"/>
                </a:stretch>
              </a:blipFill>
            </p:spPr>
            <p:txBody>
              <a:bodyPr/>
              <a:lstStyle/>
              <a:p>
                <a:r>
                  <a:rPr lang="en-US">
                    <a:noFill/>
                  </a:rPr>
                  <a:t> </a:t>
                </a:r>
              </a:p>
            </p:txBody>
          </p:sp>
        </mc:Fallback>
      </mc:AlternateContent>
      <p:sp>
        <p:nvSpPr>
          <p:cNvPr id="20" name="CasetăText 19"/>
          <p:cNvSpPr txBox="1"/>
          <p:nvPr/>
        </p:nvSpPr>
        <p:spPr>
          <a:xfrm>
            <a:off x="10826161" y="5303600"/>
            <a:ext cx="10058400" cy="4124206"/>
          </a:xfrm>
          <a:prstGeom prst="rect">
            <a:avLst/>
          </a:prstGeom>
          <a:noFill/>
        </p:spPr>
        <p:txBody>
          <a:bodyPr wrap="square" rtlCol="0">
            <a:spAutoFit/>
          </a:bodyPr>
          <a:lstStyle/>
          <a:p>
            <a:pPr algn="ctr"/>
            <a:r>
              <a:rPr lang="en-US" sz="3200" b="1" dirty="0" smtClean="0">
                <a:latin typeface="Arial" panose="020B0604020202020204" pitchFamily="34" charset="0"/>
                <a:cs typeface="Arial" panose="020B0604020202020204" pitchFamily="34" charset="0"/>
              </a:rPr>
              <a:t>Single vs dual-stream jets</a:t>
            </a:r>
          </a:p>
          <a:p>
            <a:pPr algn="ctr"/>
            <a:endParaRPr lang="en-US" sz="1000" b="1" dirty="0" smtClean="0">
              <a:latin typeface="Arial" panose="020B0604020202020204" pitchFamily="34" charset="0"/>
              <a:cs typeface="Arial" panose="020B0604020202020204" pitchFamily="34" charset="0"/>
            </a:endParaRPr>
          </a:p>
          <a:p>
            <a:pPr algn="just"/>
            <a:r>
              <a:rPr lang="en-US" sz="2400" dirty="0">
                <a:latin typeface="Arial" panose="020B0604020202020204" pitchFamily="34" charset="0"/>
                <a:cs typeface="Arial" panose="020B0604020202020204" pitchFamily="34" charset="0"/>
              </a:rPr>
              <a:t>In a single jet, particles are carried by an unsteady flow and undergo accelerations and decelerations through a train of shock cells (Fig. 1). This is not functional to the deposition process. There is a relative large variation in the flow velocity </a:t>
            </a:r>
            <a:r>
              <a:rPr lang="en-US" sz="2400" dirty="0" smtClean="0">
                <a:latin typeface="Arial" panose="020B0604020202020204" pitchFamily="34" charset="0"/>
                <a:cs typeface="Arial" panose="020B0604020202020204" pitchFamily="34" charset="0"/>
              </a:rPr>
              <a:t>and in temperature radially </a:t>
            </a:r>
            <a:r>
              <a:rPr lang="en-US" sz="2400" dirty="0">
                <a:latin typeface="Arial" panose="020B0604020202020204" pitchFamily="34" charset="0"/>
                <a:cs typeface="Arial" panose="020B0604020202020204" pitchFamily="34" charset="0"/>
              </a:rPr>
              <a:t>across the jet (Fig. 2</a:t>
            </a:r>
            <a:r>
              <a:rPr lang="en-US" sz="2400" dirty="0" smtClean="0">
                <a:latin typeface="Arial" panose="020B0604020202020204" pitchFamily="34" charset="0"/>
                <a:cs typeface="Arial" panose="020B0604020202020204" pitchFamily="34" charset="0"/>
              </a:rPr>
              <a:t>). This is not conducive to uniform film coating as particles will impact the surface with a large range of kinetic energy as well as temperature, which affects the plastic deformation process on impact. It is therefore desirable to enhance the radial uniformity of the velocity and temperature in the carrier phase</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21" name="CasetăText 20"/>
              <p:cNvSpPr txBox="1"/>
              <p:nvPr/>
            </p:nvSpPr>
            <p:spPr>
              <a:xfrm>
                <a:off x="192898" y="22899025"/>
                <a:ext cx="10058400" cy="830997"/>
              </a:xfrm>
              <a:prstGeom prst="rect">
                <a:avLst/>
              </a:prstGeom>
              <a:noFill/>
            </p:spPr>
            <p:txBody>
              <a:bodyPr wrap="square" rtlCol="0">
                <a:spAutoFit/>
              </a:bodyPr>
              <a:lstStyle/>
              <a:p>
                <a:pPr algn="ctr"/>
                <a:r>
                  <a:rPr lang="en-US" sz="2400" dirty="0" smtClean="0">
                    <a:latin typeface="Arial" panose="020B0604020202020204" pitchFamily="34" charset="0"/>
                    <a:cs typeface="Arial" panose="020B0604020202020204" pitchFamily="34" charset="0"/>
                  </a:rPr>
                  <a:t>Fig. 1. Instantaneous </a:t>
                </a:r>
                <a:r>
                  <a:rPr lang="en-US" sz="2400" dirty="0" err="1" smtClean="0">
                    <a:latin typeface="Arial" panose="020B0604020202020204" pitchFamily="34" charset="0"/>
                    <a:cs typeface="Arial" panose="020B0604020202020204" pitchFamily="34" charset="0"/>
                  </a:rPr>
                  <a:t>iso-colour</a:t>
                </a:r>
                <a:r>
                  <a:rPr lang="en-US" sz="2400" dirty="0" smtClean="0">
                    <a:latin typeface="Arial" panose="020B0604020202020204" pitchFamily="34" charset="0"/>
                    <a:cs typeface="Arial" panose="020B0604020202020204" pitchFamily="34" charset="0"/>
                  </a:rPr>
                  <a:t> levels of axial velocity.</a:t>
                </a:r>
              </a:p>
              <a:p>
                <a:pPr algn="ctr"/>
                <a:r>
                  <a:rPr lang="en-US" sz="2400" dirty="0" smtClean="0">
                    <a:latin typeface="Arial" panose="020B0604020202020204" pitchFamily="34" charset="0"/>
                    <a:cs typeface="Arial" panose="020B0604020202020204" pitchFamily="34" charset="0"/>
                  </a:rPr>
                  <a:t> </a:t>
                </a:r>
                <a14:m>
                  <m:oMath xmlns:m="http://schemas.openxmlformats.org/officeDocument/2006/math">
                    <m:sSub>
                      <m:sSubPr>
                        <m:ctrlPr>
                          <a:rPr lang="en-US" sz="2400" b="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𝑀</m:t>
                        </m:r>
                      </m:e>
                      <m:sub>
                        <m:r>
                          <a:rPr lang="en-US" sz="2400" b="0" i="1" smtClean="0">
                            <a:latin typeface="Cambria Math" panose="02040503050406030204" pitchFamily="18" charset="0"/>
                            <a:cs typeface="Times New Roman" panose="02020603050405020304" pitchFamily="18" charset="0"/>
                          </a:rPr>
                          <m:t>𝑒</m:t>
                        </m:r>
                      </m:sub>
                    </m:sSub>
                    <m:r>
                      <a:rPr lang="en-US" sz="2400" b="0" i="1" smtClean="0">
                        <a:latin typeface="Cambria Math" panose="02040503050406030204" pitchFamily="18" charset="0"/>
                        <a:cs typeface="Times New Roman" panose="02020603050405020304" pitchFamily="18" charset="0"/>
                      </a:rPr>
                      <m:t>=1.0</m:t>
                    </m:r>
                  </m:oMath>
                </a14:m>
                <a:r>
                  <a:rPr lang="en-US" sz="2400" dirty="0" smtClean="0">
                    <a:latin typeface="Arial" panose="020B0604020202020204" pitchFamily="34" charset="0"/>
                    <a:cs typeface="Arial" panose="020B0604020202020204" pitchFamily="34" charset="0"/>
                  </a:rPr>
                  <a:t>, </a:t>
                </a:r>
                <a14:m>
                  <m:oMath xmlns:m="http://schemas.openxmlformats.org/officeDocument/2006/math">
                    <m:sSup>
                      <m:sSupPr>
                        <m:ctrlPr>
                          <a:rPr lang="en-US" sz="2400" b="0" i="1" smtClean="0">
                            <a:latin typeface="Cambria Math" panose="02040503050406030204" pitchFamily="18" charset="0"/>
                            <a:cs typeface="Times New Roman" panose="02020603050405020304" pitchFamily="18" charset="0"/>
                          </a:rPr>
                        </m:ctrlPr>
                      </m:sSupPr>
                      <m:e>
                        <m:sSub>
                          <m:sSubPr>
                            <m:ctrlPr>
                              <a:rPr lang="en-US" sz="2400" b="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𝑅𝑒</m:t>
                            </m:r>
                          </m:e>
                          <m:sub>
                            <m:r>
                              <a:rPr lang="en-US" sz="2400" b="0" i="1" smtClean="0">
                                <a:latin typeface="Cambria Math" panose="02040503050406030204" pitchFamily="18" charset="0"/>
                                <a:cs typeface="Times New Roman" panose="02020603050405020304" pitchFamily="18" charset="0"/>
                              </a:rPr>
                              <m:t>𝑒</m:t>
                            </m:r>
                          </m:sub>
                        </m:sSub>
                        <m:r>
                          <a:rPr lang="en-US" sz="2400" b="0" i="1" smtClean="0">
                            <a:latin typeface="Cambria Math" panose="02040503050406030204" pitchFamily="18" charset="0"/>
                            <a:cs typeface="Times New Roman" panose="02020603050405020304" pitchFamily="18" charset="0"/>
                          </a:rPr>
                          <m:t>=1.2</m:t>
                        </m:r>
                        <m:r>
                          <a:rPr lang="en-US" sz="24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10</m:t>
                        </m:r>
                      </m:e>
                      <m:sup>
                        <m:r>
                          <a:rPr lang="en-US" sz="2400" b="0" i="1" smtClean="0">
                            <a:latin typeface="Cambria Math" panose="02040503050406030204" pitchFamily="18" charset="0"/>
                            <a:cs typeface="Times New Roman" panose="02020603050405020304" pitchFamily="18" charset="0"/>
                          </a:rPr>
                          <m:t>6</m:t>
                        </m:r>
                      </m:sup>
                    </m:sSup>
                  </m:oMath>
                </a14:m>
                <a:r>
                  <a:rPr lang="en-US" sz="2400" dirty="0" smtClean="0">
                    <a:latin typeface="Arial" panose="020B0604020202020204" pitchFamily="34" charset="0"/>
                    <a:cs typeface="Arial" panose="020B0604020202020204" pitchFamily="34" charset="0"/>
                  </a:rPr>
                  <a:t>, </a:t>
                </a:r>
                <a14:m>
                  <m:oMath xmlns:m="http://schemas.openxmlformats.org/officeDocument/2006/math">
                    <m:sSub>
                      <m:sSubPr>
                        <m:ctrlPr>
                          <a:rPr lang="en-US" sz="2400" b="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𝑇</m:t>
                        </m:r>
                      </m:e>
                      <m:sub>
                        <m:r>
                          <a:rPr lang="en-US" sz="2400" b="0" i="1" smtClean="0">
                            <a:latin typeface="Cambria Math" panose="02040503050406030204" pitchFamily="18" charset="0"/>
                            <a:cs typeface="Times New Roman" panose="02020603050405020304" pitchFamily="18" charset="0"/>
                          </a:rPr>
                          <m:t>∞</m:t>
                        </m:r>
                      </m:sub>
                    </m:sSub>
                    <m:r>
                      <a:rPr lang="en-US" sz="2400" b="0" i="1" smtClean="0">
                        <a:latin typeface="Cambria Math" panose="02040503050406030204" pitchFamily="18" charset="0"/>
                        <a:cs typeface="Times New Roman" panose="02020603050405020304" pitchFamily="18" charset="0"/>
                      </a:rPr>
                      <m:t>=288.15</m:t>
                    </m:r>
                  </m:oMath>
                </a14:m>
                <a:r>
                  <a:rPr lang="en-US" sz="2400" dirty="0" smtClean="0">
                    <a:latin typeface="Arial" panose="020B0604020202020204" pitchFamily="34" charset="0"/>
                    <a:cs typeface="Arial" panose="020B0604020202020204" pitchFamily="34" charset="0"/>
                  </a:rPr>
                  <a:t> K, </a:t>
                </a:r>
                <a14:m>
                  <m:oMath xmlns:m="http://schemas.openxmlformats.org/officeDocument/2006/math">
                    <m:sSub>
                      <m:sSubPr>
                        <m:ctrlPr>
                          <a:rPr lang="en-US" sz="2400" b="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𝑝</m:t>
                        </m:r>
                      </m:e>
                      <m:sub>
                        <m:r>
                          <a:rPr lang="en-US" sz="2400" b="0" i="1" smtClean="0">
                            <a:latin typeface="Cambria Math" panose="02040503050406030204" pitchFamily="18" charset="0"/>
                            <a:cs typeface="Times New Roman" panose="02020603050405020304" pitchFamily="18" charset="0"/>
                          </a:rPr>
                          <m:t>∞</m:t>
                        </m:r>
                      </m:sub>
                    </m:sSub>
                    <m:r>
                      <a:rPr lang="en-US" sz="2400" b="0" i="1" smtClean="0">
                        <a:latin typeface="Cambria Math" panose="02040503050406030204" pitchFamily="18" charset="0"/>
                        <a:cs typeface="Times New Roman" panose="02020603050405020304" pitchFamily="18" charset="0"/>
                      </a:rPr>
                      <m:t>=98</m:t>
                    </m:r>
                  </m:oMath>
                </a14:m>
                <a:r>
                  <a:rPr lang="en-US" sz="2400" dirty="0" smtClean="0">
                    <a:latin typeface="Arial" panose="020B0604020202020204" pitchFamily="34" charset="0"/>
                    <a:cs typeface="Arial" panose="020B0604020202020204" pitchFamily="34" charset="0"/>
                  </a:rPr>
                  <a:t> </a:t>
                </a:r>
                <a:r>
                  <a:rPr lang="en-US" sz="2400" dirty="0" err="1" smtClean="0">
                    <a:latin typeface="Arial" panose="020B0604020202020204" pitchFamily="34" charset="0"/>
                    <a:cs typeface="Arial" panose="020B0604020202020204" pitchFamily="34" charset="0"/>
                  </a:rPr>
                  <a:t>kPa</a:t>
                </a:r>
                <a:r>
                  <a:rPr lang="en-US" sz="2400" dirty="0" smtClean="0">
                    <a:latin typeface="Arial" panose="020B0604020202020204" pitchFamily="34" charset="0"/>
                    <a:cs typeface="Arial" panose="020B0604020202020204" pitchFamily="34" charset="0"/>
                  </a:rPr>
                  <a:t>, </a:t>
                </a:r>
                <a14:m>
                  <m:oMath xmlns:m="http://schemas.openxmlformats.org/officeDocument/2006/math">
                    <m:sSub>
                      <m:sSubPr>
                        <m:ctrlPr>
                          <a:rPr lang="en-US" sz="2400" b="0" i="1" dirty="0" smtClean="0">
                            <a:latin typeface="Cambria Math" panose="02040503050406030204" pitchFamily="18" charset="0"/>
                            <a:cs typeface="Times New Roman" panose="02020603050405020304" pitchFamily="18" charset="0"/>
                          </a:rPr>
                        </m:ctrlPr>
                      </m:sSubPr>
                      <m:e>
                        <m:r>
                          <a:rPr lang="en-US" sz="2400" i="1" dirty="0" smtClean="0">
                            <a:latin typeface="Cambria Math" panose="02040503050406030204" pitchFamily="18" charset="0"/>
                            <a:cs typeface="Times New Roman" panose="02020603050405020304" pitchFamily="18" charset="0"/>
                          </a:rPr>
                          <m:t>𝐷</m:t>
                        </m:r>
                      </m:e>
                      <m:sub>
                        <m:r>
                          <a:rPr lang="en-US" sz="2400" i="1" dirty="0" smtClean="0">
                            <a:latin typeface="Cambria Math" panose="02040503050406030204" pitchFamily="18" charset="0"/>
                            <a:cs typeface="Times New Roman" panose="02020603050405020304" pitchFamily="18" charset="0"/>
                          </a:rPr>
                          <m:t>𝑒</m:t>
                        </m:r>
                      </m:sub>
                    </m:sSub>
                    <m:r>
                      <a:rPr lang="en-US" sz="2400" b="0" i="1" dirty="0" smtClean="0">
                        <a:latin typeface="Cambria Math" panose="02040503050406030204" pitchFamily="18" charset="0"/>
                        <a:cs typeface="Times New Roman" panose="02020603050405020304" pitchFamily="18" charset="0"/>
                      </a:rPr>
                      <m:t>=38</m:t>
                    </m:r>
                  </m:oMath>
                </a14:m>
                <a:r>
                  <a:rPr lang="en-US" sz="2400" dirty="0" smtClean="0">
                    <a:latin typeface="Arial" panose="020B0604020202020204" pitchFamily="34" charset="0"/>
                    <a:cs typeface="Arial" panose="020B0604020202020204" pitchFamily="34" charset="0"/>
                  </a:rPr>
                  <a:t> mm</a:t>
                </a:r>
              </a:p>
            </p:txBody>
          </p:sp>
        </mc:Choice>
        <mc:Fallback xmlns="">
          <p:sp>
            <p:nvSpPr>
              <p:cNvPr id="21" name="CasetăText 20"/>
              <p:cNvSpPr txBox="1">
                <a:spLocks noRot="1" noChangeAspect="1" noMove="1" noResize="1" noEditPoints="1" noAdjustHandles="1" noChangeArrowheads="1" noChangeShapeType="1" noTextEdit="1"/>
              </p:cNvSpPr>
              <p:nvPr/>
            </p:nvSpPr>
            <p:spPr>
              <a:xfrm>
                <a:off x="192898" y="22899025"/>
                <a:ext cx="10058400" cy="830997"/>
              </a:xfrm>
              <a:prstGeom prst="rect">
                <a:avLst/>
              </a:prstGeom>
              <a:blipFill rotWithShape="0">
                <a:blip r:embed="rId3"/>
                <a:stretch>
                  <a:fillRect t="-5109" b="-160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CasetăText 23"/>
              <p:cNvSpPr txBox="1"/>
              <p:nvPr/>
            </p:nvSpPr>
            <p:spPr>
              <a:xfrm>
                <a:off x="12598545" y="13452057"/>
                <a:ext cx="6303220" cy="461665"/>
              </a:xfrm>
              <a:prstGeom prst="rect">
                <a:avLst/>
              </a:prstGeom>
              <a:noFill/>
            </p:spPr>
            <p:txBody>
              <a:bodyPr wrap="square" rtlCol="0">
                <a:spAutoFit/>
              </a:bodyPr>
              <a:lstStyle/>
              <a:p>
                <a:pPr algn="ctr"/>
                <a:r>
                  <a:rPr lang="en-US" sz="2400" dirty="0" smtClean="0">
                    <a:latin typeface="Arial" panose="020B0604020202020204" pitchFamily="34" charset="0"/>
                    <a:cs typeface="Arial" panose="020B0604020202020204" pitchFamily="34" charset="0"/>
                  </a:rPr>
                  <a:t>Fig. 2. Instantaneous radial profiles at </a:t>
                </a:r>
                <a14:m>
                  <m:oMath xmlns:m="http://schemas.openxmlformats.org/officeDocument/2006/math">
                    <m:r>
                      <a:rPr lang="en-US" sz="2400" b="0" i="0" dirty="0" smtClean="0">
                        <a:latin typeface="Cambria Math" panose="02040503050406030204" pitchFamily="18" charset="0"/>
                        <a:cs typeface="Times New Roman" panose="02020603050405020304" pitchFamily="18" charset="0"/>
                      </a:rPr>
                      <m:t>5</m:t>
                    </m:r>
                    <m:sSub>
                      <m:sSubPr>
                        <m:ctrlPr>
                          <a:rPr lang="en-US" sz="2400" i="1" dirty="0">
                            <a:latin typeface="Cambria Math" panose="02040503050406030204" pitchFamily="18" charset="0"/>
                            <a:cs typeface="Times New Roman" panose="02020603050405020304" pitchFamily="18" charset="0"/>
                          </a:rPr>
                        </m:ctrlPr>
                      </m:sSubPr>
                      <m:e>
                        <m:r>
                          <a:rPr lang="en-US" sz="2400" b="0" i="1" dirty="0" smtClean="0">
                            <a:latin typeface="Cambria Math" panose="02040503050406030204" pitchFamily="18" charset="0"/>
                            <a:cs typeface="Times New Roman" panose="02020603050405020304" pitchFamily="18" charset="0"/>
                          </a:rPr>
                          <m:t>𝑥</m:t>
                        </m:r>
                        <m:r>
                          <a:rPr lang="en-US" sz="2400" b="0" i="1" dirty="0" smtClean="0">
                            <a:latin typeface="Cambria Math" panose="02040503050406030204" pitchFamily="18" charset="0"/>
                            <a:cs typeface="Times New Roman" panose="02020603050405020304" pitchFamily="18" charset="0"/>
                          </a:rPr>
                          <m:t>/</m:t>
                        </m:r>
                        <m:r>
                          <a:rPr lang="en-US" sz="2400" i="1" dirty="0">
                            <a:latin typeface="Cambria Math" panose="02040503050406030204" pitchFamily="18" charset="0"/>
                            <a:cs typeface="Times New Roman" panose="02020603050405020304" pitchFamily="18" charset="0"/>
                          </a:rPr>
                          <m:t>𝐷</m:t>
                        </m:r>
                      </m:e>
                      <m:sub>
                        <m:r>
                          <a:rPr lang="en-US" sz="2400" i="1" dirty="0">
                            <a:latin typeface="Cambria Math" panose="02040503050406030204" pitchFamily="18" charset="0"/>
                            <a:cs typeface="Times New Roman" panose="02020603050405020304" pitchFamily="18" charset="0"/>
                          </a:rPr>
                          <m:t>𝑒</m:t>
                        </m:r>
                      </m:sub>
                    </m:sSub>
                  </m:oMath>
                </a14:m>
                <a:r>
                  <a:rPr lang="en-US" sz="2400" dirty="0" smtClean="0">
                    <a:latin typeface="Arial" panose="020B0604020202020204" pitchFamily="34" charset="0"/>
                    <a:cs typeface="Arial" panose="020B0604020202020204" pitchFamily="34" charset="0"/>
                  </a:rPr>
                  <a:t>.</a:t>
                </a:r>
              </a:p>
            </p:txBody>
          </p:sp>
        </mc:Choice>
        <mc:Fallback xmlns="">
          <p:sp>
            <p:nvSpPr>
              <p:cNvPr id="24" name="CasetăText 23"/>
              <p:cNvSpPr txBox="1">
                <a:spLocks noRot="1" noChangeAspect="1" noMove="1" noResize="1" noEditPoints="1" noAdjustHandles="1" noChangeArrowheads="1" noChangeShapeType="1" noTextEdit="1"/>
              </p:cNvSpPr>
              <p:nvPr/>
            </p:nvSpPr>
            <p:spPr>
              <a:xfrm>
                <a:off x="12598545" y="13452057"/>
                <a:ext cx="6303220" cy="461665"/>
              </a:xfrm>
              <a:prstGeom prst="rect">
                <a:avLst/>
              </a:prstGeom>
              <a:blipFill rotWithShape="0">
                <a:blip r:embed="rId4"/>
                <a:stretch>
                  <a:fillRect l="-1257" t="-9333" r="-1064" b="-32000"/>
                </a:stretch>
              </a:blipFill>
            </p:spPr>
            <p:txBody>
              <a:bodyPr/>
              <a:lstStyle/>
              <a:p>
                <a:r>
                  <a:rPr lang="en-US">
                    <a:noFill/>
                  </a:rPr>
                  <a:t> </a:t>
                </a:r>
              </a:p>
            </p:txBody>
          </p:sp>
        </mc:Fallback>
      </mc:AlternateContent>
      <p:sp>
        <p:nvSpPr>
          <p:cNvPr id="25" name="CasetăText 24"/>
          <p:cNvSpPr txBox="1"/>
          <p:nvPr/>
        </p:nvSpPr>
        <p:spPr>
          <a:xfrm>
            <a:off x="17148629" y="13021170"/>
            <a:ext cx="2177076" cy="430887"/>
          </a:xfrm>
          <a:prstGeom prst="rect">
            <a:avLst/>
          </a:prstGeom>
          <a:noFill/>
        </p:spPr>
        <p:txBody>
          <a:bodyPr wrap="square" rtlCol="0">
            <a:spAutoFit/>
          </a:bodyPr>
          <a:lstStyle/>
          <a:p>
            <a:pPr algn="ctr"/>
            <a:r>
              <a:rPr lang="en-US" sz="2200" dirty="0" smtClean="0">
                <a:latin typeface="Arial" panose="020B0604020202020204" pitchFamily="34" charset="0"/>
                <a:cs typeface="Arial" panose="020B0604020202020204" pitchFamily="34" charset="0"/>
              </a:rPr>
              <a:t>(b) Temperature</a:t>
            </a:r>
          </a:p>
        </p:txBody>
      </p:sp>
      <p:sp>
        <p:nvSpPr>
          <p:cNvPr id="26" name="CasetăText 25"/>
          <p:cNvSpPr txBox="1"/>
          <p:nvPr/>
        </p:nvSpPr>
        <p:spPr>
          <a:xfrm>
            <a:off x="11857873" y="13065996"/>
            <a:ext cx="2982020" cy="430887"/>
          </a:xfrm>
          <a:prstGeom prst="rect">
            <a:avLst/>
          </a:prstGeom>
          <a:noFill/>
        </p:spPr>
        <p:txBody>
          <a:bodyPr wrap="square" rtlCol="0">
            <a:spAutoFit/>
          </a:bodyPr>
          <a:lstStyle/>
          <a:p>
            <a:pPr algn="ctr"/>
            <a:r>
              <a:rPr lang="en-US" sz="2200" dirty="0" smtClean="0">
                <a:latin typeface="Arial" panose="020B0604020202020204" pitchFamily="34" charset="0"/>
                <a:cs typeface="Arial" panose="020B0604020202020204" pitchFamily="34" charset="0"/>
              </a:rPr>
              <a:t>(a) Velocity magnitude </a:t>
            </a:r>
          </a:p>
        </p:txBody>
      </p:sp>
      <mc:AlternateContent xmlns:mc="http://schemas.openxmlformats.org/markup-compatibility/2006" xmlns:a14="http://schemas.microsoft.com/office/drawing/2010/main">
        <mc:Choice Requires="a14">
          <p:sp>
            <p:nvSpPr>
              <p:cNvPr id="27" name="CasetăText 26"/>
              <p:cNvSpPr txBox="1"/>
              <p:nvPr/>
            </p:nvSpPr>
            <p:spPr>
              <a:xfrm>
                <a:off x="10847601" y="22867725"/>
                <a:ext cx="10058400" cy="1313886"/>
              </a:xfrm>
              <a:prstGeom prst="rect">
                <a:avLst/>
              </a:prstGeom>
              <a:noFill/>
            </p:spPr>
            <p:txBody>
              <a:bodyPr wrap="square" rtlCol="0">
                <a:spAutoFit/>
              </a:bodyPr>
              <a:lstStyle/>
              <a:p>
                <a:pPr algn="ctr"/>
                <a:r>
                  <a:rPr lang="en-US" sz="2400" dirty="0" smtClean="0">
                    <a:latin typeface="Arial" panose="020B0604020202020204" pitchFamily="34" charset="0"/>
                    <a:cs typeface="Arial" panose="020B0604020202020204" pitchFamily="34" charset="0"/>
                  </a:rPr>
                  <a:t>Fig. 3. </a:t>
                </a:r>
                <a:r>
                  <a:rPr lang="en-US" sz="2400" dirty="0">
                    <a:latin typeface="Arial" panose="020B0604020202020204" pitchFamily="34" charset="0"/>
                    <a:cs typeface="Arial" panose="020B0604020202020204" pitchFamily="34" charset="0"/>
                  </a:rPr>
                  <a:t>Instantaneous </a:t>
                </a:r>
                <a:r>
                  <a:rPr lang="en-US" sz="2400" dirty="0" err="1">
                    <a:latin typeface="Arial" panose="020B0604020202020204" pitchFamily="34" charset="0"/>
                    <a:cs typeface="Arial" panose="020B0604020202020204" pitchFamily="34" charset="0"/>
                  </a:rPr>
                  <a:t>iso-colour</a:t>
                </a:r>
                <a:r>
                  <a:rPr lang="en-US" sz="2400" dirty="0">
                    <a:latin typeface="Arial" panose="020B0604020202020204" pitchFamily="34" charset="0"/>
                    <a:cs typeface="Arial" panose="020B0604020202020204" pitchFamily="34" charset="0"/>
                  </a:rPr>
                  <a:t> levels of axial velocity.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𝑀</m:t>
                        </m:r>
                      </m:e>
                      <m:sub>
                        <m:r>
                          <a:rPr lang="en-US" sz="2400" i="1">
                            <a:latin typeface="Cambria Math" panose="02040503050406030204" pitchFamily="18" charset="0"/>
                            <a:cs typeface="Times New Roman" panose="02020603050405020304" pitchFamily="18" charset="0"/>
                          </a:rPr>
                          <m:t>𝑝</m:t>
                        </m:r>
                      </m:sub>
                    </m:sSub>
                    <m:r>
                      <a:rPr lang="en-US" sz="2400" i="1">
                        <a:latin typeface="Cambria Math" panose="02040503050406030204" pitchFamily="18" charset="0"/>
                        <a:cs typeface="Times New Roman" panose="02020603050405020304" pitchFamily="18" charset="0"/>
                      </a:rPr>
                      <m:t>=0.89</m:t>
                    </m:r>
                  </m:oMath>
                </a14:m>
                <a:r>
                  <a:rPr lang="en-US" sz="2400" dirty="0" smtClean="0">
                    <a:latin typeface="Arial" panose="020B0604020202020204" pitchFamily="34" charset="0"/>
                    <a:cs typeface="Arial" panose="020B0604020202020204" pitchFamily="34" charset="0"/>
                  </a:rPr>
                  <a:t>,</a:t>
                </a:r>
                <a:r>
                  <a:rPr lang="en-US" sz="2400" dirty="0" smtClean="0">
                    <a:cs typeface="Times New Roman" panose="02020603050405020304" pitchFamily="18" charset="0"/>
                  </a:rPr>
                  <a:t>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𝑀</m:t>
                        </m:r>
                      </m:e>
                      <m:sub>
                        <m:r>
                          <a:rPr lang="en-US" sz="2400" b="0" i="1" smtClean="0">
                            <a:latin typeface="Cambria Math" panose="02040503050406030204" pitchFamily="18" charset="0"/>
                            <a:cs typeface="Times New Roman" panose="02020603050405020304" pitchFamily="18" charset="0"/>
                          </a:rPr>
                          <m:t>𝑠</m:t>
                        </m:r>
                      </m:sub>
                    </m:sSub>
                    <m:r>
                      <a:rPr lang="en-US" sz="2400" i="1">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1.20</m:t>
                    </m:r>
                  </m:oMath>
                </a14:m>
                <a:r>
                  <a:rPr lang="en-US" sz="2400" dirty="0" smtClean="0">
                    <a:latin typeface="Arial" panose="020B0604020202020204" pitchFamily="34" charset="0"/>
                    <a:cs typeface="Arial" panose="020B0604020202020204" pitchFamily="34" charset="0"/>
                  </a:rPr>
                  <a:t>,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𝑅𝑒</m:t>
                        </m:r>
                      </m:e>
                      <m:sub>
                        <m:r>
                          <a:rPr lang="en-US" sz="2400" b="0" i="1" smtClean="0">
                            <a:latin typeface="Cambria Math" panose="02040503050406030204" pitchFamily="18" charset="0"/>
                            <a:cs typeface="Times New Roman" panose="02020603050405020304" pitchFamily="18" charset="0"/>
                          </a:rPr>
                          <m:t>𝑝</m:t>
                        </m:r>
                      </m:sub>
                    </m:sSub>
                    <m:r>
                      <a:rPr lang="en-US" sz="2400" i="1">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0.67</m:t>
                    </m:r>
                    <m:r>
                      <a:rPr lang="en-US" sz="2400" i="1">
                        <a:latin typeface="Cambria Math" panose="02040503050406030204" pitchFamily="18" charset="0"/>
                        <a:ea typeface="Cambria Math" panose="02040503050406030204" pitchFamily="18" charset="0"/>
                        <a:cs typeface="Times New Roman" panose="02020603050405020304" pitchFamily="18" charset="0"/>
                      </a:rPr>
                      <m:t>×</m:t>
                    </m:r>
                    <m:sSup>
                      <m:sSupPr>
                        <m:ctrlPr>
                          <a:rPr lang="en-US" sz="2400" i="1">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a:latin typeface="Cambria Math" panose="02040503050406030204" pitchFamily="18" charset="0"/>
                            <a:ea typeface="Cambria Math" panose="02040503050406030204" pitchFamily="18" charset="0"/>
                            <a:cs typeface="Times New Roman" panose="02020603050405020304" pitchFamily="18" charset="0"/>
                          </a:rPr>
                          <m:t>10</m:t>
                        </m:r>
                      </m:e>
                      <m:sup>
                        <m:r>
                          <a:rPr lang="en-US" sz="2400" i="1">
                            <a:latin typeface="Cambria Math" panose="02040503050406030204" pitchFamily="18" charset="0"/>
                            <a:ea typeface="Cambria Math" panose="02040503050406030204" pitchFamily="18" charset="0"/>
                            <a:cs typeface="Times New Roman" panose="02020603050405020304" pitchFamily="18" charset="0"/>
                          </a:rPr>
                          <m:t>6</m:t>
                        </m:r>
                      </m:sup>
                    </m:sSup>
                  </m:oMath>
                </a14:m>
                <a:r>
                  <a:rPr lang="en-US" sz="2400" dirty="0" smtClean="0">
                    <a:cs typeface="Times New Roman" panose="02020603050405020304" pitchFamily="18" charset="0"/>
                  </a:rPr>
                  <a:t>,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𝑅𝑒</m:t>
                        </m:r>
                      </m:e>
                      <m:sub>
                        <m:r>
                          <a:rPr lang="en-US" sz="2400" i="1">
                            <a:latin typeface="Cambria Math" panose="02040503050406030204" pitchFamily="18" charset="0"/>
                            <a:cs typeface="Times New Roman" panose="02020603050405020304" pitchFamily="18" charset="0"/>
                          </a:rPr>
                          <m:t>𝑠</m:t>
                        </m:r>
                      </m:sub>
                    </m:sSub>
                    <m:r>
                      <a:rPr lang="en-US" sz="2400" i="1">
                        <a:latin typeface="Cambria Math" panose="02040503050406030204" pitchFamily="18" charset="0"/>
                        <a:cs typeface="Times New Roman" panose="02020603050405020304" pitchFamily="18" charset="0"/>
                      </a:rPr>
                      <m:t>=2.64</m:t>
                    </m:r>
                    <m:r>
                      <a:rPr lang="en-US" sz="2400" i="1">
                        <a:latin typeface="Cambria Math" panose="02040503050406030204" pitchFamily="18" charset="0"/>
                        <a:ea typeface="Cambria Math" panose="02040503050406030204" pitchFamily="18" charset="0"/>
                        <a:cs typeface="Times New Roman" panose="02020603050405020304" pitchFamily="18" charset="0"/>
                      </a:rPr>
                      <m:t>×</m:t>
                    </m:r>
                    <m:sSup>
                      <m:sSupPr>
                        <m:ctrlPr>
                          <a:rPr lang="en-US" sz="240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a:latin typeface="Cambria Math" panose="02040503050406030204" pitchFamily="18" charset="0"/>
                            <a:ea typeface="Cambria Math" panose="02040503050406030204" pitchFamily="18" charset="0"/>
                            <a:cs typeface="Times New Roman" panose="02020603050405020304" pitchFamily="18" charset="0"/>
                          </a:rPr>
                          <m:t>10</m:t>
                        </m:r>
                      </m:e>
                      <m:sup>
                        <m:r>
                          <a:rPr lang="en-US" sz="2400" i="1">
                            <a:latin typeface="Cambria Math" panose="02040503050406030204" pitchFamily="18" charset="0"/>
                            <a:ea typeface="Cambria Math" panose="02040503050406030204" pitchFamily="18" charset="0"/>
                            <a:cs typeface="Times New Roman" panose="02020603050405020304" pitchFamily="18" charset="0"/>
                          </a:rPr>
                          <m:t>6</m:t>
                        </m:r>
                      </m:sup>
                    </m:sSup>
                  </m:oMath>
                </a14:m>
                <a:r>
                  <a:rPr lang="en-US" sz="2400" dirty="0" smtClean="0">
                    <a:latin typeface="Arial" panose="020B0604020202020204" pitchFamily="34" charset="0"/>
                    <a:cs typeface="Arial" panose="020B0604020202020204" pitchFamily="34" charset="0"/>
                  </a:rPr>
                  <a:t>,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𝑇</m:t>
                        </m:r>
                      </m:e>
                      <m:sub>
                        <m:r>
                          <a:rPr lang="en-US" sz="2400" i="1">
                            <a:latin typeface="Cambria Math" panose="02040503050406030204" pitchFamily="18" charset="0"/>
                            <a:ea typeface="Cambria Math" panose="02040503050406030204" pitchFamily="18" charset="0"/>
                            <a:cs typeface="Times New Roman" panose="02020603050405020304" pitchFamily="18" charset="0"/>
                          </a:rPr>
                          <m:t>∞</m:t>
                        </m:r>
                      </m:sub>
                    </m:sSub>
                    <m:r>
                      <a:rPr lang="en-US" sz="2400" i="1">
                        <a:latin typeface="Cambria Math" panose="02040503050406030204" pitchFamily="18" charset="0"/>
                        <a:cs typeface="Times New Roman" panose="02020603050405020304" pitchFamily="18" charset="0"/>
                      </a:rPr>
                      <m:t>=283 </m:t>
                    </m:r>
                  </m:oMath>
                </a14:m>
                <a:r>
                  <a:rPr lang="en-US" sz="2400" dirty="0" smtClean="0">
                    <a:latin typeface="Arial" panose="020B0604020202020204" pitchFamily="34" charset="0"/>
                    <a:cs typeface="Arial" panose="020B0604020202020204" pitchFamily="34" charset="0"/>
                  </a:rPr>
                  <a:t>K,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𝑝</m:t>
                        </m:r>
                      </m:e>
                      <m:sub>
                        <m:r>
                          <a:rPr lang="en-US" sz="2400" i="1">
                            <a:latin typeface="Cambria Math" panose="02040503050406030204" pitchFamily="18" charset="0"/>
                            <a:cs typeface="Times New Roman" panose="02020603050405020304" pitchFamily="18" charset="0"/>
                          </a:rPr>
                          <m:t>∞</m:t>
                        </m:r>
                      </m:sub>
                    </m:sSub>
                    <m:r>
                      <a:rPr lang="en-US" sz="2400" i="1">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101.325</m:t>
                    </m:r>
                  </m:oMath>
                </a14:m>
                <a:r>
                  <a:rPr lang="en-US" sz="2400" dirty="0">
                    <a:latin typeface="Arial" panose="020B0604020202020204" pitchFamily="34" charset="0"/>
                    <a:cs typeface="Arial" panose="020B0604020202020204" pitchFamily="34" charset="0"/>
                  </a:rPr>
                  <a:t> </a:t>
                </a:r>
                <a:r>
                  <a:rPr lang="en-US" sz="2400" dirty="0" err="1" smtClean="0">
                    <a:latin typeface="Arial" panose="020B0604020202020204" pitchFamily="34" charset="0"/>
                    <a:cs typeface="Arial" panose="020B0604020202020204" pitchFamily="34" charset="0"/>
                  </a:rPr>
                  <a:t>kPa</a:t>
                </a:r>
                <a:r>
                  <a:rPr lang="en-US" sz="2400" dirty="0" smtClean="0">
                    <a:latin typeface="Arial" panose="020B0604020202020204" pitchFamily="34" charset="0"/>
                    <a:cs typeface="Arial" panose="020B0604020202020204" pitchFamily="34" charset="0"/>
                  </a:rPr>
                  <a:t>, </a:t>
                </a:r>
                <a14:m>
                  <m:oMath xmlns:m="http://schemas.openxmlformats.org/officeDocument/2006/math">
                    <m:sSub>
                      <m:sSubPr>
                        <m:ctrlPr>
                          <a:rPr lang="en-US" sz="2400" b="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𝐷</m:t>
                        </m:r>
                      </m:e>
                      <m:sub>
                        <m:r>
                          <a:rPr lang="en-US" sz="2400" b="0" i="1" smtClean="0">
                            <a:latin typeface="Cambria Math" panose="02040503050406030204" pitchFamily="18" charset="0"/>
                            <a:cs typeface="Times New Roman" panose="02020603050405020304" pitchFamily="18" charset="0"/>
                          </a:rPr>
                          <m:t>𝑝</m:t>
                        </m:r>
                      </m:sub>
                    </m:sSub>
                    <m:r>
                      <a:rPr lang="en-US" sz="2400" b="0" i="1" smtClean="0">
                        <a:latin typeface="Cambria Math" panose="02040503050406030204" pitchFamily="18" charset="0"/>
                        <a:cs typeface="Times New Roman" panose="02020603050405020304" pitchFamily="18" charset="0"/>
                      </a:rPr>
                      <m:t>=23.4</m:t>
                    </m:r>
                  </m:oMath>
                </a14:m>
                <a:r>
                  <a:rPr lang="en-US" sz="2400" dirty="0" smtClean="0">
                    <a:latin typeface="Arial" panose="020B0604020202020204" pitchFamily="34" charset="0"/>
                    <a:cs typeface="Arial" panose="020B0604020202020204" pitchFamily="34" charset="0"/>
                  </a:rPr>
                  <a:t> mm,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𝐷</m:t>
                        </m:r>
                      </m:e>
                      <m:sub>
                        <m:r>
                          <a:rPr lang="en-US" sz="2400" b="0" i="1" smtClean="0">
                            <a:latin typeface="Cambria Math" panose="02040503050406030204" pitchFamily="18" charset="0"/>
                            <a:cs typeface="Times New Roman" panose="02020603050405020304" pitchFamily="18" charset="0"/>
                          </a:rPr>
                          <m:t>𝑠</m:t>
                        </m:r>
                      </m:sub>
                    </m:sSub>
                    <m:r>
                      <a:rPr lang="en-US" sz="2400" i="1">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55</m:t>
                    </m:r>
                  </m:oMath>
                </a14:m>
                <a:r>
                  <a:rPr lang="en-US" sz="2400" dirty="0">
                    <a:latin typeface="Arial" panose="020B0604020202020204" pitchFamily="34" charset="0"/>
                    <a:cs typeface="Arial" panose="020B0604020202020204" pitchFamily="34" charset="0"/>
                  </a:rPr>
                  <a:t> mm</a:t>
                </a:r>
              </a:p>
            </p:txBody>
          </p:sp>
        </mc:Choice>
        <mc:Fallback xmlns="">
          <p:sp>
            <p:nvSpPr>
              <p:cNvPr id="27" name="CasetăText 26"/>
              <p:cNvSpPr txBox="1">
                <a:spLocks noRot="1" noChangeAspect="1" noMove="1" noResize="1" noEditPoints="1" noAdjustHandles="1" noChangeArrowheads="1" noChangeShapeType="1" noTextEdit="1"/>
              </p:cNvSpPr>
              <p:nvPr/>
            </p:nvSpPr>
            <p:spPr>
              <a:xfrm>
                <a:off x="10847601" y="22867725"/>
                <a:ext cx="10058400" cy="1313886"/>
              </a:xfrm>
              <a:prstGeom prst="rect">
                <a:avLst/>
              </a:prstGeom>
              <a:blipFill rotWithShape="0">
                <a:blip r:embed="rId5"/>
                <a:stretch>
                  <a:fillRect t="-3704" r="-1455" b="-5556"/>
                </a:stretch>
              </a:blipFill>
            </p:spPr>
            <p:txBody>
              <a:bodyPr/>
              <a:lstStyle/>
              <a:p>
                <a:r>
                  <a:rPr lang="en-US">
                    <a:noFill/>
                  </a:rPr>
                  <a:t> </a:t>
                </a:r>
              </a:p>
            </p:txBody>
          </p:sp>
        </mc:Fallback>
      </mc:AlternateContent>
      <p:pic>
        <p:nvPicPr>
          <p:cNvPr id="5" name="Imagine 4"/>
          <p:cNvPicPr>
            <a:picLocks noChangeAspect="1"/>
          </p:cNvPicPr>
          <p:nvPr/>
        </p:nvPicPr>
        <p:blipFill rotWithShape="1">
          <a:blip r:embed="rId6">
            <a:extLst>
              <a:ext uri="{28A0092B-C50C-407E-A947-70E740481C1C}">
                <a14:useLocalDpi xmlns:a14="http://schemas.microsoft.com/office/drawing/2010/main" val="0"/>
              </a:ext>
            </a:extLst>
          </a:blip>
          <a:srcRect l="697" t="1035" r="1369" b="1070"/>
          <a:stretch/>
        </p:blipFill>
        <p:spPr>
          <a:xfrm>
            <a:off x="282372" y="14089485"/>
            <a:ext cx="9879453" cy="8778240"/>
          </a:xfrm>
          <a:prstGeom prst="rect">
            <a:avLst/>
          </a:prstGeom>
        </p:spPr>
      </p:pic>
      <p:pic>
        <p:nvPicPr>
          <p:cNvPr id="6" name="Imagine 5"/>
          <p:cNvPicPr>
            <a:picLocks noChangeAspect="1"/>
          </p:cNvPicPr>
          <p:nvPr/>
        </p:nvPicPr>
        <p:blipFill rotWithShape="1">
          <a:blip r:embed="rId7">
            <a:extLst>
              <a:ext uri="{28A0092B-C50C-407E-A947-70E740481C1C}">
                <a14:useLocalDpi xmlns:a14="http://schemas.microsoft.com/office/drawing/2010/main" val="0"/>
              </a:ext>
            </a:extLst>
          </a:blip>
          <a:srcRect l="662" t="648" r="1716" b="1457"/>
          <a:stretch/>
        </p:blipFill>
        <p:spPr>
          <a:xfrm>
            <a:off x="10826161" y="14089962"/>
            <a:ext cx="9847989" cy="8778240"/>
          </a:xfrm>
          <a:prstGeom prst="rect">
            <a:avLst/>
          </a:prstGeom>
        </p:spPr>
      </p:pic>
      <p:pic>
        <p:nvPicPr>
          <p:cNvPr id="7" name="Imagin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291483" y="9509023"/>
            <a:ext cx="4114800" cy="3657600"/>
          </a:xfrm>
          <a:prstGeom prst="rect">
            <a:avLst/>
          </a:prstGeom>
        </p:spPr>
      </p:pic>
      <p:pic>
        <p:nvPicPr>
          <p:cNvPr id="11" name="Imagin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179767" y="9460137"/>
            <a:ext cx="4114800" cy="3657600"/>
          </a:xfrm>
          <a:prstGeom prst="rect">
            <a:avLst/>
          </a:prstGeom>
        </p:spPr>
      </p:pic>
    </p:spTree>
    <p:extLst>
      <p:ext uri="{BB962C8B-B14F-4D97-AF65-F5344CB8AC3E}">
        <p14:creationId xmlns:p14="http://schemas.microsoft.com/office/powerpoint/2010/main" val="37019758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1695</TotalTime>
  <Words>607</Words>
  <Application>Microsoft Office PowerPoint</Application>
  <PresentationFormat>Particularizare</PresentationFormat>
  <Paragraphs>28</Paragraphs>
  <Slides>1</Slides>
  <Notes>0</Notes>
  <HiddenSlides>0</HiddenSlides>
  <MMClips>0</MMClips>
  <ScaleCrop>false</ScaleCrop>
  <HeadingPairs>
    <vt:vector size="6" baseType="variant">
      <vt:variant>
        <vt:lpstr>Fonturi utilizate</vt:lpstr>
      </vt:variant>
      <vt:variant>
        <vt:i4>6</vt:i4>
      </vt:variant>
      <vt:variant>
        <vt:lpstr>Temă</vt:lpstr>
      </vt:variant>
      <vt:variant>
        <vt:i4>1</vt:i4>
      </vt:variant>
      <vt:variant>
        <vt:lpstr>Titluri diapozitive</vt:lpstr>
      </vt:variant>
      <vt:variant>
        <vt:i4>1</vt:i4>
      </vt:variant>
    </vt:vector>
  </HeadingPairs>
  <TitlesOfParts>
    <vt:vector size="8" baseType="lpstr">
      <vt:lpstr>Arial</vt:lpstr>
      <vt:lpstr>Calibri</vt:lpstr>
      <vt:lpstr>Calibri Light</vt:lpstr>
      <vt:lpstr>Cambria Math</vt:lpstr>
      <vt:lpstr>Times New Roman</vt:lpstr>
      <vt:lpstr>Verdana</vt:lpstr>
      <vt:lpstr>Office Theme</vt:lpstr>
      <vt:lpstr>CONCEPT FEASIBILITY STUDY OF USING DUAL-STREAM JETS IN COLD SPRAY</vt:lpstr>
    </vt:vector>
  </TitlesOfParts>
  <Company>University of Leicester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Ratcliffe, Charlotte</dc:creator>
  <cp:lastModifiedBy>Luiza Zavalan</cp:lastModifiedBy>
  <cp:revision>81</cp:revision>
  <cp:lastPrinted>2017-06-20T10:11:17Z</cp:lastPrinted>
  <dcterms:created xsi:type="dcterms:W3CDTF">2016-09-05T09:08:54Z</dcterms:created>
  <dcterms:modified xsi:type="dcterms:W3CDTF">2018-07-13T15:04:04Z</dcterms:modified>
</cp:coreProperties>
</file>