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16"/>
  </p:notesMasterIdLst>
  <p:handoutMasterIdLst>
    <p:handoutMasterId r:id="rId17"/>
  </p:handoutMasterIdLst>
  <p:sldIdLst>
    <p:sldId id="322" r:id="rId2"/>
    <p:sldId id="323" r:id="rId3"/>
    <p:sldId id="324" r:id="rId4"/>
    <p:sldId id="325" r:id="rId5"/>
    <p:sldId id="326" r:id="rId6"/>
    <p:sldId id="327" r:id="rId7"/>
    <p:sldId id="329" r:id="rId8"/>
    <p:sldId id="328" r:id="rId9"/>
    <p:sldId id="330" r:id="rId10"/>
    <p:sldId id="337" r:id="rId11"/>
    <p:sldId id="332" r:id="rId12"/>
    <p:sldId id="335" r:id="rId13"/>
    <p:sldId id="336" r:id="rId14"/>
    <p:sldId id="333" r:id="rId15"/>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A8"/>
    <a:srgbClr val="9A9A9A"/>
    <a:srgbClr val="C7E2EF"/>
    <a:srgbClr val="F8F3CF"/>
    <a:srgbClr val="333333"/>
    <a:srgbClr val="F8F8D4"/>
    <a:srgbClr val="3B788D"/>
    <a:srgbClr val="000000"/>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58" autoAdjust="0"/>
    <p:restoredTop sz="83786"/>
  </p:normalViewPr>
  <p:slideViewPr>
    <p:cSldViewPr>
      <p:cViewPr varScale="1">
        <p:scale>
          <a:sx n="94" d="100"/>
          <a:sy n="94" d="100"/>
        </p:scale>
        <p:origin x="9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AD440D-FE1D-49E6-8A1D-EFAE908A44E3}" type="datetimeFigureOut">
              <a:rPr lang="en-US" smtClean="0"/>
              <a:pPr/>
              <a:t>5/8/2018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316938-37CF-431A-A7FD-6E99B86ECF79}" type="slidenum">
              <a:rPr lang="en-GB" smtClean="0"/>
              <a:pPr/>
              <a:t>‹#›</a:t>
            </a:fld>
            <a:endParaRPr lang="en-GB"/>
          </a:p>
        </p:txBody>
      </p:sp>
    </p:spTree>
    <p:extLst>
      <p:ext uri="{BB962C8B-B14F-4D97-AF65-F5344CB8AC3E}">
        <p14:creationId xmlns:p14="http://schemas.microsoft.com/office/powerpoint/2010/main" val="23655189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63CBA2-742F-A348-A5D7-69A0C5B68972}" type="datetimeFigureOut">
              <a:rPr lang="en-US" smtClean="0"/>
              <a:t>5/8/2018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F798C7-9620-5C41-BFA8-CF802F11746E}" type="slidenum">
              <a:rPr lang="en-US" smtClean="0"/>
              <a:t>‹#›</a:t>
            </a:fld>
            <a:endParaRPr lang="en-US"/>
          </a:p>
        </p:txBody>
      </p:sp>
    </p:spTree>
    <p:extLst>
      <p:ext uri="{BB962C8B-B14F-4D97-AF65-F5344CB8AC3E}">
        <p14:creationId xmlns:p14="http://schemas.microsoft.com/office/powerpoint/2010/main" val="32039968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kfb.ly/6ps9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rtl="0">
              <a:buAutoNum type="arabicPeriod"/>
            </a:pPr>
            <a:r>
              <a:rPr lang="en-US" sz="1200" kern="1200" dirty="0" smtClean="0">
                <a:solidFill>
                  <a:schemeClr val="tx1"/>
                </a:solidFill>
                <a:effectLst/>
                <a:latin typeface="+mn-lt"/>
                <a:ea typeface="+mn-ea"/>
                <a:cs typeface="+mn-cs"/>
              </a:rPr>
              <a:t>Cori </a:t>
            </a:r>
            <a:r>
              <a:rPr lang="en-US" sz="1200" kern="1200" dirty="0">
                <a:solidFill>
                  <a:schemeClr val="tx1"/>
                </a:solidFill>
                <a:effectLst/>
                <a:latin typeface="+mn-lt"/>
                <a:ea typeface="+mn-ea"/>
                <a:cs typeface="+mn-cs"/>
              </a:rPr>
              <a:t>the rat:</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sk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them what animal they think he is. </a:t>
            </a:r>
            <a:endParaRPr lang="en-US" sz="1200" kern="1200" dirty="0" smtClean="0">
              <a:solidFill>
                <a:schemeClr val="tx1"/>
              </a:solidFill>
              <a:effectLst/>
              <a:latin typeface="+mn-lt"/>
              <a:ea typeface="+mn-ea"/>
              <a:cs typeface="+mn-cs"/>
            </a:endParaRPr>
          </a:p>
          <a:p>
            <a:pPr marL="0" indent="0" rtl="0">
              <a:buFontTx/>
              <a:buNone/>
            </a:pPr>
            <a:r>
              <a:rPr lang="en-US" sz="1200" kern="1200" dirty="0" smtClean="0">
                <a:solidFill>
                  <a:schemeClr val="tx1"/>
                </a:solidFill>
                <a:effectLst/>
                <a:latin typeface="+mn-lt"/>
                <a:ea typeface="+mn-ea"/>
                <a:cs typeface="+mn-cs"/>
              </a:rPr>
              <a:t>Explain </a:t>
            </a:r>
            <a:r>
              <a:rPr lang="en-US" sz="1200" kern="1200" dirty="0">
                <a:solidFill>
                  <a:schemeClr val="tx1"/>
                </a:solidFill>
                <a:effectLst/>
                <a:latin typeface="+mn-lt"/>
                <a:ea typeface="+mn-ea"/>
                <a:cs typeface="+mn-cs"/>
              </a:rPr>
              <a:t>that the Roman name for Leicester was </a:t>
            </a:r>
            <a:r>
              <a:rPr lang="en-US" sz="1200" kern="1200" dirty="0" err="1">
                <a:solidFill>
                  <a:schemeClr val="tx1"/>
                </a:solidFill>
                <a:effectLst/>
                <a:latin typeface="+mn-lt"/>
                <a:ea typeface="+mn-ea"/>
                <a:cs typeface="+mn-cs"/>
              </a:rPr>
              <a:t>Ratae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Corieltavorum</a:t>
            </a:r>
            <a:r>
              <a:rPr lang="en-US" sz="1200" kern="1200" dirty="0">
                <a:solidFill>
                  <a:schemeClr val="tx1"/>
                </a:solidFill>
                <a:effectLst/>
                <a:latin typeface="+mn-lt"/>
                <a:ea typeface="+mn-ea"/>
                <a:cs typeface="+mn-cs"/>
              </a:rPr>
              <a:t> (pronounce </a:t>
            </a:r>
          </a:p>
          <a:p>
            <a:pPr rtl="0"/>
            <a:r>
              <a:rPr lang="en-US" sz="1200" kern="1200" dirty="0">
                <a:solidFill>
                  <a:schemeClr val="tx1"/>
                </a:solidFill>
                <a:effectLst/>
                <a:latin typeface="+mn-lt"/>
                <a:ea typeface="+mn-ea"/>
                <a:cs typeface="+mn-cs"/>
              </a:rPr>
              <a:t>slowly! Cori-el-ta-</a:t>
            </a:r>
            <a:r>
              <a:rPr lang="en-US" sz="1200" kern="1200" dirty="0" err="1">
                <a:solidFill>
                  <a:schemeClr val="tx1"/>
                </a:solidFill>
                <a:effectLst/>
                <a:latin typeface="+mn-lt"/>
                <a:ea typeface="+mn-ea"/>
                <a:cs typeface="+mn-cs"/>
              </a:rPr>
              <a:t>vorum</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a:t>
            </a:fld>
            <a:endParaRPr lang="en-US"/>
          </a:p>
        </p:txBody>
      </p:sp>
    </p:spTree>
    <p:extLst>
      <p:ext uri="{BB962C8B-B14F-4D97-AF65-F5344CB8AC3E}">
        <p14:creationId xmlns:p14="http://schemas.microsoft.com/office/powerpoint/2010/main" val="132775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kern="1200" dirty="0" smtClean="0">
                <a:effectLst/>
                <a:latin typeface="+mn-lt"/>
                <a:ea typeface="+mn-ea"/>
                <a:cs typeface="+mn-cs"/>
              </a:rPr>
              <a:t>The Vine Street house mentioned before has produced some very important and unusual evidence, some of which is only found in two other places in the whole Roman Empire.</a:t>
            </a:r>
            <a:r>
              <a:rPr lang="en-US" dirty="0" smtClean="0"/>
              <a:t>   This would have been the home for three of our characters (to</a:t>
            </a:r>
            <a:r>
              <a:rPr lang="en-US" baseline="0" dirty="0" smtClean="0"/>
              <a:t> be met next week: Marcus, </a:t>
            </a:r>
            <a:r>
              <a:rPr lang="en-US" baseline="0" dirty="0" err="1" smtClean="0"/>
              <a:t>Servandus</a:t>
            </a:r>
            <a:r>
              <a:rPr lang="en-US" baseline="0" dirty="0" smtClean="0"/>
              <a:t> and Nigella)</a:t>
            </a:r>
            <a:r>
              <a:rPr lang="en-US" dirty="0" smtClean="0"/>
              <a:t>.</a:t>
            </a:r>
            <a:r>
              <a:rPr lang="en-GB" dirty="0" smtClean="0"/>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GB" dirty="0" smtClean="0">
                <a:ea typeface="+mn-ea"/>
                <a:cs typeface="+mn-cs"/>
              </a:rPr>
              <a:t>Downloadable posters on the Vine Street (and other </a:t>
            </a:r>
            <a:r>
              <a:rPr lang="en-GB" dirty="0" err="1" smtClean="0">
                <a:ea typeface="+mn-ea"/>
                <a:cs typeface="+mn-cs"/>
              </a:rPr>
              <a:t>Highcross</a:t>
            </a:r>
            <a:r>
              <a:rPr lang="en-GB" baseline="0" dirty="0" smtClean="0">
                <a:ea typeface="+mn-ea"/>
                <a:cs typeface="+mn-cs"/>
              </a:rPr>
              <a:t> excavations) are available at: https://ulasnews.com/poster-gallery/</a:t>
            </a:r>
            <a:endParaRPr lang="en-US" dirty="0" smtClean="0">
              <a:ea typeface="+mn-ea"/>
              <a:cs typeface="+mn-cs"/>
            </a:endParaRPr>
          </a:p>
          <a:p>
            <a:endParaRPr lang="en-GB" dirty="0"/>
          </a:p>
        </p:txBody>
      </p:sp>
      <p:sp>
        <p:nvSpPr>
          <p:cNvPr id="4" name="Slide Number Placeholder 3"/>
          <p:cNvSpPr>
            <a:spLocks noGrp="1"/>
          </p:cNvSpPr>
          <p:nvPr>
            <p:ph type="sldNum" sz="quarter" idx="10"/>
          </p:nvPr>
        </p:nvSpPr>
        <p:spPr/>
        <p:txBody>
          <a:bodyPr/>
          <a:lstStyle/>
          <a:p>
            <a:fld id="{3EF798C7-9620-5C41-BFA8-CF802F11746E}" type="slidenum">
              <a:rPr lang="en-US" smtClean="0"/>
              <a:t>10</a:t>
            </a:fld>
            <a:endParaRPr lang="en-US"/>
          </a:p>
        </p:txBody>
      </p:sp>
    </p:spTree>
    <p:extLst>
      <p:ext uri="{BB962C8B-B14F-4D97-AF65-F5344CB8AC3E}">
        <p14:creationId xmlns:p14="http://schemas.microsoft.com/office/powerpoint/2010/main" val="655369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objects found in</a:t>
            </a:r>
            <a:r>
              <a:rPr lang="en-US" baseline="0" dirty="0" smtClean="0"/>
              <a:t> the Vine Street house is a curse tablet mentioning a </a:t>
            </a:r>
            <a:r>
              <a:rPr lang="en-US" baseline="0" dirty="0" err="1" smtClean="0"/>
              <a:t>septisonium</a:t>
            </a:r>
            <a:r>
              <a:rPr lang="en-US" baseline="0" dirty="0" smtClean="0"/>
              <a:t>, a word only known otherwise from Rome itself.  Session 4 looks in details at curses, including the other curse tablet found in this house mentioning the characters noted in slide 10.</a:t>
            </a:r>
            <a:endParaRPr lang="en-US" dirty="0" smtClean="0"/>
          </a:p>
          <a:p>
            <a:r>
              <a:rPr lang="en-US" dirty="0" smtClean="0"/>
              <a:t>More</a:t>
            </a:r>
            <a:r>
              <a:rPr lang="en-US" baseline="0" dirty="0" smtClean="0"/>
              <a:t> information </a:t>
            </a:r>
            <a:r>
              <a:rPr lang="en-US" baseline="0" dirty="0"/>
              <a:t>on </a:t>
            </a:r>
            <a:r>
              <a:rPr lang="en-US" baseline="0" dirty="0" smtClean="0"/>
              <a:t>the </a:t>
            </a:r>
            <a:r>
              <a:rPr lang="en-US" baseline="0" dirty="0" err="1" smtClean="0"/>
              <a:t>Sabinianus</a:t>
            </a:r>
            <a:r>
              <a:rPr lang="en-US" baseline="0" dirty="0" smtClean="0"/>
              <a:t> </a:t>
            </a:r>
            <a:r>
              <a:rPr lang="en-US" baseline="0" dirty="0"/>
              <a:t>tablet and </a:t>
            </a:r>
            <a:r>
              <a:rPr lang="en-US" baseline="0" dirty="0" smtClean="0"/>
              <a:t>details on how to c</a:t>
            </a:r>
            <a:r>
              <a:rPr lang="en-US" dirty="0" smtClean="0"/>
              <a:t>urse </a:t>
            </a:r>
            <a:r>
              <a:rPr lang="en-US" dirty="0"/>
              <a:t>like a </a:t>
            </a:r>
            <a:r>
              <a:rPr lang="en-US" dirty="0" smtClean="0"/>
              <a:t>Roman can be found at: </a:t>
            </a:r>
            <a:r>
              <a:rPr lang="en-US" dirty="0"/>
              <a:t>https://www2.le.ac.uk/services/ulas/discoveries/projects/roman/curse-like-a-roman </a:t>
            </a:r>
          </a:p>
        </p:txBody>
      </p:sp>
      <p:sp>
        <p:nvSpPr>
          <p:cNvPr id="4" name="Slide Number Placeholder 3"/>
          <p:cNvSpPr>
            <a:spLocks noGrp="1"/>
          </p:cNvSpPr>
          <p:nvPr>
            <p:ph type="sldNum" sz="quarter" idx="10"/>
          </p:nvPr>
        </p:nvSpPr>
        <p:spPr/>
        <p:txBody>
          <a:bodyPr/>
          <a:lstStyle/>
          <a:p>
            <a:fld id="{3EF798C7-9620-5C41-BFA8-CF802F11746E}" type="slidenum">
              <a:rPr lang="en-US" smtClean="0"/>
              <a:t>11</a:t>
            </a:fld>
            <a:endParaRPr lang="en-US"/>
          </a:p>
        </p:txBody>
      </p:sp>
    </p:spTree>
    <p:extLst>
      <p:ext uri="{BB962C8B-B14F-4D97-AF65-F5344CB8AC3E}">
        <p14:creationId xmlns:p14="http://schemas.microsoft.com/office/powerpoint/2010/main" val="824943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Slides</a:t>
            </a:r>
            <a:r>
              <a:rPr lang="en-US" baseline="0" dirty="0" smtClean="0"/>
              <a:t> 12-13 form the Object Framework available as a word document in this pack.  They are designed to help pupils develop a framework for thinking with and about objects as evidence for the world in which the objects were created (not just the Roman period).</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12</a:t>
            </a:fld>
            <a:endParaRPr lang="en-US"/>
          </a:p>
        </p:txBody>
      </p:sp>
    </p:spTree>
    <p:extLst>
      <p:ext uri="{BB962C8B-B14F-4D97-AF65-F5344CB8AC3E}">
        <p14:creationId xmlns:p14="http://schemas.microsoft.com/office/powerpoint/2010/main" val="779180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13</a:t>
            </a:fld>
            <a:endParaRPr lang="en-US"/>
          </a:p>
        </p:txBody>
      </p:sp>
    </p:spTree>
    <p:extLst>
      <p:ext uri="{BB962C8B-B14F-4D97-AF65-F5344CB8AC3E}">
        <p14:creationId xmlns:p14="http://schemas.microsoft.com/office/powerpoint/2010/main" val="1858694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1. Ask if anyone knows which country the Romans came from</a:t>
            </a:r>
            <a:r>
              <a:rPr lang="en-US" baseline="0" dirty="0"/>
              <a:t> </a:t>
            </a:r>
            <a:r>
              <a:rPr lang="en-US" sz="1200" kern="1200" dirty="0">
                <a:solidFill>
                  <a:schemeClr val="tx1"/>
                </a:solidFill>
                <a:effectLst/>
                <a:latin typeface="+mn-lt"/>
                <a:ea typeface="+mn-ea"/>
                <a:cs typeface="+mn-cs"/>
              </a:rPr>
              <a:t>and when the Romans were in Britain. </a:t>
            </a:r>
          </a:p>
          <a:p>
            <a:pPr rtl="0"/>
            <a:r>
              <a:rPr lang="en-US" sz="1200" kern="1200" dirty="0">
                <a:solidFill>
                  <a:schemeClr val="tx1"/>
                </a:solidFill>
                <a:effectLst/>
                <a:latin typeface="+mn-lt"/>
                <a:ea typeface="+mn-ea"/>
                <a:cs typeface="+mn-cs"/>
              </a:rPr>
              <a:t>2. Ask how many years there are in a century and ask them to guess how many centuries </a:t>
            </a:r>
            <a:r>
              <a:rPr lang="en-US" sz="1200" kern="1200" dirty="0" smtClean="0">
                <a:solidFill>
                  <a:schemeClr val="tx1"/>
                </a:solidFill>
                <a:effectLst/>
                <a:latin typeface="+mn-lt"/>
                <a:ea typeface="+mn-ea"/>
                <a:cs typeface="+mn-cs"/>
              </a:rPr>
              <a:t>ago the Romans were in Leicester.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2</a:t>
            </a:fld>
            <a:endParaRPr lang="en-US"/>
          </a:p>
        </p:txBody>
      </p:sp>
    </p:spTree>
    <p:extLst>
      <p:ext uri="{BB962C8B-B14F-4D97-AF65-F5344CB8AC3E}">
        <p14:creationId xmlns:p14="http://schemas.microsoft.com/office/powerpoint/2010/main" val="1248515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rtl="0">
              <a:buFont typeface="+mj-lt"/>
              <a:buAutoNum type="arabicPeriod"/>
            </a:pPr>
            <a:r>
              <a:rPr lang="en-US" sz="1200" kern="1200" dirty="0" smtClean="0">
                <a:solidFill>
                  <a:schemeClr val="tx1"/>
                </a:solidFill>
                <a:effectLst/>
                <a:latin typeface="+mn-lt"/>
                <a:ea typeface="+mn-ea"/>
                <a:cs typeface="+mn-cs"/>
              </a:rPr>
              <a:t>Explain </a:t>
            </a:r>
            <a:r>
              <a:rPr lang="en-US" sz="1200" kern="1200" dirty="0">
                <a:solidFill>
                  <a:schemeClr val="tx1"/>
                </a:solidFill>
                <a:effectLst/>
                <a:latin typeface="+mn-lt"/>
                <a:ea typeface="+mn-ea"/>
                <a:cs typeface="+mn-cs"/>
              </a:rPr>
              <a:t>how many centuries ago the Romans were in Britain and that it took them a long time after Julius Caesar first arrived to control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all of Britain. </a:t>
            </a:r>
            <a:endParaRPr lang="en-US" sz="1200" kern="1200" dirty="0" smtClean="0">
              <a:solidFill>
                <a:schemeClr val="tx1"/>
              </a:solidFill>
              <a:effectLst/>
              <a:latin typeface="+mn-lt"/>
              <a:ea typeface="+mn-ea"/>
              <a:cs typeface="+mn-cs"/>
            </a:endParaRPr>
          </a:p>
          <a:p>
            <a:pPr marL="228600" indent="-228600" rtl="0">
              <a:buFont typeface="+mj-lt"/>
              <a:buAutoNum type="arabicPeriod"/>
            </a:pPr>
            <a:r>
              <a:rPr lang="en-US" sz="1200" kern="1200" dirty="0" smtClean="0">
                <a:solidFill>
                  <a:schemeClr val="tx1"/>
                </a:solidFill>
                <a:effectLst/>
                <a:latin typeface="+mn-lt"/>
                <a:ea typeface="+mn-ea"/>
                <a:cs typeface="+mn-cs"/>
              </a:rPr>
              <a:t>This is an opportunity to</a:t>
            </a:r>
            <a:r>
              <a:rPr lang="en-US" sz="1200" kern="1200" baseline="0" dirty="0" smtClean="0">
                <a:solidFill>
                  <a:schemeClr val="tx1"/>
                </a:solidFill>
                <a:effectLst/>
                <a:latin typeface="+mn-lt"/>
                <a:ea typeface="+mn-ea"/>
                <a:cs typeface="+mn-cs"/>
              </a:rPr>
              <a:t> practice adding negative numbers if BC is taken as a negative number.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3</a:t>
            </a:fld>
            <a:endParaRPr lang="en-US"/>
          </a:p>
        </p:txBody>
      </p:sp>
    </p:spTree>
    <p:extLst>
      <p:ext uri="{BB962C8B-B14F-4D97-AF65-F5344CB8AC3E}">
        <p14:creationId xmlns:p14="http://schemas.microsoft.com/office/powerpoint/2010/main" val="1482868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1. This is a </a:t>
            </a:r>
            <a:r>
              <a:rPr lang="en-US" sz="1200" kern="1200" dirty="0">
                <a:solidFill>
                  <a:schemeClr val="tx1"/>
                </a:solidFill>
                <a:effectLst/>
                <a:latin typeface="+mn-lt"/>
                <a:ea typeface="+mn-ea"/>
                <a:cs typeface="+mn-cs"/>
              </a:rPr>
              <a:t>reconstruction of </a:t>
            </a:r>
            <a:r>
              <a:rPr lang="en-US" sz="1200" kern="1200" dirty="0" err="1" smtClean="0">
                <a:solidFill>
                  <a:schemeClr val="tx1"/>
                </a:solidFill>
                <a:effectLst/>
                <a:latin typeface="+mn-lt"/>
                <a:ea typeface="+mn-ea"/>
                <a:cs typeface="+mn-cs"/>
              </a:rPr>
              <a:t>Ratae</a:t>
            </a:r>
            <a:r>
              <a:rPr lang="en-US" sz="1200" kern="1200" baseline="0" dirty="0" smtClean="0">
                <a:solidFill>
                  <a:schemeClr val="tx1"/>
                </a:solidFill>
                <a:effectLst/>
                <a:latin typeface="+mn-lt"/>
                <a:ea typeface="+mn-ea"/>
                <a:cs typeface="+mn-cs"/>
              </a:rPr>
              <a:t>.  E</a:t>
            </a:r>
            <a:r>
              <a:rPr lang="en-US" sz="1200" kern="1200" dirty="0" smtClean="0">
                <a:solidFill>
                  <a:schemeClr val="tx1"/>
                </a:solidFill>
                <a:effectLst/>
                <a:latin typeface="+mn-lt"/>
                <a:ea typeface="+mn-ea"/>
                <a:cs typeface="+mn-cs"/>
              </a:rPr>
              <a:t>xplain</a:t>
            </a:r>
            <a:r>
              <a:rPr lang="en-US" sz="1200" kern="1200" baseline="0" dirty="0" smtClean="0">
                <a:solidFill>
                  <a:schemeClr val="tx1"/>
                </a:solidFill>
                <a:effectLst/>
                <a:latin typeface="+mn-lt"/>
                <a:ea typeface="+mn-ea"/>
                <a:cs typeface="+mn-cs"/>
              </a:rPr>
              <a:t> </a:t>
            </a:r>
            <a:r>
              <a:rPr lang="en-US" sz="1200" kern="1200" dirty="0">
                <a:solidFill>
                  <a:schemeClr val="tx1"/>
                </a:solidFill>
                <a:effectLst/>
                <a:latin typeface="+mn-lt"/>
                <a:ea typeface="+mn-ea"/>
                <a:cs typeface="+mn-cs"/>
              </a:rPr>
              <a:t>that the town would have included people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local area, as well as various </a:t>
            </a:r>
          </a:p>
          <a:p>
            <a:pPr rtl="0"/>
            <a:r>
              <a:rPr lang="en-US" sz="1200" kern="1200" dirty="0">
                <a:solidFill>
                  <a:schemeClr val="tx1"/>
                </a:solidFill>
                <a:effectLst/>
                <a:latin typeface="+mn-lt"/>
                <a:ea typeface="+mn-ea"/>
                <a:cs typeface="+mn-cs"/>
              </a:rPr>
              <a:t>individuals from different parts of the Roman Empire, whom they’ll meet shortly. </a:t>
            </a:r>
          </a:p>
          <a:p>
            <a:pPr rtl="0"/>
            <a:r>
              <a:rPr lang="en-US" sz="1200" kern="1200" dirty="0">
                <a:solidFill>
                  <a:schemeClr val="tx1"/>
                </a:solidFill>
                <a:effectLst/>
                <a:latin typeface="+mn-lt"/>
                <a:ea typeface="+mn-ea"/>
                <a:cs typeface="+mn-cs"/>
              </a:rPr>
              <a:t>2. All of the characters in the course were real people from </a:t>
            </a:r>
            <a:r>
              <a:rPr lang="en-US" sz="1200" kern="1200" dirty="0" err="1">
                <a:solidFill>
                  <a:schemeClr val="tx1"/>
                </a:solidFill>
                <a:effectLst/>
                <a:latin typeface="+mn-lt"/>
                <a:ea typeface="+mn-ea"/>
                <a:cs typeface="+mn-cs"/>
              </a:rPr>
              <a:t>Ratae</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4</a:t>
            </a:fld>
            <a:endParaRPr lang="en-US"/>
          </a:p>
        </p:txBody>
      </p:sp>
    </p:spTree>
    <p:extLst>
      <p:ext uri="{BB962C8B-B14F-4D97-AF65-F5344CB8AC3E}">
        <p14:creationId xmlns:p14="http://schemas.microsoft.com/office/powerpoint/2010/main" val="668662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kern="1200" noProof="0" dirty="0">
                <a:effectLst/>
                <a:latin typeface="+mn-lt"/>
                <a:ea typeface="+mn-ea"/>
                <a:cs typeface="+mn-cs"/>
              </a:rPr>
              <a:t>1. This is a map of the town –</a:t>
            </a:r>
            <a:r>
              <a:rPr lang="en-GB" kern="1200" baseline="0" noProof="0" dirty="0">
                <a:effectLst/>
                <a:latin typeface="+mn-lt"/>
                <a:ea typeface="+mn-ea"/>
                <a:cs typeface="+mn-cs"/>
              </a:rPr>
              <a:t> </a:t>
            </a:r>
            <a:r>
              <a:rPr lang="en-GB" kern="1200" noProof="0" dirty="0">
                <a:effectLst/>
                <a:latin typeface="+mn-lt"/>
                <a:ea typeface="+mn-ea"/>
                <a:cs typeface="+mn-cs"/>
              </a:rPr>
              <a:t>introduce the word</a:t>
            </a:r>
            <a:r>
              <a:rPr lang="en-GB" kern="1200" baseline="0" noProof="0" dirty="0">
                <a:effectLst/>
                <a:latin typeface="+mn-lt"/>
                <a:ea typeface="+mn-ea"/>
                <a:cs typeface="+mn-cs"/>
              </a:rPr>
              <a:t> ‘</a:t>
            </a:r>
            <a:r>
              <a:rPr lang="en-GB" kern="1200" noProof="0" dirty="0">
                <a:effectLst/>
                <a:latin typeface="+mn-lt"/>
                <a:ea typeface="+mn-ea"/>
                <a:cs typeface="+mn-cs"/>
              </a:rPr>
              <a:t>civitas</a:t>
            </a:r>
            <a:r>
              <a:rPr lang="en-GB" kern="1200" baseline="0" noProof="0" dirty="0">
                <a:effectLst/>
                <a:latin typeface="+mn-lt"/>
                <a:ea typeface="+mn-ea"/>
                <a:cs typeface="+mn-cs"/>
              </a:rPr>
              <a:t> c</a:t>
            </a:r>
            <a:r>
              <a:rPr lang="en-GB" kern="1200" noProof="0" dirty="0">
                <a:effectLst/>
                <a:latin typeface="+mn-lt"/>
                <a:ea typeface="+mn-ea"/>
                <a:cs typeface="+mn-cs"/>
              </a:rPr>
              <a:t>apital’ </a:t>
            </a:r>
            <a:r>
              <a:rPr lang="en-GB" kern="1200" noProof="0" dirty="0" smtClean="0">
                <a:effectLst/>
                <a:latin typeface="+mn-lt"/>
                <a:ea typeface="+mn-ea"/>
                <a:cs typeface="+mn-cs"/>
              </a:rPr>
              <a:t>as the term for the Roman town.</a:t>
            </a:r>
            <a:r>
              <a:rPr lang="en-GB" noProof="0" dirty="0"/>
              <a:t> </a:t>
            </a:r>
            <a:endParaRPr lang="en-GB" sz="1200" kern="1200" noProof="0" dirty="0">
              <a:solidFill>
                <a:schemeClr val="tx1"/>
              </a:solidFill>
              <a:effectLst/>
              <a:latin typeface="+mn-lt"/>
              <a:ea typeface="+mn-ea"/>
              <a:cs typeface="+mn-cs"/>
            </a:endParaRPr>
          </a:p>
          <a:p>
            <a:pPr rtl="0"/>
            <a:r>
              <a:rPr lang="en-GB" sz="1200" kern="1200" noProof="0" dirty="0">
                <a:solidFill>
                  <a:schemeClr val="tx1"/>
                </a:solidFill>
                <a:effectLst/>
                <a:latin typeface="+mn-lt"/>
                <a:ea typeface="+mn-ea"/>
                <a:cs typeface="+mn-cs"/>
              </a:rPr>
              <a:t>2. Point out High St/ </a:t>
            </a:r>
            <a:r>
              <a:rPr lang="en-GB" sz="1200" kern="1200" noProof="0" dirty="0" err="1">
                <a:solidFill>
                  <a:schemeClr val="tx1"/>
                </a:solidFill>
                <a:effectLst/>
                <a:latin typeface="+mn-lt"/>
                <a:ea typeface="+mn-ea"/>
                <a:cs typeface="+mn-cs"/>
              </a:rPr>
              <a:t>Narborough</a:t>
            </a:r>
            <a:r>
              <a:rPr lang="en-GB" sz="1200" kern="1200" noProof="0" dirty="0">
                <a:solidFill>
                  <a:schemeClr val="tx1"/>
                </a:solidFill>
                <a:effectLst/>
                <a:latin typeface="+mn-lt"/>
                <a:ea typeface="+mn-ea"/>
                <a:cs typeface="+mn-cs"/>
              </a:rPr>
              <a:t> Road </a:t>
            </a:r>
            <a:r>
              <a:rPr lang="en-GB" sz="1200" kern="1200" noProof="0" dirty="0" smtClean="0">
                <a:solidFill>
                  <a:schemeClr val="tx1"/>
                </a:solidFill>
                <a:effectLst/>
                <a:latin typeface="+mn-lt"/>
                <a:ea typeface="+mn-ea"/>
                <a:cs typeface="+mn-cs"/>
              </a:rPr>
              <a:t>for orientation. </a:t>
            </a:r>
            <a:endParaRPr lang="en-GB" sz="1200" kern="1200" noProof="0" dirty="0">
              <a:solidFill>
                <a:schemeClr val="tx1"/>
              </a:solidFill>
              <a:effectLst/>
              <a:latin typeface="+mn-lt"/>
              <a:ea typeface="+mn-ea"/>
              <a:cs typeface="+mn-cs"/>
            </a:endParaRPr>
          </a:p>
          <a:p>
            <a:pPr rtl="0"/>
            <a:r>
              <a:rPr lang="en-GB" sz="1200" kern="1200" noProof="0" dirty="0">
                <a:solidFill>
                  <a:schemeClr val="tx1"/>
                </a:solidFill>
                <a:effectLst/>
                <a:latin typeface="+mn-lt"/>
                <a:ea typeface="+mn-ea"/>
                <a:cs typeface="+mn-cs"/>
              </a:rPr>
              <a:t>3. Ask where the city/town centre of Leicester is now, then explain that the Latin for this is</a:t>
            </a:r>
            <a:r>
              <a:rPr lang="en-GB" sz="1200" kern="1200" baseline="0" noProof="0" dirty="0">
                <a:solidFill>
                  <a:schemeClr val="tx1"/>
                </a:solidFill>
                <a:effectLst/>
                <a:latin typeface="+mn-lt"/>
                <a:ea typeface="+mn-ea"/>
                <a:cs typeface="+mn-cs"/>
              </a:rPr>
              <a:t> </a:t>
            </a:r>
            <a:r>
              <a:rPr lang="en-GB" sz="1200" kern="1200" noProof="0" dirty="0">
                <a:solidFill>
                  <a:schemeClr val="tx1"/>
                </a:solidFill>
                <a:effectLst/>
                <a:latin typeface="+mn-lt"/>
                <a:ea typeface="+mn-ea"/>
                <a:cs typeface="+mn-cs"/>
              </a:rPr>
              <a:t>‘forum’</a:t>
            </a:r>
            <a:r>
              <a:rPr lang="en-GB" sz="1200" kern="1200" baseline="0" noProof="0" dirty="0">
                <a:solidFill>
                  <a:schemeClr val="tx1"/>
                </a:solidFill>
                <a:effectLst/>
                <a:latin typeface="+mn-lt"/>
                <a:ea typeface="+mn-ea"/>
                <a:cs typeface="+mn-cs"/>
              </a:rPr>
              <a:t> </a:t>
            </a:r>
            <a:r>
              <a:rPr lang="en-GB" sz="1200" kern="1200" noProof="0" dirty="0">
                <a:solidFill>
                  <a:schemeClr val="tx1"/>
                </a:solidFill>
                <a:effectLst/>
                <a:latin typeface="+mn-lt"/>
                <a:ea typeface="+mn-ea"/>
                <a:cs typeface="+mn-cs"/>
              </a:rPr>
              <a:t>(again, write on board with </a:t>
            </a:r>
          </a:p>
          <a:p>
            <a:pPr rtl="0"/>
            <a:r>
              <a:rPr lang="en-GB" sz="1200" kern="1200" noProof="0" dirty="0">
                <a:solidFill>
                  <a:schemeClr val="tx1"/>
                </a:solidFill>
                <a:effectLst/>
                <a:latin typeface="+mn-lt"/>
                <a:ea typeface="+mn-ea"/>
                <a:cs typeface="+mn-cs"/>
              </a:rPr>
              <a:t>translation ‘market-place/ town centre’), show where it is on the map (now under </a:t>
            </a:r>
            <a:r>
              <a:rPr lang="en-GB" sz="1200" kern="1200" noProof="0" dirty="0" smtClean="0">
                <a:solidFill>
                  <a:schemeClr val="tx1"/>
                </a:solidFill>
                <a:effectLst/>
                <a:latin typeface="+mn-lt"/>
                <a:ea typeface="+mn-ea"/>
                <a:cs typeface="+mn-cs"/>
              </a:rPr>
              <a:t>Jubilee Square) </a:t>
            </a:r>
            <a:r>
              <a:rPr lang="en-GB" sz="1200" kern="1200" noProof="0" dirty="0">
                <a:solidFill>
                  <a:schemeClr val="tx1"/>
                </a:solidFill>
                <a:effectLst/>
                <a:latin typeface="+mn-lt"/>
                <a:ea typeface="+mn-ea"/>
                <a:cs typeface="+mn-cs"/>
              </a:rPr>
              <a:t>–</a:t>
            </a:r>
            <a:r>
              <a:rPr lang="en-GB" sz="1200" kern="1200" baseline="0" noProof="0" dirty="0">
                <a:solidFill>
                  <a:schemeClr val="tx1"/>
                </a:solidFill>
                <a:effectLst/>
                <a:latin typeface="+mn-lt"/>
                <a:ea typeface="+mn-ea"/>
                <a:cs typeface="+mn-cs"/>
              </a:rPr>
              <a:t> </a:t>
            </a:r>
            <a:r>
              <a:rPr lang="en-GB" sz="1200" kern="1200" noProof="0" dirty="0">
                <a:solidFill>
                  <a:schemeClr val="tx1"/>
                </a:solidFill>
                <a:effectLst/>
                <a:latin typeface="+mn-lt"/>
                <a:ea typeface="+mn-ea"/>
                <a:cs typeface="+mn-cs"/>
              </a:rPr>
              <a:t>the centre has moved a little, but not much.</a:t>
            </a:r>
          </a:p>
          <a:p>
            <a:pPr rtl="0"/>
            <a:r>
              <a:rPr lang="en-US" sz="1200" kern="1200" dirty="0">
                <a:solidFill>
                  <a:schemeClr val="tx1"/>
                </a:solidFill>
                <a:effectLst/>
                <a:latin typeface="+mn-lt"/>
                <a:ea typeface="+mn-ea"/>
                <a:cs typeface="+mn-cs"/>
              </a:rPr>
              <a:t>4. The Jewry Wall baths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 important gathering place in a Roman town</a:t>
            </a:r>
            <a:r>
              <a:rPr lang="en-US" dirty="0">
                <a:cs typeface="Calibri"/>
              </a:rPr>
              <a:t>.</a:t>
            </a:r>
            <a:endParaRPr lang="en-US" kern="1200" dirty="0">
              <a:latin typeface="+mn-lt"/>
              <a:cs typeface="Calibri"/>
            </a:endParaRPr>
          </a:p>
          <a:p>
            <a:pPr rtl="0"/>
            <a:r>
              <a:rPr lang="en-US" sz="1200" kern="1200" dirty="0">
                <a:solidFill>
                  <a:schemeClr val="tx1"/>
                </a:solidFill>
                <a:effectLst/>
                <a:latin typeface="+mn-lt"/>
                <a:ea typeface="+mn-ea"/>
                <a:cs typeface="+mn-cs"/>
              </a:rPr>
              <a:t>5. The excavated house at Vine Street </a:t>
            </a:r>
            <a:r>
              <a:rPr lang="en-US" sz="1200" kern="1200" dirty="0" smtClean="0">
                <a:solidFill>
                  <a:schemeClr val="tx1"/>
                </a:solidFill>
                <a:effectLst/>
                <a:latin typeface="+mn-lt"/>
                <a:ea typeface="+mn-ea"/>
                <a:cs typeface="+mn-cs"/>
              </a:rPr>
              <a:t>has </a:t>
            </a:r>
            <a:r>
              <a:rPr lang="en-US" sz="1200" kern="1200" dirty="0">
                <a:solidFill>
                  <a:schemeClr val="tx1"/>
                </a:solidFill>
                <a:effectLst/>
                <a:latin typeface="+mn-lt"/>
                <a:ea typeface="+mn-ea"/>
                <a:cs typeface="+mn-cs"/>
              </a:rPr>
              <a:t>given </a:t>
            </a:r>
            <a:r>
              <a:rPr lang="en-US" kern="1200" dirty="0">
                <a:effectLst/>
                <a:latin typeface="+mn-lt"/>
                <a:ea typeface="+mn-ea"/>
                <a:cs typeface="+mn-cs"/>
              </a:rPr>
              <a:t>us </a:t>
            </a:r>
            <a:r>
              <a:rPr lang="en-US" kern="1200" dirty="0" smtClean="0">
                <a:effectLst/>
                <a:latin typeface="+mn-lt"/>
                <a:ea typeface="+mn-ea"/>
                <a:cs typeface="+mn-cs"/>
              </a:rPr>
              <a:t>much information </a:t>
            </a:r>
            <a:r>
              <a:rPr lang="en-US" kern="1200" dirty="0">
                <a:effectLst/>
                <a:latin typeface="+mn-lt"/>
                <a:ea typeface="+mn-ea"/>
                <a:cs typeface="+mn-cs"/>
              </a:rPr>
              <a:t>about people in Roman Leicester.</a:t>
            </a:r>
            <a:r>
              <a:rPr lang="en-US" dirty="0"/>
              <a:t> The </a:t>
            </a:r>
            <a:r>
              <a:rPr lang="en-US" dirty="0" err="1">
                <a:cs typeface="Calibri"/>
              </a:rPr>
              <a:t>Stibbe</a:t>
            </a:r>
            <a:r>
              <a:rPr lang="en-US" dirty="0">
                <a:cs typeface="Calibri"/>
              </a:rPr>
              <a:t> </a:t>
            </a:r>
            <a:r>
              <a:rPr lang="en-US" dirty="0" smtClean="0">
                <a:cs typeface="Calibri"/>
              </a:rPr>
              <a:t>site excavated in 2017</a:t>
            </a:r>
            <a:r>
              <a:rPr lang="en-US" dirty="0">
                <a:cs typeface="Calibri"/>
              </a:rPr>
              <a:t> lies just to the north of this complex.</a:t>
            </a:r>
            <a:r>
              <a:rPr lang="en-US" sz="1200" kern="1200" dirty="0">
                <a:solidFill>
                  <a:schemeClr val="tx1"/>
                </a:solidFill>
                <a:effectLst/>
                <a:latin typeface="+mn-lt"/>
                <a:ea typeface="+mn-ea"/>
                <a:cs typeface="Calibri"/>
              </a:rPr>
              <a:t> </a:t>
            </a:r>
            <a:r>
              <a:rPr lang="en-US" sz="1200" kern="1200" dirty="0">
                <a:solidFill>
                  <a:schemeClr val="tx1"/>
                </a:solidFill>
                <a:effectLst/>
                <a:latin typeface="+mn-lt"/>
                <a:ea typeface="+mn-ea"/>
                <a:cs typeface="+mn-cs"/>
              </a:rPr>
              <a:t>The Vine Street house can’t now be visited because it’s under the </a:t>
            </a:r>
            <a:r>
              <a:rPr lang="en-US" sz="1200" kern="1200" dirty="0" smtClean="0">
                <a:solidFill>
                  <a:schemeClr val="tx1"/>
                </a:solidFill>
                <a:effectLst/>
                <a:latin typeface="+mn-lt"/>
                <a:ea typeface="+mn-ea"/>
                <a:cs typeface="+mn-cs"/>
              </a:rPr>
              <a:t>John Lewis car </a:t>
            </a:r>
            <a:r>
              <a:rPr lang="en-US" sz="1200" kern="1200" dirty="0">
                <a:solidFill>
                  <a:schemeClr val="tx1"/>
                </a:solidFill>
                <a:effectLst/>
                <a:latin typeface="+mn-lt"/>
                <a:ea typeface="+mn-ea"/>
                <a:cs typeface="+mn-cs"/>
              </a:rPr>
              <a:t>park. </a:t>
            </a:r>
            <a:r>
              <a:rPr lang="en-US" sz="1200" kern="1200" dirty="0" smtClean="0">
                <a:solidFill>
                  <a:schemeClr val="tx1"/>
                </a:solidFill>
                <a:effectLst/>
                <a:latin typeface="+mn-lt"/>
                <a:ea typeface="+mn-ea"/>
                <a:cs typeface="+mn-cs"/>
              </a:rPr>
              <a:t>The following slides give further details</a:t>
            </a:r>
            <a:r>
              <a:rPr lang="en-US" sz="1200" kern="1200" baseline="0" dirty="0" smtClean="0">
                <a:solidFill>
                  <a:schemeClr val="tx1"/>
                </a:solidFill>
                <a:effectLst/>
                <a:latin typeface="+mn-lt"/>
                <a:ea typeface="+mn-ea"/>
                <a:cs typeface="+mn-cs"/>
              </a:rPr>
              <a:t> of the finds from recent excavations in the city.</a:t>
            </a:r>
            <a:endParaRPr lang="en-US" sz="1200" kern="1200" dirty="0">
              <a:solidFill>
                <a:schemeClr val="tx1"/>
              </a:solidFill>
              <a:effectLst/>
              <a:latin typeface="+mn-lt"/>
              <a:ea typeface="+mn-ea"/>
              <a:cs typeface="+mn-cs"/>
            </a:endParaRPr>
          </a:p>
          <a:p>
            <a:pPr rtl="0"/>
            <a:endParaRPr lang="en-US" sz="1200" kern="1200" dirty="0">
              <a:solidFill>
                <a:schemeClr val="tx1"/>
              </a:solidFill>
              <a:effectLst/>
              <a:latin typeface="+mn-lt"/>
              <a:ea typeface="+mn-ea"/>
              <a:cs typeface="+mn-cs"/>
            </a:endParaRPr>
          </a:p>
          <a:p>
            <a:pPr rtl="0"/>
            <a:endParaRPr lang="en-US" sz="1200" kern="1200" dirty="0">
              <a:solidFill>
                <a:schemeClr val="tx1"/>
              </a:solidFill>
              <a:effectLst/>
              <a:latin typeface="+mn-lt"/>
              <a:ea typeface="+mn-ea"/>
              <a:cs typeface="+mn-cs"/>
            </a:endParaRPr>
          </a:p>
          <a:p>
            <a:pPr rt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5</a:t>
            </a:fld>
            <a:endParaRPr lang="en-US"/>
          </a:p>
        </p:txBody>
      </p:sp>
    </p:spTree>
    <p:extLst>
      <p:ext uri="{BB962C8B-B14F-4D97-AF65-F5344CB8AC3E}">
        <p14:creationId xmlns:p14="http://schemas.microsoft.com/office/powerpoint/2010/main" val="1599329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1. </a:t>
            </a:r>
            <a:r>
              <a:rPr lang="en-US" dirty="0" smtClean="0"/>
              <a:t>Excavations</a:t>
            </a:r>
            <a:r>
              <a:rPr lang="en-US" baseline="0" dirty="0" smtClean="0"/>
              <a:t> in the last few years have revealed more details about Roman Leicester, including the most recent in 2017 at the former </a:t>
            </a:r>
            <a:r>
              <a:rPr lang="en-US" baseline="0" dirty="0" err="1" smtClean="0"/>
              <a:t>Stibbe</a:t>
            </a:r>
            <a:r>
              <a:rPr lang="en-US" baseline="0" dirty="0" smtClean="0"/>
              <a:t> factory on Great Central Street.  A </a:t>
            </a:r>
            <a:r>
              <a:rPr lang="en-US" dirty="0" smtClean="0"/>
              <a:t>3D</a:t>
            </a:r>
            <a:r>
              <a:rPr lang="en-US" baseline="0" dirty="0" smtClean="0"/>
              <a:t> </a:t>
            </a:r>
            <a:r>
              <a:rPr lang="en-US" baseline="0" dirty="0"/>
              <a:t>Model </a:t>
            </a:r>
            <a:r>
              <a:rPr lang="en-US" baseline="0" dirty="0" smtClean="0"/>
              <a:t>with clickable annotations of </a:t>
            </a:r>
            <a:r>
              <a:rPr lang="en-US" baseline="0" dirty="0"/>
              <a:t>the </a:t>
            </a:r>
            <a:r>
              <a:rPr lang="en-US" baseline="0" dirty="0" smtClean="0"/>
              <a:t>fine </a:t>
            </a:r>
            <a:r>
              <a:rPr lang="en-US" baseline="0" dirty="0"/>
              <a:t>Roman mosaic by ULAS can be found </a:t>
            </a:r>
            <a:r>
              <a:rPr lang="en-US" baseline="0" dirty="0" smtClean="0"/>
              <a:t>here (it may take a couple of seconds to load): </a:t>
            </a:r>
            <a:r>
              <a:rPr lang="en-US" sz="1200" b="1" dirty="0">
                <a:solidFill>
                  <a:srgbClr val="008CA8"/>
                </a:solidFill>
                <a:hlinkClick r:id="rId3"/>
              </a:rPr>
              <a:t>https://skfb.ly/6ps9y</a:t>
            </a:r>
            <a:r>
              <a:rPr lang="en-US" sz="1200" b="1" dirty="0">
                <a:solidFill>
                  <a:srgbClr val="008CA8"/>
                </a:solidFil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a:t>2. </a:t>
            </a:r>
            <a:r>
              <a:rPr lang="en-US" sz="1200" b="0" dirty="0" smtClean="0"/>
              <a:t>A film (2</a:t>
            </a:r>
            <a:r>
              <a:rPr lang="en-US" sz="1200" b="0" baseline="0" dirty="0" smtClean="0"/>
              <a:t> min 6 sec) </a:t>
            </a:r>
            <a:r>
              <a:rPr lang="en-US" sz="1200" b="0" dirty="0" smtClean="0"/>
              <a:t>showing archaeologists</a:t>
            </a:r>
            <a:r>
              <a:rPr lang="en-US" sz="1200" b="0" baseline="0" dirty="0" smtClean="0"/>
              <a:t> </a:t>
            </a:r>
            <a:r>
              <a:rPr lang="en-US" sz="1200" b="0" baseline="0" dirty="0"/>
              <a:t>begin to remove the </a:t>
            </a:r>
            <a:r>
              <a:rPr lang="en-US" sz="1200" b="0" baseline="0" dirty="0" smtClean="0"/>
              <a:t>mosaic can be found here: </a:t>
            </a:r>
            <a:r>
              <a:rPr lang="en-US" u="sng" dirty="0">
                <a:solidFill>
                  <a:srgbClr val="008CA8"/>
                </a:solidFill>
              </a:rPr>
              <a:t>https://www.youtube.com/watch?v=BNoQH3GYT0U </a:t>
            </a:r>
          </a:p>
          <a:p>
            <a:pPr marL="0" marR="0" indent="0" algn="l" defTabSz="457200" rtl="0" eaLnBrk="1" fontAlgn="auto" latinLnBrk="0" hangingPunct="1">
              <a:lnSpc>
                <a:spcPct val="100000"/>
              </a:lnSpc>
              <a:spcBef>
                <a:spcPts val="0"/>
              </a:spcBef>
              <a:spcAft>
                <a:spcPts val="0"/>
              </a:spcAft>
              <a:buClrTx/>
              <a:buSzTx/>
              <a:buFontTx/>
              <a:buNone/>
              <a:tabLst/>
              <a:defRPr/>
            </a:pPr>
            <a:r>
              <a:rPr lang="en-GB" u="none" dirty="0">
                <a:solidFill>
                  <a:srgbClr val="008CA8"/>
                </a:solidFill>
              </a:rPr>
              <a:t>3. </a:t>
            </a:r>
            <a:r>
              <a:rPr lang="en-GB" u="none" dirty="0" smtClean="0">
                <a:solidFill>
                  <a:srgbClr val="008CA8"/>
                </a:solidFill>
              </a:rPr>
              <a:t>It is the largest </a:t>
            </a:r>
            <a:r>
              <a:rPr lang="en-GB" u="none" dirty="0">
                <a:solidFill>
                  <a:srgbClr val="008CA8"/>
                </a:solidFill>
              </a:rPr>
              <a:t>and highest-status Roman mosaic found in Leicester </a:t>
            </a:r>
            <a:r>
              <a:rPr lang="en-GB" u="none" dirty="0" smtClean="0">
                <a:solidFill>
                  <a:srgbClr val="008CA8"/>
                </a:solidFill>
              </a:rPr>
              <a:t>to date,</a:t>
            </a:r>
            <a:r>
              <a:rPr lang="en-GB" u="none" baseline="0" dirty="0" smtClean="0">
                <a:solidFill>
                  <a:srgbClr val="008CA8"/>
                </a:solidFill>
              </a:rPr>
              <a:t> m</a:t>
            </a:r>
            <a:r>
              <a:rPr lang="en-GB" u="none" dirty="0" smtClean="0">
                <a:solidFill>
                  <a:srgbClr val="008CA8"/>
                </a:solidFill>
              </a:rPr>
              <a:t>ade from </a:t>
            </a:r>
            <a:r>
              <a:rPr lang="en-GB" u="none" dirty="0">
                <a:solidFill>
                  <a:srgbClr val="008CA8"/>
                </a:solidFill>
              </a:rPr>
              <a:t>small cubes of stone and </a:t>
            </a:r>
            <a:r>
              <a:rPr lang="en-GB" u="none" dirty="0" smtClean="0">
                <a:solidFill>
                  <a:srgbClr val="008CA8"/>
                </a:solidFill>
              </a:rPr>
              <a:t>tile.</a:t>
            </a:r>
            <a:endParaRPr lang="en-GB" u="none"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u="none" dirty="0">
                <a:solidFill>
                  <a:srgbClr val="008CA8"/>
                </a:solidFill>
              </a:rPr>
              <a:t>4</a:t>
            </a:r>
            <a:r>
              <a:rPr lang="en-GB" u="none" dirty="0" smtClean="0">
                <a:solidFill>
                  <a:srgbClr val="008CA8"/>
                </a:solidFill>
              </a:rPr>
              <a:t>. </a:t>
            </a:r>
            <a:r>
              <a:rPr lang="en-GB" u="none" dirty="0">
                <a:solidFill>
                  <a:srgbClr val="008CA8"/>
                </a:solidFill>
              </a:rPr>
              <a:t>The room of the mosaic also had underfloor </a:t>
            </a:r>
            <a:r>
              <a:rPr lang="en-GB" u="none" dirty="0" smtClean="0">
                <a:solidFill>
                  <a:srgbClr val="008CA8"/>
                </a:solidFill>
              </a:rPr>
              <a:t>heating.  An</a:t>
            </a:r>
            <a:r>
              <a:rPr lang="en-GB" u="none" baseline="0" dirty="0" smtClean="0">
                <a:solidFill>
                  <a:srgbClr val="008CA8"/>
                </a:solidFill>
              </a:rPr>
              <a:t> information sheet can be downloaded from https://ulasnews.com/poster-gallery/#jp-carousel-1695</a:t>
            </a:r>
            <a:endParaRPr lang="en-GB" u="none"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u="none" dirty="0">
                <a:solidFill>
                  <a:srgbClr val="008CA8"/>
                </a:solidFill>
              </a:rPr>
              <a:t>5</a:t>
            </a:r>
            <a:r>
              <a:rPr lang="en-GB" u="none" dirty="0" smtClean="0">
                <a:solidFill>
                  <a:srgbClr val="008CA8"/>
                </a:solidFill>
              </a:rPr>
              <a:t>. </a:t>
            </a:r>
            <a:r>
              <a:rPr lang="en-GB" u="none" dirty="0">
                <a:solidFill>
                  <a:srgbClr val="008CA8"/>
                </a:solidFill>
              </a:rPr>
              <a:t>More information: https://www2.le.ac.uk/offices/press/press-releases/2017/</a:t>
            </a:r>
            <a:r>
              <a:rPr lang="en-GB" u="none" dirty="0" err="1">
                <a:solidFill>
                  <a:srgbClr val="008CA8"/>
                </a:solidFill>
              </a:rPr>
              <a:t>april</a:t>
            </a:r>
            <a:r>
              <a:rPr lang="en-GB" u="none" dirty="0">
                <a:solidFill>
                  <a:srgbClr val="008CA8"/>
                </a:solidFill>
              </a:rPr>
              <a:t>/largest-archaeological-excavation-in-leicester-in-over-10-years-open-to-public </a:t>
            </a:r>
          </a:p>
          <a:p>
            <a:pPr marL="0" marR="0" indent="0" algn="l" defTabSz="457200" rtl="0" eaLnBrk="1" fontAlgn="auto" latinLnBrk="0" hangingPunct="1">
              <a:lnSpc>
                <a:spcPct val="100000"/>
              </a:lnSpc>
              <a:spcBef>
                <a:spcPts val="0"/>
              </a:spcBef>
              <a:spcAft>
                <a:spcPts val="0"/>
              </a:spcAft>
              <a:buClrTx/>
              <a:buSzTx/>
              <a:buFontTx/>
              <a:buNone/>
              <a:tabLst/>
              <a:defRPr/>
            </a:pPr>
            <a:endParaRPr lang="en-GB" u="none"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u="none"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u="sng"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u="sng"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u="sng" dirty="0">
              <a:solidFill>
                <a:srgbClr val="008CA8"/>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u="sng" dirty="0">
                <a:solidFill>
                  <a:srgbClr val="008CA8"/>
                </a:solidFil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u="sng" baseline="0" dirty="0">
                <a:solidFill>
                  <a:srgbClr val="008CA8"/>
                </a:solidFil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baseline="0" dirty="0"/>
              <a:t> </a:t>
            </a:r>
            <a:endParaRPr lang="en-US" sz="1200" b="0" dirty="0"/>
          </a:p>
          <a:p>
            <a:endParaRPr lang="en-US" dirty="0"/>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6</a:t>
            </a:fld>
            <a:endParaRPr lang="en-US"/>
          </a:p>
        </p:txBody>
      </p:sp>
    </p:spTree>
    <p:extLst>
      <p:ext uri="{BB962C8B-B14F-4D97-AF65-F5344CB8AC3E}">
        <p14:creationId xmlns:p14="http://schemas.microsoft.com/office/powerpoint/2010/main" val="530652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a:t>
            </a:r>
            <a:r>
              <a:rPr lang="en-GB" dirty="0" smtClean="0"/>
              <a:t>This</a:t>
            </a:r>
            <a:r>
              <a:rPr lang="en-GB" baseline="0" dirty="0" smtClean="0"/>
              <a:t> object was also f</a:t>
            </a:r>
            <a:r>
              <a:rPr lang="en-GB" dirty="0" smtClean="0"/>
              <a:t>ound </a:t>
            </a:r>
            <a:r>
              <a:rPr lang="en-GB" dirty="0"/>
              <a:t>at the </a:t>
            </a:r>
            <a:r>
              <a:rPr lang="en-GB" dirty="0" err="1"/>
              <a:t>Stibbe</a:t>
            </a:r>
            <a:r>
              <a:rPr lang="en-GB" dirty="0"/>
              <a:t> dig</a:t>
            </a:r>
            <a:r>
              <a:rPr lang="en-GB" dirty="0">
                <a:cs typeface="Calibri"/>
              </a:rPr>
              <a:t>; the top figures </a:t>
            </a:r>
            <a:r>
              <a:rPr lang="en-GB" dirty="0" smtClean="0">
                <a:cs typeface="Calibri"/>
              </a:rPr>
              <a:t>could</a:t>
            </a:r>
            <a:r>
              <a:rPr lang="en-GB" baseline="0" dirty="0" smtClean="0">
                <a:cs typeface="Calibri"/>
              </a:rPr>
              <a:t> be</a:t>
            </a:r>
            <a:r>
              <a:rPr lang="en-GB" dirty="0" smtClean="0">
                <a:cs typeface="Calibri"/>
              </a:rPr>
              <a:t> </a:t>
            </a:r>
            <a:r>
              <a:rPr lang="en-GB" dirty="0">
                <a:cs typeface="Calibri"/>
              </a:rPr>
              <a:t>Hercules wrestling the Nemean Lion, the first of his 12 </a:t>
            </a:r>
            <a:r>
              <a:rPr lang="en-GB" dirty="0" smtClean="0">
                <a:cs typeface="Calibri"/>
              </a:rPr>
              <a:t>Labours,</a:t>
            </a:r>
            <a:r>
              <a:rPr lang="en-GB" baseline="0" dirty="0" smtClean="0">
                <a:cs typeface="Calibri"/>
              </a:rPr>
              <a:t> or a ‘captive’ barbarian being thrown to the lions.</a:t>
            </a:r>
            <a:endParaRPr lang="en-US" dirty="0"/>
          </a:p>
          <a:p>
            <a:r>
              <a:rPr lang="en-GB" dirty="0"/>
              <a:t>2. </a:t>
            </a:r>
            <a:r>
              <a:rPr lang="en-GB" dirty="0" smtClean="0"/>
              <a:t>It was cast </a:t>
            </a:r>
            <a:r>
              <a:rPr lang="en-GB" dirty="0"/>
              <a:t>in copper </a:t>
            </a:r>
            <a:r>
              <a:rPr lang="en-GB" dirty="0" smtClean="0"/>
              <a:t>alloy.</a:t>
            </a:r>
            <a:endParaRPr lang="en-GB" dirty="0"/>
          </a:p>
          <a:p>
            <a:r>
              <a:rPr lang="en-GB" dirty="0" smtClean="0"/>
              <a:t>3. </a:t>
            </a:r>
            <a:r>
              <a:rPr lang="en-GB" dirty="0"/>
              <a:t>Interactive model of handle: https://sketchfab.com/models/a939ffaf798b449482c7dc5d0b97aa77 </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7</a:t>
            </a:fld>
            <a:endParaRPr lang="en-US"/>
          </a:p>
        </p:txBody>
      </p:sp>
    </p:spTree>
    <p:extLst>
      <p:ext uri="{BB962C8B-B14F-4D97-AF65-F5344CB8AC3E}">
        <p14:creationId xmlns:p14="http://schemas.microsoft.com/office/powerpoint/2010/main" val="1916499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dirty="0" smtClean="0"/>
              <a:t>Buried</a:t>
            </a:r>
            <a:r>
              <a:rPr lang="en-GB" baseline="0" dirty="0" smtClean="0"/>
              <a:t> w</a:t>
            </a:r>
            <a:r>
              <a:rPr lang="en-GB" dirty="0" smtClean="0"/>
              <a:t>ith </a:t>
            </a:r>
            <a:r>
              <a:rPr lang="en-GB" dirty="0"/>
              <a:t>the skeleton of a late Roman </a:t>
            </a:r>
            <a:r>
              <a:rPr lang="en-GB" dirty="0" smtClean="0"/>
              <a:t>member of the military or civilian </a:t>
            </a:r>
            <a:r>
              <a:rPr lang="en-GB" dirty="0"/>
              <a:t>elite, this bronze belt buckle was found at the late Roman cemetery at Western Road </a:t>
            </a:r>
            <a:r>
              <a:rPr lang="en-GB" dirty="0" smtClean="0"/>
              <a:t>excavated in 2015.  3</a:t>
            </a:r>
            <a:r>
              <a:rPr lang="en-GB" baseline="0" dirty="0" smtClean="0"/>
              <a:t> d</a:t>
            </a:r>
            <a:r>
              <a:rPr lang="en-GB" dirty="0" smtClean="0"/>
              <a:t>ownloadable posters about the site are available at:</a:t>
            </a:r>
            <a:r>
              <a:rPr lang="en-GB" baseline="0" dirty="0" smtClean="0"/>
              <a:t> https://ulasnews.com/poster-gallery/</a:t>
            </a:r>
            <a:endParaRPr lang="en-GB" dirty="0"/>
          </a:p>
          <a:p>
            <a:pPr marL="228600" indent="-228600">
              <a:buAutoNum type="arabicPeriod"/>
            </a:pPr>
            <a:r>
              <a:rPr lang="en-GB" dirty="0" smtClean="0"/>
              <a:t>This is the first </a:t>
            </a:r>
            <a:r>
              <a:rPr lang="en-GB" dirty="0"/>
              <a:t>occurrence </a:t>
            </a:r>
            <a:r>
              <a:rPr lang="en-GB" dirty="0" smtClean="0"/>
              <a:t>of a buckle</a:t>
            </a:r>
            <a:r>
              <a:rPr lang="en-GB" baseline="0" dirty="0" smtClean="0"/>
              <a:t> such as this </a:t>
            </a:r>
            <a:r>
              <a:rPr lang="en-GB" dirty="0" smtClean="0"/>
              <a:t>in Leicester;</a:t>
            </a:r>
            <a:r>
              <a:rPr lang="en-GB" baseline="0" dirty="0" smtClean="0"/>
              <a:t> examples are </a:t>
            </a:r>
            <a:r>
              <a:rPr lang="en-GB" dirty="0" smtClean="0"/>
              <a:t>very </a:t>
            </a:r>
            <a:r>
              <a:rPr lang="en-GB" dirty="0"/>
              <a:t>rare in </a:t>
            </a:r>
            <a:r>
              <a:rPr lang="en-GB" dirty="0" smtClean="0"/>
              <a:t>Britain.</a:t>
            </a:r>
            <a:endParaRPr lang="en-GB" dirty="0"/>
          </a:p>
          <a:p>
            <a:pPr marL="228600" indent="-228600">
              <a:buAutoNum type="arabicPeriod"/>
            </a:pPr>
            <a:r>
              <a:rPr lang="en-GB" dirty="0" smtClean="0"/>
              <a:t>The</a:t>
            </a:r>
            <a:r>
              <a:rPr lang="en-GB" baseline="0" dirty="0" smtClean="0"/>
              <a:t> buckle is d</a:t>
            </a:r>
            <a:r>
              <a:rPr lang="en-GB" dirty="0" smtClean="0"/>
              <a:t>ecorated </a:t>
            </a:r>
            <a:r>
              <a:rPr lang="en-GB" dirty="0"/>
              <a:t>with dolphin heads and </a:t>
            </a:r>
            <a:r>
              <a:rPr lang="en-GB" dirty="0" smtClean="0"/>
              <a:t>the strap </a:t>
            </a:r>
            <a:r>
              <a:rPr lang="en-GB" dirty="0"/>
              <a:t>end </a:t>
            </a:r>
            <a:r>
              <a:rPr lang="en-GB" dirty="0" smtClean="0"/>
              <a:t>with </a:t>
            </a:r>
            <a:r>
              <a:rPr lang="en-GB" dirty="0"/>
              <a:t>crouching dogs – </a:t>
            </a:r>
            <a:r>
              <a:rPr lang="en-GB" dirty="0" smtClean="0"/>
              <a:t>these would </a:t>
            </a:r>
            <a:r>
              <a:rPr lang="en-GB" dirty="0"/>
              <a:t>have been riveted to a leather </a:t>
            </a:r>
            <a:r>
              <a:rPr lang="en-GB" dirty="0" smtClean="0"/>
              <a:t>belt as a way of personalising the object to the owner.</a:t>
            </a:r>
            <a:endParaRPr lang="en-GB" dirty="0"/>
          </a:p>
          <a:p>
            <a:pPr marL="228600" indent="-228600">
              <a:buAutoNum type="arabicPeriod"/>
            </a:pPr>
            <a:r>
              <a:rPr lang="en-US" dirty="0"/>
              <a:t>Further info:</a:t>
            </a:r>
            <a:r>
              <a:rPr lang="en-US" baseline="0" dirty="0"/>
              <a:t> https://www2.le.ac.uk/offices/press/press-releases/2016/</a:t>
            </a:r>
            <a:r>
              <a:rPr lang="en-US" baseline="0" dirty="0" err="1"/>
              <a:t>july</a:t>
            </a:r>
            <a:r>
              <a:rPr lang="en-US" baseline="0" dirty="0"/>
              <a:t>/rare-discovery-of-late-roman-official-buried-in-</a:t>
            </a:r>
            <a:r>
              <a:rPr lang="en-US" baseline="0" dirty="0" err="1"/>
              <a:t>leicester</a:t>
            </a:r>
            <a:r>
              <a:rPr lang="en-US" baseline="0" dirty="0"/>
              <a:t> </a:t>
            </a:r>
          </a:p>
          <a:p>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8</a:t>
            </a:fld>
            <a:endParaRPr lang="en-US"/>
          </a:p>
        </p:txBody>
      </p:sp>
    </p:spTree>
    <p:extLst>
      <p:ext uri="{BB962C8B-B14F-4D97-AF65-F5344CB8AC3E}">
        <p14:creationId xmlns:p14="http://schemas.microsoft.com/office/powerpoint/2010/main" val="838427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effectLst/>
                <a:latin typeface="+mn-lt"/>
                <a:ea typeface="+mn-ea"/>
                <a:cs typeface="+mn-cs"/>
              </a:rPr>
              <a:t>1. Remind pupils that all the characters they</a:t>
            </a:r>
            <a:r>
              <a:rPr lang="en-US" dirty="0"/>
              <a:t> will</a:t>
            </a:r>
            <a:r>
              <a:rPr lang="en-US" kern="1200" dirty="0">
                <a:effectLst/>
                <a:latin typeface="+mn-lt"/>
                <a:ea typeface="+mn-ea"/>
                <a:cs typeface="+mn-cs"/>
              </a:rPr>
              <a:t> </a:t>
            </a:r>
            <a:r>
              <a:rPr lang="en-US" dirty="0"/>
              <a:t>meet</a:t>
            </a:r>
            <a:r>
              <a:rPr lang="en-US" kern="1200" dirty="0">
                <a:effectLst/>
                <a:latin typeface="+mn-lt"/>
                <a:ea typeface="+mn-ea"/>
                <a:cs typeface="+mn-cs"/>
              </a:rPr>
              <a:t> were real</a:t>
            </a:r>
            <a:r>
              <a:rPr lang="en-US" dirty="0"/>
              <a:t> </a:t>
            </a:r>
            <a:r>
              <a:rPr lang="en-US" kern="1200" dirty="0">
                <a:effectLst/>
                <a:latin typeface="+mn-lt"/>
                <a:ea typeface="+mn-ea"/>
                <a:cs typeface="+mn-cs"/>
              </a:rPr>
              <a:t>individuals in ancient Leicester</a:t>
            </a:r>
            <a:r>
              <a:rPr lang="en-US" dirty="0"/>
              <a:t> but </a:t>
            </a:r>
            <a:r>
              <a:rPr lang="en-US" dirty="0" err="1"/>
              <a:t>nb</a:t>
            </a:r>
            <a:r>
              <a:rPr lang="en-US" dirty="0"/>
              <a:t> they will not make the associations until next week so judge how much you want to give away! </a:t>
            </a:r>
            <a:endParaRPr lang="en-US" dirty="0">
              <a:ea typeface="+mn-ea"/>
              <a:cs typeface="+mn-cs"/>
            </a:endParaRPr>
          </a:p>
          <a:p>
            <a:pPr rtl="0"/>
            <a:r>
              <a:rPr lang="en-US" sz="1200" kern="1200" dirty="0">
                <a:solidFill>
                  <a:schemeClr val="tx1"/>
                </a:solidFill>
                <a:effectLst/>
                <a:latin typeface="+mn-lt"/>
                <a:ea typeface="+mn-ea"/>
                <a:cs typeface="+mn-cs"/>
              </a:rPr>
              <a:t>2. Ask how we know about them and the city (you’re aiming for evidence from writing/objects/association between a place &amp; a person, but reward anything sensible).</a:t>
            </a:r>
          </a:p>
          <a:p>
            <a:pPr rtl="0"/>
            <a:r>
              <a:rPr lang="en-US" sz="1200" kern="1200" dirty="0">
                <a:solidFill>
                  <a:schemeClr val="tx1"/>
                </a:solidFill>
                <a:effectLst/>
                <a:latin typeface="+mn-lt"/>
                <a:ea typeface="+mn-ea"/>
                <a:cs typeface="+mn-cs"/>
              </a:rPr>
              <a:t>3.</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Archaeologists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many different types of evidence to identify people in the ancient world; we know about the characters from Leicester because their names have been found on objects. The location of some of the objects suggests that the person may have lived or worked in that place</a:t>
            </a:r>
          </a:p>
          <a:p>
            <a:pPr rtl="0"/>
            <a:r>
              <a:rPr lang="en-US" sz="1200" kern="1200" dirty="0">
                <a:solidFill>
                  <a:schemeClr val="tx1"/>
                </a:solidFill>
                <a:effectLst/>
                <a:latin typeface="+mn-lt"/>
                <a:ea typeface="+mn-ea"/>
                <a:cs typeface="+mn-cs"/>
              </a:rPr>
              <a:t>4.</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Primus and Caius Pal. </a:t>
            </a:r>
            <a:r>
              <a:rPr lang="en-US" sz="1200"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both left objects </a:t>
            </a:r>
            <a:r>
              <a:rPr lang="en-US" sz="1200" kern="1200" dirty="0" smtClean="0">
                <a:solidFill>
                  <a:schemeClr val="tx1"/>
                </a:solidFill>
                <a:effectLst/>
                <a:latin typeface="+mn-lt"/>
                <a:ea typeface="+mn-ea"/>
                <a:cs typeface="+mn-cs"/>
              </a:rPr>
              <a:t>near </a:t>
            </a:r>
            <a:r>
              <a:rPr lang="en-US" sz="1200" kern="1200" dirty="0">
                <a:solidFill>
                  <a:schemeClr val="tx1"/>
                </a:solidFill>
                <a:effectLst/>
                <a:latin typeface="+mn-lt"/>
                <a:ea typeface="+mn-ea"/>
                <a:cs typeface="+mn-cs"/>
              </a:rPr>
              <a:t>the forum:</a:t>
            </a:r>
          </a:p>
          <a:p>
            <a:pPr rtl="0"/>
            <a:r>
              <a:rPr lang="en-US" sz="1200" kern="1200" dirty="0">
                <a:solidFill>
                  <a:schemeClr val="tx1"/>
                </a:solidFill>
                <a:effectLst/>
                <a:latin typeface="+mn-lt"/>
                <a:ea typeface="+mn-ea"/>
                <a:cs typeface="+mn-cs"/>
              </a:rPr>
              <a:t>5.</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lost the seal stone </a:t>
            </a:r>
            <a:r>
              <a:rPr lang="en-US" sz="1200" kern="1200" dirty="0" smtClean="0">
                <a:solidFill>
                  <a:schemeClr val="tx1"/>
                </a:solidFill>
                <a:effectLst/>
                <a:latin typeface="+mn-lt"/>
                <a:ea typeface="+mn-ea"/>
                <a:cs typeface="+mn-cs"/>
              </a:rPr>
              <a:t>near </a:t>
            </a:r>
            <a:r>
              <a:rPr lang="en-US" sz="1200" kern="1200" dirty="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forum; the three names (</a:t>
            </a:r>
            <a:r>
              <a:rPr lang="en-US" sz="1200" i="1" kern="1200" dirty="0" err="1" smtClean="0">
                <a:solidFill>
                  <a:schemeClr val="tx1"/>
                </a:solidFill>
                <a:effectLst/>
                <a:latin typeface="+mn-lt"/>
                <a:ea typeface="+mn-ea"/>
                <a:cs typeface="+mn-cs"/>
              </a:rPr>
              <a:t>tria</a:t>
            </a:r>
            <a:r>
              <a:rPr lang="en-US" sz="1200" i="1" kern="1200" dirty="0" smtClean="0">
                <a:solidFill>
                  <a:schemeClr val="tx1"/>
                </a:solidFill>
                <a:effectLst/>
                <a:latin typeface="+mn-lt"/>
                <a:ea typeface="+mn-ea"/>
                <a:cs typeface="+mn-cs"/>
              </a:rPr>
              <a:t> </a:t>
            </a:r>
            <a:r>
              <a:rPr lang="en-US" sz="1200" i="0" kern="1200" dirty="0" err="1" smtClean="0">
                <a:solidFill>
                  <a:schemeClr val="tx1"/>
                </a:solidFill>
                <a:effectLst/>
                <a:latin typeface="+mn-lt"/>
                <a:ea typeface="+mn-ea"/>
                <a:cs typeface="+mn-cs"/>
              </a:rPr>
              <a:t>nomina</a:t>
            </a:r>
            <a:r>
              <a:rPr lang="en-US" sz="1200" i="0" kern="1200" dirty="0" smtClean="0">
                <a:solidFill>
                  <a:schemeClr val="tx1"/>
                </a:solidFill>
                <a:effectLst/>
                <a:latin typeface="+mn-lt"/>
                <a:ea typeface="+mn-ea"/>
                <a:cs typeface="+mn-cs"/>
              </a:rPr>
              <a:t>) shown upon it indicate</a:t>
            </a:r>
            <a:r>
              <a:rPr lang="en-US" sz="1200" kern="1200" dirty="0" smtClean="0">
                <a:solidFill>
                  <a:schemeClr val="tx1"/>
                </a:solidFill>
                <a:effectLst/>
                <a:latin typeface="+mn-lt"/>
                <a:ea typeface="+mn-ea"/>
                <a:cs typeface="+mn-cs"/>
              </a:rPr>
              <a:t> that he was a citizen . </a:t>
            </a:r>
            <a:r>
              <a:rPr lang="en-US" sz="1200" kern="1200" dirty="0">
                <a:solidFill>
                  <a:schemeClr val="tx1"/>
                </a:solidFill>
                <a:effectLst/>
                <a:latin typeface="+mn-lt"/>
                <a:ea typeface="+mn-ea"/>
                <a:cs typeface="+mn-cs"/>
              </a:rPr>
              <a:t>The stone was local stone and there is a suggestion that </a:t>
            </a:r>
            <a:r>
              <a:rPr lang="en-US" sz="1200" kern="1200" dirty="0" err="1">
                <a:solidFill>
                  <a:schemeClr val="tx1"/>
                </a:solidFill>
                <a:effectLst/>
                <a:latin typeface="+mn-lt"/>
                <a:ea typeface="+mn-ea"/>
                <a:cs typeface="+mn-cs"/>
              </a:rPr>
              <a:t>Gracilis</a:t>
            </a:r>
            <a:r>
              <a:rPr lang="en-US" sz="1200" kern="1200" dirty="0">
                <a:solidFill>
                  <a:schemeClr val="tx1"/>
                </a:solidFill>
                <a:effectLst/>
                <a:latin typeface="+mn-lt"/>
                <a:ea typeface="+mn-ea"/>
                <a:cs typeface="+mn-cs"/>
              </a:rPr>
              <a:t> was a trader in ointments (hence what he’s carrying in the picture</a:t>
            </a:r>
            <a:r>
              <a:rPr lang="en-US" sz="1200" kern="1200" dirty="0" smtClean="0">
                <a:solidFill>
                  <a:schemeClr val="tx1"/>
                </a:solidFill>
                <a:effectLst/>
                <a:latin typeface="+mn-lt"/>
                <a:ea typeface="+mn-ea"/>
                <a:cs typeface="+mn-cs"/>
              </a:rPr>
              <a:t>) which would have</a:t>
            </a:r>
            <a:r>
              <a:rPr lang="en-US" sz="1200" kern="1200" baseline="0" dirty="0" smtClean="0">
                <a:solidFill>
                  <a:schemeClr val="tx1"/>
                </a:solidFill>
                <a:effectLst/>
                <a:latin typeface="+mn-lt"/>
                <a:ea typeface="+mn-ea"/>
                <a:cs typeface="+mn-cs"/>
              </a:rPr>
              <a:t> been stamped with this seal</a:t>
            </a:r>
            <a:r>
              <a:rPr lang="en-US" sz="1200" kern="1200" dirty="0" smtClean="0">
                <a:solidFill>
                  <a:schemeClr val="tx1"/>
                </a:solidFill>
                <a:effectLst/>
                <a:latin typeface="+mn-lt"/>
                <a:ea typeface="+mn-ea"/>
                <a:cs typeface="+mn-cs"/>
              </a:rPr>
              <a:t>.  The right-hand image shows the cartoon</a:t>
            </a:r>
            <a:r>
              <a:rPr lang="en-US" sz="1200" kern="1200" baseline="0" dirty="0" smtClean="0">
                <a:solidFill>
                  <a:schemeClr val="tx1"/>
                </a:solidFill>
                <a:effectLst/>
                <a:latin typeface="+mn-lt"/>
                <a:ea typeface="+mn-ea"/>
                <a:cs typeface="+mn-cs"/>
              </a:rPr>
              <a:t> and names more clearly.</a:t>
            </a:r>
            <a:endParaRPr lang="en-US" sz="1200" kern="1200" dirty="0">
              <a:solidFill>
                <a:schemeClr val="tx1"/>
              </a:solidFill>
              <a:effectLst/>
              <a:latin typeface="+mn-lt"/>
              <a:ea typeface="+mn-ea"/>
              <a:cs typeface="+mn-cs"/>
            </a:endParaRPr>
          </a:p>
          <a:p>
            <a:r>
              <a:rPr lang="en-US" kern="1200" dirty="0">
                <a:effectLst/>
                <a:latin typeface="+mn-lt"/>
                <a:ea typeface="+mn-ea"/>
                <a:cs typeface="+mn-cs"/>
              </a:rPr>
              <a:t>6.</a:t>
            </a:r>
            <a:r>
              <a:rPr lang="en-US" kern="1200" baseline="0" dirty="0">
                <a:effectLst/>
                <a:latin typeface="+mn-lt"/>
                <a:ea typeface="+mn-ea"/>
                <a:cs typeface="+mn-cs"/>
              </a:rPr>
              <a:t> </a:t>
            </a:r>
            <a:r>
              <a:rPr lang="en-US" kern="1200" dirty="0">
                <a:effectLst/>
                <a:latin typeface="+mn-lt"/>
                <a:ea typeface="+mn-ea"/>
                <a:cs typeface="+mn-cs"/>
              </a:rPr>
              <a:t>Primus used a comb to inscribe on a box-flue </a:t>
            </a:r>
            <a:r>
              <a:rPr lang="en-US" dirty="0"/>
              <a:t>(hollow tile used in building heated buildings which allowed hot air to pass through it)</a:t>
            </a:r>
            <a:r>
              <a:rPr lang="en-US" kern="1200" dirty="0">
                <a:effectLst/>
                <a:latin typeface="+mn-lt"/>
                <a:ea typeface="+mn-ea"/>
                <a:cs typeface="+mn-cs"/>
              </a:rPr>
              <a:t> that he had made 10 tiles – </a:t>
            </a:r>
            <a:r>
              <a:rPr lang="en-US" i="1" kern="1200" dirty="0">
                <a:effectLst/>
                <a:latin typeface="+mn-lt"/>
                <a:ea typeface="+mn-ea"/>
                <a:cs typeface="+mn-cs"/>
              </a:rPr>
              <a:t>point out </a:t>
            </a:r>
            <a:r>
              <a:rPr lang="en-US" i="1" dirty="0"/>
              <a:t>Roman numeral X</a:t>
            </a:r>
            <a:r>
              <a:rPr lang="en-US" i="1" kern="1200" dirty="0">
                <a:effectLst/>
                <a:latin typeface="+mn-lt"/>
                <a:ea typeface="+mn-ea"/>
                <a:cs typeface="+mn-cs"/>
              </a:rPr>
              <a:t> at </a:t>
            </a:r>
            <a:r>
              <a:rPr lang="en-US" i="1" dirty="0"/>
              <a:t>the end</a:t>
            </a:r>
            <a:r>
              <a:rPr lang="en-US" i="1" kern="1200" dirty="0">
                <a:effectLst/>
                <a:latin typeface="+mn-lt"/>
                <a:ea typeface="+mn-ea"/>
                <a:cs typeface="+mn-cs"/>
              </a:rPr>
              <a:t> of </a:t>
            </a:r>
            <a:r>
              <a:rPr lang="en-US" i="1" dirty="0"/>
              <a:t>the 2</a:t>
            </a:r>
            <a:r>
              <a:rPr lang="en-US" i="1" baseline="30000" dirty="0"/>
              <a:t>nd</a:t>
            </a:r>
            <a:r>
              <a:rPr lang="en-US" i="1" kern="1200" baseline="0" dirty="0">
                <a:effectLst/>
                <a:latin typeface="+mn-lt"/>
                <a:ea typeface="+mn-ea"/>
                <a:cs typeface="+mn-cs"/>
              </a:rPr>
              <a:t> line</a:t>
            </a:r>
            <a:r>
              <a:rPr lang="en-US" kern="1200" dirty="0">
                <a:effectLst/>
                <a:latin typeface="+mn-lt"/>
                <a:ea typeface="+mn-ea"/>
                <a:cs typeface="+mn-cs"/>
              </a:rPr>
              <a:t>.</a:t>
            </a:r>
            <a:r>
              <a:rPr lang="en-US" dirty="0"/>
              <a:t> </a:t>
            </a:r>
            <a:endParaRPr lang="en-US" kern="1200" dirty="0">
              <a:latin typeface="+mn-lt"/>
              <a:cs typeface="Calibri"/>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9</a:t>
            </a:fld>
            <a:endParaRPr lang="en-US"/>
          </a:p>
        </p:txBody>
      </p:sp>
    </p:spTree>
    <p:extLst>
      <p:ext uri="{BB962C8B-B14F-4D97-AF65-F5344CB8AC3E}">
        <p14:creationId xmlns:p14="http://schemas.microsoft.com/office/powerpoint/2010/main" val="548286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icture">
    <p:spTree>
      <p:nvGrpSpPr>
        <p:cNvPr id="1" name=""/>
        <p:cNvGrpSpPr/>
        <p:nvPr/>
      </p:nvGrpSpPr>
      <p:grpSpPr>
        <a:xfrm>
          <a:off x="0" y="0"/>
          <a:ext cx="0" cy="0"/>
          <a:chOff x="0" y="0"/>
          <a:chExt cx="0" cy="0"/>
        </a:xfrm>
      </p:grpSpPr>
      <p:sp>
        <p:nvSpPr>
          <p:cNvPr id="6" name="Title 1"/>
          <p:cNvSpPr>
            <a:spLocks noGrp="1"/>
          </p:cNvSpPr>
          <p:nvPr>
            <p:ph type="title"/>
          </p:nvPr>
        </p:nvSpPr>
        <p:spPr>
          <a:xfrm>
            <a:off x="467544" y="1124744"/>
            <a:ext cx="8229600" cy="648072"/>
          </a:xfrm>
        </p:spPr>
        <p:txBody>
          <a:bodyPr anchor="t"/>
          <a:lstStyle>
            <a:lvl1pPr>
              <a:defRPr sz="3600">
                <a:solidFill>
                  <a:schemeClr val="tx2"/>
                </a:solidFill>
              </a:defRPr>
            </a:lvl1pPr>
          </a:lstStyle>
          <a:p>
            <a:pPr>
              <a:lnSpc>
                <a:spcPct val="130000"/>
              </a:lnSpc>
            </a:pPr>
            <a:r>
              <a:rPr lang="en-US" noProof="0"/>
              <a:t>Click to edit Master title style</a:t>
            </a:r>
            <a:endParaRPr lang="en-GB" sz="1800" dirty="0">
              <a:solidFill>
                <a:schemeClr val="tx1"/>
              </a:solidFill>
            </a:endParaRPr>
          </a:p>
        </p:txBody>
      </p:sp>
      <p:sp>
        <p:nvSpPr>
          <p:cNvPr id="11" name="Content Placeholder 2"/>
          <p:cNvSpPr>
            <a:spLocks noGrp="1"/>
          </p:cNvSpPr>
          <p:nvPr>
            <p:ph idx="1" hasCustomPrompt="1"/>
          </p:nvPr>
        </p:nvSpPr>
        <p:spPr>
          <a:xfrm>
            <a:off x="0" y="2492896"/>
            <a:ext cx="9144000" cy="4365104"/>
          </a:xfrm>
        </p:spPr>
        <p:txBody>
          <a:bodyPr/>
          <a:lstStyle>
            <a:lvl1pPr marL="0" marR="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marL="0" marR="0" lvl="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pPr>
            <a:r>
              <a:rPr lang="en-GB" noProof="0" dirty="0"/>
              <a:t>Picture size 25.4 x 12.2 cm</a:t>
            </a:r>
          </a:p>
          <a:p>
            <a:pPr lvl="0"/>
            <a:endParaRPr lang="en-GB" noProof="0" dirty="0"/>
          </a:p>
        </p:txBody>
      </p:sp>
      <p:sp>
        <p:nvSpPr>
          <p:cNvPr id="12" name="Subtitle 2"/>
          <p:cNvSpPr>
            <a:spLocks noGrp="1"/>
          </p:cNvSpPr>
          <p:nvPr>
            <p:ph type="subTitle" idx="10"/>
          </p:nvPr>
        </p:nvSpPr>
        <p:spPr>
          <a:xfrm>
            <a:off x="467544" y="1772816"/>
            <a:ext cx="8240122" cy="432048"/>
          </a:xfrm>
        </p:spPr>
        <p:txBody>
          <a:bodyPr anchor="t"/>
          <a:lstStyle>
            <a:lvl1pPr marL="0" indent="0" algn="l">
              <a:lnSpc>
                <a:spcPct val="120000"/>
              </a:lnSpc>
              <a:spcBef>
                <a:spcPts val="0"/>
              </a:spcBef>
              <a:buNone/>
              <a:defRPr sz="2400">
                <a:solidFill>
                  <a:schemeClr val="tx1"/>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5" y="354709"/>
            <a:ext cx="2151909" cy="575524"/>
          </a:xfrm>
          <a:prstGeom prst="rect">
            <a:avLst/>
          </a:prstGeom>
        </p:spPr>
      </p:pic>
    </p:spTree>
    <p:extLst>
      <p:ext uri="{BB962C8B-B14F-4D97-AF65-F5344CB8AC3E}">
        <p14:creationId xmlns:p14="http://schemas.microsoft.com/office/powerpoint/2010/main" val="161651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ndscape image with text 2">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6" name="Content Placeholder 2"/>
          <p:cNvSpPr>
            <a:spLocks noGrp="1"/>
          </p:cNvSpPr>
          <p:nvPr>
            <p:ph idx="1" hasCustomPrompt="1"/>
          </p:nvPr>
        </p:nvSpPr>
        <p:spPr>
          <a:xfrm>
            <a:off x="0" y="0"/>
            <a:ext cx="9144000" cy="4509120"/>
          </a:xfrm>
        </p:spPr>
        <p:txBody>
          <a:bodyPr/>
          <a:lstStyle>
            <a:lvl1pPr marL="0" indent="0">
              <a:spcBef>
                <a:spcPts val="1400"/>
              </a:spcBef>
              <a:buClr>
                <a:schemeClr val="tx1"/>
              </a:buClr>
              <a:buNone/>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12.6 cm</a:t>
            </a:r>
          </a:p>
        </p:txBody>
      </p:sp>
      <p:sp>
        <p:nvSpPr>
          <p:cNvPr id="7" name="Text Placeholder 4"/>
          <p:cNvSpPr>
            <a:spLocks noGrp="1"/>
          </p:cNvSpPr>
          <p:nvPr>
            <p:ph type="body" sz="quarter" idx="10"/>
          </p:nvPr>
        </p:nvSpPr>
        <p:spPr>
          <a:xfrm>
            <a:off x="456620" y="5301208"/>
            <a:ext cx="8247705" cy="121480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11" name="Title 1"/>
          <p:cNvSpPr>
            <a:spLocks noGrp="1"/>
          </p:cNvSpPr>
          <p:nvPr>
            <p:ph type="title"/>
          </p:nvPr>
        </p:nvSpPr>
        <p:spPr>
          <a:xfrm>
            <a:off x="457200" y="4565252"/>
            <a:ext cx="8250238" cy="765175"/>
          </a:xfrm>
        </p:spPr>
        <p:txBody>
          <a:bodyPr/>
          <a:lstStyle>
            <a:lvl1pPr>
              <a:defRPr>
                <a:solidFill>
                  <a:schemeClr val="tx2"/>
                </a:solidFill>
              </a:defRPr>
            </a:lvl1pPr>
          </a:lstStyle>
          <a:p>
            <a:r>
              <a:rPr lang="en-US" noProof="0"/>
              <a:t>Click to edit Master title style</a:t>
            </a:r>
            <a:endParaRPr lang="en-GB" noProof="0"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373694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a:solidFill>
                  <a:schemeClr val="tx2"/>
                </a:solidFill>
              </a:defRPr>
            </a:lvl1pPr>
          </a:lstStyle>
          <a:p>
            <a:r>
              <a:rPr lang="en-US" noProof="0"/>
              <a:t>Click to edit Master title style</a:t>
            </a:r>
            <a:endParaRPr lang="en-GB" noProof="0" dirty="0"/>
          </a:p>
        </p:txBody>
      </p:sp>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07383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13471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ing page">
    <p:bg>
      <p:bgPr>
        <a:solidFill>
          <a:schemeClr val="bg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5" name="Title 1"/>
          <p:cNvSpPr>
            <a:spLocks noGrp="1"/>
          </p:cNvSpPr>
          <p:nvPr>
            <p:ph type="title"/>
          </p:nvPr>
        </p:nvSpPr>
        <p:spPr>
          <a:xfrm>
            <a:off x="457200" y="2591817"/>
            <a:ext cx="8229600" cy="765175"/>
          </a:xfrm>
        </p:spPr>
        <p:txBody>
          <a:bodyPr/>
          <a:lstStyle>
            <a:lvl1pPr>
              <a:defRPr>
                <a:solidFill>
                  <a:schemeClr val="tx2"/>
                </a:solidFill>
              </a:defRPr>
            </a:lvl1pPr>
          </a:lstStyle>
          <a:p>
            <a:r>
              <a:rPr lang="en-US" noProof="0"/>
              <a:t>Click to edit Master title style</a:t>
            </a:r>
            <a:endParaRPr lang="en-GB" noProof="0"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5738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5554" y="1844824"/>
            <a:ext cx="7740000" cy="1440000"/>
          </a:xfrm>
        </p:spPr>
        <p:txBody>
          <a:bodyPr/>
          <a:lstStyle>
            <a:lvl1pPr algn="l">
              <a:lnSpc>
                <a:spcPct val="100000"/>
              </a:lnSpc>
              <a:defRPr sz="4000">
                <a:solidFill>
                  <a:schemeClr val="tx2"/>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475554" y="3573016"/>
            <a:ext cx="7740000" cy="2160240"/>
          </a:xfrm>
        </p:spPr>
        <p:txBody>
          <a:bodyPr/>
          <a:lstStyle>
            <a:lvl1pPr marL="0" indent="0" algn="l">
              <a:lnSpc>
                <a:spcPct val="120000"/>
              </a:lnSpc>
              <a:spcBef>
                <a:spcPts val="0"/>
              </a:spcBef>
              <a:buNone/>
              <a:defRPr sz="2400">
                <a:solidFill>
                  <a:schemeClr val="accent6"/>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sp>
        <p:nvSpPr>
          <p:cNvPr id="10" name="Text Placeholder 9"/>
          <p:cNvSpPr>
            <a:spLocks noGrp="1"/>
          </p:cNvSpPr>
          <p:nvPr>
            <p:ph type="body" sz="quarter" idx="10"/>
          </p:nvPr>
        </p:nvSpPr>
        <p:spPr>
          <a:xfrm>
            <a:off x="467544" y="5850109"/>
            <a:ext cx="7747155" cy="431977"/>
          </a:xfrm>
        </p:spPr>
        <p:txBody>
          <a:bodyPr/>
          <a:lstStyle>
            <a:lvl1pPr marL="0" indent="0">
              <a:buNone/>
              <a:defRPr sz="2400">
                <a:solidFill>
                  <a:schemeClr val="tx1"/>
                </a:solidFill>
              </a:defRPr>
            </a:lvl1pPr>
          </a:lstStyle>
          <a:p>
            <a:pPr lvl="0"/>
            <a:r>
              <a:rPr lang="en-US" noProof="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6" y="665968"/>
            <a:ext cx="2151909" cy="575524"/>
          </a:xfrm>
          <a:prstGeom prst="rect">
            <a:avLst/>
          </a:prstGeom>
        </p:spPr>
      </p:pic>
    </p:spTree>
    <p:extLst>
      <p:ext uri="{BB962C8B-B14F-4D97-AF65-F5344CB8AC3E}">
        <p14:creationId xmlns:p14="http://schemas.microsoft.com/office/powerpoint/2010/main" val="22283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8229600" cy="4790107"/>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6047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image top">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232"/>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hasCustomPrompt="1"/>
          </p:nvPr>
        </p:nvSpPr>
        <p:spPr>
          <a:xfrm>
            <a:off x="0" y="0"/>
            <a:ext cx="9144000" cy="5338787"/>
          </a:xfrm>
        </p:spPr>
        <p:txBody>
          <a:bodyPr/>
          <a:lstStyle>
            <a:lvl1pPr marL="0" indent="0">
              <a:spcBef>
                <a:spcPts val="1400"/>
              </a:spcBef>
              <a:buClr>
                <a:schemeClr val="tx1"/>
              </a:buClr>
              <a:buNone/>
              <a:defRPr baseline="0">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14.9 cm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26428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ullet list and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4618856" cy="4646091"/>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5220072" y="1447203"/>
            <a:ext cx="3923928" cy="4646091"/>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solidFill>
                  <a:schemeClr val="tx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10.9 x 12.9 cm</a:t>
            </a:r>
          </a:p>
          <a:p>
            <a:pPr lvl="0"/>
            <a:endParaRPr lang="en-GB" dirty="0"/>
          </a:p>
        </p:txBody>
      </p:sp>
      <p:sp>
        <p:nvSpPr>
          <p:cNvPr id="8" name="Slide Number Placeholder 5"/>
          <p:cNvSpPr>
            <a:spLocks noGrp="1"/>
          </p:cNvSpPr>
          <p:nvPr>
            <p:ph type="sldNum" sz="quarter" idx="4"/>
          </p:nvPr>
        </p:nvSpPr>
        <p:spPr>
          <a:xfrm>
            <a:off x="8316416"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2" name="Footer Placeholder 4"/>
          <p:cNvSpPr>
            <a:spLocks noGrp="1"/>
          </p:cNvSpPr>
          <p:nvPr>
            <p:ph type="ftr" sz="quarter" idx="3"/>
          </p:nvPr>
        </p:nvSpPr>
        <p:spPr>
          <a:xfrm>
            <a:off x="5179392" y="6381328"/>
            <a:ext cx="3183632" cy="365125"/>
          </a:xfrm>
          <a:prstGeom prst="rect">
            <a:avLst/>
          </a:prstGeom>
          <a:ln>
            <a:noFill/>
          </a:ln>
        </p:spPr>
        <p:txBody>
          <a:bodyPr vert="horz" lIns="91440" tIns="45720" rIns="91440" bIns="45720" rtlCol="0" anchor="ctr"/>
          <a:lstStyle>
            <a:lvl1pPr algn="r">
              <a:tabLst/>
              <a:defRPr sz="1000">
                <a:solidFill>
                  <a:schemeClr val="tx1"/>
                </a:solidFill>
              </a:defRPr>
            </a:lvl1pPr>
          </a:lstStyle>
          <a:p>
            <a:r>
              <a:rPr lang="en-US" dirty="0"/>
              <a:t>University of Leicester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382239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6" name="Content Placeholder 3"/>
          <p:cNvSpPr>
            <a:spLocks noGrp="1"/>
          </p:cNvSpPr>
          <p:nvPr>
            <p:ph sz="half" idx="2"/>
          </p:nvPr>
        </p:nvSpPr>
        <p:spPr>
          <a:xfrm>
            <a:off x="457200" y="1556792"/>
            <a:ext cx="4040188"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1"/>
          </p:nvPr>
        </p:nvSpPr>
        <p:spPr>
          <a:xfrm>
            <a:off x="4645025" y="1556792"/>
            <a:ext cx="4041775"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5224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5" name="Text Placeholder 2"/>
          <p:cNvSpPr>
            <a:spLocks noGrp="1"/>
          </p:cNvSpPr>
          <p:nvPr>
            <p:ph type="body" idx="1"/>
          </p:nvPr>
        </p:nvSpPr>
        <p:spPr>
          <a:xfrm>
            <a:off x="457200" y="1463103"/>
            <a:ext cx="4040188"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p:cNvSpPr>
            <a:spLocks noGrp="1"/>
          </p:cNvSpPr>
          <p:nvPr>
            <p:ph sz="half" idx="2"/>
          </p:nvPr>
        </p:nvSpPr>
        <p:spPr>
          <a:xfrm>
            <a:off x="457200" y="2102865"/>
            <a:ext cx="4040188"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4"/>
          <p:cNvSpPr>
            <a:spLocks noGrp="1"/>
          </p:cNvSpPr>
          <p:nvPr>
            <p:ph type="body" sz="quarter" idx="10"/>
          </p:nvPr>
        </p:nvSpPr>
        <p:spPr>
          <a:xfrm>
            <a:off x="4645025" y="1463103"/>
            <a:ext cx="4041775"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5"/>
          <p:cNvSpPr>
            <a:spLocks noGrp="1"/>
          </p:cNvSpPr>
          <p:nvPr>
            <p:ph sz="quarter" idx="11"/>
          </p:nvPr>
        </p:nvSpPr>
        <p:spPr>
          <a:xfrm>
            <a:off x="4645025" y="2102865"/>
            <a:ext cx="4041775"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39434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Large image left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5868144"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5868144"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0" y="0"/>
            <a:ext cx="5580112" cy="6858000"/>
          </a:xfrm>
        </p:spPr>
        <p:txBody>
          <a:bodyPr/>
          <a:lstStyle>
            <a:lvl1pPr marL="0" indent="0">
              <a:spcBef>
                <a:spcPts val="1400"/>
              </a:spcBef>
              <a:buClr>
                <a:schemeClr val="accent1"/>
              </a:buClr>
              <a:buNone/>
              <a:defRPr baseline="0"/>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GB" dirty="0"/>
              <a:t>Picture size 15.5 x 19.1 cm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789848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Large image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3563888" y="0"/>
            <a:ext cx="5580112" cy="6858000"/>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15.5 x 19.1 cm </a:t>
            </a:r>
          </a:p>
          <a:p>
            <a:pPr lvl="0"/>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425851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79502"/>
            <a:ext cx="8229600" cy="765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a:t>Click to edit Master title style</a:t>
            </a:r>
            <a:endParaRPr lang="en-GB" noProof="0" dirty="0"/>
          </a:p>
        </p:txBody>
      </p:sp>
      <p:sp>
        <p:nvSpPr>
          <p:cNvPr id="1027" name="Rectangle 3"/>
          <p:cNvSpPr>
            <a:spLocks noGrp="1" noChangeArrowheads="1"/>
          </p:cNvSpPr>
          <p:nvPr>
            <p:ph type="body" idx="1"/>
          </p:nvPr>
        </p:nvSpPr>
        <p:spPr bwMode="auto">
          <a:xfrm>
            <a:off x="457200" y="1978025"/>
            <a:ext cx="8229600" cy="431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5"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accent6"/>
                </a:solidFill>
              </a:defRPr>
            </a:lvl1pPr>
          </a:lstStyle>
          <a:p>
            <a:fld id="{58687779-E69B-7343-8F6F-422D6150DAE5}" type="slidenum">
              <a:rPr lang="en-US" smtClean="0"/>
              <a:pPr/>
              <a:t>‹#›</a:t>
            </a:fld>
            <a:endParaRPr lang="en-US" dirty="0"/>
          </a:p>
        </p:txBody>
      </p:sp>
      <p:sp>
        <p:nvSpPr>
          <p:cNvPr id="7"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accent6"/>
                </a:solidFill>
              </a:defRPr>
            </a:lvl1pPr>
          </a:lstStyle>
          <a:p>
            <a:pPr algn="l"/>
            <a:r>
              <a:rPr lang="en-US" dirty="0"/>
              <a:t>University of Leicester</a:t>
            </a:r>
          </a:p>
        </p:txBody>
      </p:sp>
    </p:spTree>
    <p:extLst>
      <p:ext uri="{BB962C8B-B14F-4D97-AF65-F5344CB8AC3E}">
        <p14:creationId xmlns:p14="http://schemas.microsoft.com/office/powerpoint/2010/main" val="53358674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52" r:id="rId4"/>
    <p:sldLayoutId id="2147483739" r:id="rId5"/>
    <p:sldLayoutId id="2147483756" r:id="rId6"/>
    <p:sldLayoutId id="2147483740" r:id="rId7"/>
    <p:sldLayoutId id="2147483749" r:id="rId8"/>
    <p:sldLayoutId id="2147483741" r:id="rId9"/>
    <p:sldLayoutId id="2147483743" r:id="rId10"/>
    <p:sldLayoutId id="2147483744" r:id="rId11"/>
    <p:sldLayoutId id="2147483745" r:id="rId12"/>
    <p:sldLayoutId id="2147483746" r:id="rId13"/>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rtl="0" eaLnBrk="1" fontAlgn="base" hangingPunct="1">
        <a:spcBef>
          <a:spcPct val="0"/>
        </a:spcBef>
        <a:spcAft>
          <a:spcPct val="0"/>
        </a:spcAft>
        <a:defRPr sz="3200" b="0">
          <a:solidFill>
            <a:schemeClr val="tx2"/>
          </a:solidFill>
          <a:latin typeface="+mj-lt"/>
          <a:ea typeface="+mj-ea"/>
          <a:cs typeface="+mj-cs"/>
        </a:defRPr>
      </a:lvl1pPr>
      <a:lvl2pPr algn="l" rtl="0" eaLnBrk="1" fontAlgn="base" hangingPunct="1">
        <a:spcBef>
          <a:spcPct val="0"/>
        </a:spcBef>
        <a:spcAft>
          <a:spcPct val="0"/>
        </a:spcAft>
        <a:defRPr sz="3600">
          <a:solidFill>
            <a:schemeClr val="bg1"/>
          </a:solidFill>
          <a:latin typeface="Trebuchet MS" pitchFamily="34" charset="0"/>
        </a:defRPr>
      </a:lvl2pPr>
      <a:lvl3pPr algn="l" rtl="0" eaLnBrk="1" fontAlgn="base" hangingPunct="1">
        <a:spcBef>
          <a:spcPct val="0"/>
        </a:spcBef>
        <a:spcAft>
          <a:spcPct val="0"/>
        </a:spcAft>
        <a:defRPr sz="3600">
          <a:solidFill>
            <a:schemeClr val="bg1"/>
          </a:solidFill>
          <a:latin typeface="Trebuchet MS" pitchFamily="34" charset="0"/>
        </a:defRPr>
      </a:lvl3pPr>
      <a:lvl4pPr algn="l" rtl="0" eaLnBrk="1" fontAlgn="base" hangingPunct="1">
        <a:spcBef>
          <a:spcPct val="0"/>
        </a:spcBef>
        <a:spcAft>
          <a:spcPct val="0"/>
        </a:spcAft>
        <a:defRPr sz="3600">
          <a:solidFill>
            <a:schemeClr val="bg1"/>
          </a:solidFill>
          <a:latin typeface="Trebuchet MS" pitchFamily="34" charset="0"/>
        </a:defRPr>
      </a:lvl4pPr>
      <a:lvl5pPr algn="l" rtl="0" eaLnBrk="1" fontAlgn="base" hangingPunct="1">
        <a:spcBef>
          <a:spcPct val="0"/>
        </a:spcBef>
        <a:spcAft>
          <a:spcPct val="0"/>
        </a:spcAft>
        <a:defRPr sz="3600">
          <a:solidFill>
            <a:schemeClr val="bg1"/>
          </a:solidFill>
          <a:latin typeface="Trebuchet MS" pitchFamily="34" charset="0"/>
        </a:defRPr>
      </a:lvl5pPr>
      <a:lvl6pPr marL="457200" algn="l" rtl="0" eaLnBrk="1" fontAlgn="base" hangingPunct="1">
        <a:spcBef>
          <a:spcPct val="0"/>
        </a:spcBef>
        <a:spcAft>
          <a:spcPct val="0"/>
        </a:spcAft>
        <a:defRPr sz="3600">
          <a:solidFill>
            <a:schemeClr val="bg1"/>
          </a:solidFill>
          <a:latin typeface="Trebuchet MS" pitchFamily="34" charset="0"/>
        </a:defRPr>
      </a:lvl6pPr>
      <a:lvl7pPr marL="914400" algn="l" rtl="0" eaLnBrk="1" fontAlgn="base" hangingPunct="1">
        <a:spcBef>
          <a:spcPct val="0"/>
        </a:spcBef>
        <a:spcAft>
          <a:spcPct val="0"/>
        </a:spcAft>
        <a:defRPr sz="3600">
          <a:solidFill>
            <a:schemeClr val="bg1"/>
          </a:solidFill>
          <a:latin typeface="Trebuchet MS" pitchFamily="34" charset="0"/>
        </a:defRPr>
      </a:lvl7pPr>
      <a:lvl8pPr marL="1371600" algn="l" rtl="0" eaLnBrk="1" fontAlgn="base" hangingPunct="1">
        <a:spcBef>
          <a:spcPct val="0"/>
        </a:spcBef>
        <a:spcAft>
          <a:spcPct val="0"/>
        </a:spcAft>
        <a:defRPr sz="3600">
          <a:solidFill>
            <a:schemeClr val="bg1"/>
          </a:solidFill>
          <a:latin typeface="Trebuchet MS" pitchFamily="34" charset="0"/>
        </a:defRPr>
      </a:lvl8pPr>
      <a:lvl9pPr marL="1828800" algn="l" rtl="0" eaLnBrk="1" fontAlgn="base" hangingPunct="1">
        <a:spcBef>
          <a:spcPct val="0"/>
        </a:spcBef>
        <a:spcAft>
          <a:spcPct val="0"/>
        </a:spcAft>
        <a:defRPr sz="3600">
          <a:solidFill>
            <a:schemeClr val="bg1"/>
          </a:solidFill>
          <a:latin typeface="Trebuchet MS" pitchFamily="34" charset="0"/>
        </a:defRPr>
      </a:lvl9pPr>
    </p:titleStyle>
    <p:body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6.jpe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1.jpeg"/><Relationship Id="rId11" Type="http://schemas.microsoft.com/office/2007/relationships/hdphoto" Target="../media/hdphoto2.wdp"/><Relationship Id="rId5" Type="http://schemas.openxmlformats.org/officeDocument/2006/relationships/image" Target="../media/image30.tiff"/><Relationship Id="rId10" Type="http://schemas.openxmlformats.org/officeDocument/2006/relationships/image" Target="../media/image34.png"/><Relationship Id="rId4" Type="http://schemas.openxmlformats.org/officeDocument/2006/relationships/image" Target="../media/image29.jpeg"/><Relationship Id="rId9" Type="http://schemas.microsoft.com/office/2007/relationships/hdphoto" Target="../media/hdphoto1.wdp"/><Relationship Id="rId1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0.jpeg"/><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tiff"/></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tiff"/><Relationship Id="rId7"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tiff"/></Relationships>
</file>

<file path=ppt/slides/_rels/slide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tiff"/><Relationship Id="rId5" Type="http://schemas.openxmlformats.org/officeDocument/2006/relationships/image" Target="../media/image18.tiff"/><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tiff"/><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0" name="TextBox 19"/>
          <p:cNvSpPr txBox="1"/>
          <p:nvPr/>
        </p:nvSpPr>
        <p:spPr>
          <a:xfrm>
            <a:off x="467544" y="1180424"/>
            <a:ext cx="5004556" cy="4616648"/>
          </a:xfrm>
          <a:prstGeom prst="rect">
            <a:avLst/>
          </a:prstGeom>
          <a:noFill/>
        </p:spPr>
        <p:txBody>
          <a:bodyPr wrap="square" rtlCol="0">
            <a:spAutoFit/>
          </a:bodyPr>
          <a:lstStyle/>
          <a:p>
            <a:pPr>
              <a:lnSpc>
                <a:spcPct val="150000"/>
              </a:lnSpc>
              <a:buClr>
                <a:srgbClr val="F7C479"/>
              </a:buClr>
            </a:pPr>
            <a:r>
              <a:rPr lang="en-GB" altLang="en-US" sz="2800" b="1" dirty="0"/>
              <a:t>Salve!</a:t>
            </a:r>
          </a:p>
          <a:p>
            <a:pPr>
              <a:lnSpc>
                <a:spcPct val="150000"/>
              </a:lnSpc>
              <a:buClr>
                <a:srgbClr val="F7C479"/>
              </a:buClr>
            </a:pPr>
            <a:r>
              <a:rPr lang="en-US" altLang="en-US" sz="2800" b="1" dirty="0"/>
              <a:t>My name is Cori.</a:t>
            </a:r>
            <a:endParaRPr lang="en-US" altLang="en-US" sz="2400" b="1" dirty="0"/>
          </a:p>
          <a:p>
            <a:pPr>
              <a:lnSpc>
                <a:spcPct val="150000"/>
              </a:lnSpc>
              <a:buClr>
                <a:srgbClr val="F7C479"/>
              </a:buClr>
            </a:pPr>
            <a:r>
              <a:rPr lang="en-US" altLang="en-US" sz="2800" b="1" dirty="0"/>
              <a:t>I’m a Roman soldier</a:t>
            </a:r>
          </a:p>
          <a:p>
            <a:pPr>
              <a:lnSpc>
                <a:spcPct val="150000"/>
              </a:lnSpc>
              <a:buClr>
                <a:srgbClr val="F7C479"/>
              </a:buClr>
            </a:pPr>
            <a:r>
              <a:rPr lang="en-US" altLang="en-US" sz="2800" b="1" dirty="0"/>
              <a:t>and I work in </a:t>
            </a:r>
            <a:r>
              <a:rPr lang="en-US" altLang="en-US" sz="2800" b="1" dirty="0" err="1"/>
              <a:t>Ratae</a:t>
            </a:r>
            <a:endParaRPr lang="en-US" altLang="en-US" sz="2800" b="1" dirty="0"/>
          </a:p>
          <a:p>
            <a:pPr>
              <a:lnSpc>
                <a:spcPct val="150000"/>
              </a:lnSpc>
              <a:buClr>
                <a:srgbClr val="F7C479"/>
              </a:buClr>
            </a:pPr>
            <a:r>
              <a:rPr lang="en-US" altLang="en-US" sz="2800" b="1" dirty="0" err="1"/>
              <a:t>Corieltavorum</a:t>
            </a:r>
            <a:r>
              <a:rPr lang="en-US" altLang="en-US" sz="2800" b="1" dirty="0"/>
              <a:t> –</a:t>
            </a:r>
          </a:p>
          <a:p>
            <a:pPr>
              <a:lnSpc>
                <a:spcPct val="150000"/>
              </a:lnSpc>
              <a:buClr>
                <a:srgbClr val="F7C479"/>
              </a:buClr>
            </a:pPr>
            <a:r>
              <a:rPr lang="en-US" altLang="en-US" sz="2800" b="1" dirty="0"/>
              <a:t>the town you call</a:t>
            </a:r>
          </a:p>
          <a:p>
            <a:pPr>
              <a:lnSpc>
                <a:spcPct val="150000"/>
              </a:lnSpc>
              <a:buClr>
                <a:srgbClr val="F7C479"/>
              </a:buClr>
            </a:pPr>
            <a:r>
              <a:rPr lang="en-US" altLang="en-US" sz="2800" b="1" dirty="0"/>
              <a:t>Leicester.</a:t>
            </a:r>
            <a:endParaRPr lang="en-GB" altLang="en-US" sz="3600" dirty="0"/>
          </a:p>
        </p:txBody>
      </p:sp>
      <p:pic>
        <p:nvPicPr>
          <p:cNvPr id="21" name="Picture 7" descr="rat def col (1)"/>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l="33884" t="7170" r="34041" b="12119"/>
          <a:stretch>
            <a:fillRect/>
          </a:stretch>
        </p:blipFill>
        <p:spPr>
          <a:xfrm>
            <a:off x="5857180" y="1177178"/>
            <a:ext cx="3035300" cy="5400675"/>
          </a:xfrm>
        </p:spPr>
      </p:pic>
      <p:sp>
        <p:nvSpPr>
          <p:cNvPr id="22" name="TextBox 21"/>
          <p:cNvSpPr txBox="1"/>
          <p:nvPr/>
        </p:nvSpPr>
        <p:spPr>
          <a:xfrm>
            <a:off x="5796136" y="6546341"/>
            <a:ext cx="2160240" cy="246221"/>
          </a:xfrm>
          <a:prstGeom prst="rect">
            <a:avLst/>
          </a:prstGeom>
          <a:noFill/>
        </p:spPr>
        <p:txBody>
          <a:bodyPr wrap="square" rtlCol="0">
            <a:spAutoFit/>
          </a:bodyPr>
          <a:lstStyle/>
          <a:p>
            <a:r>
              <a:rPr lang="en-US" sz="1000" b="1" dirty="0"/>
              <a:t>Credit: Cori, Giacomo </a:t>
            </a:r>
            <a:r>
              <a:rPr lang="en-US" sz="1000" b="1" dirty="0" err="1"/>
              <a:t>Savani</a:t>
            </a:r>
            <a:r>
              <a:rPr lang="en-US" sz="1000" b="1" dirty="0"/>
              <a:t> </a:t>
            </a:r>
            <a:endParaRPr lang="en-US" sz="1000" b="1" i="1" dirty="0"/>
          </a:p>
        </p:txBody>
      </p:sp>
    </p:spTree>
    <p:extLst>
      <p:ext uri="{BB962C8B-B14F-4D97-AF65-F5344CB8AC3E}">
        <p14:creationId xmlns:p14="http://schemas.microsoft.com/office/powerpoint/2010/main" val="148696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university of leicester logo blac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08555" y="6667"/>
            <a:ext cx="1346400" cy="47124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8835" y="62290"/>
            <a:ext cx="6455037" cy="461665"/>
          </a:xfrm>
          <a:prstGeom prst="rect">
            <a:avLst/>
          </a:prstGeom>
          <a:noFill/>
        </p:spPr>
        <p:txBody>
          <a:bodyPr wrap="none" rtlCol="0">
            <a:spAutoFit/>
          </a:bodyPr>
          <a:lstStyle/>
          <a:p>
            <a:pPr defTabSz="457189"/>
            <a:r>
              <a:rPr lang="en-GB" sz="2400" dirty="0">
                <a:solidFill>
                  <a:prstClr val="black"/>
                </a:solidFill>
                <a:latin typeface="Arial Narrow" panose="020B0606020202030204" pitchFamily="34" charset="0"/>
              </a:rPr>
              <a:t>Vine Street town house (early 3rd – mid-4th century AD)</a:t>
            </a:r>
          </a:p>
        </p:txBody>
      </p:sp>
      <p:pic>
        <p:nvPicPr>
          <p:cNvPr id="4" name="Picture 4" descr="E:\Visions of Ancient Leicester\illustrations\page2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72000" y="1590815"/>
            <a:ext cx="5400000" cy="36763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E:\Visions of Ancient Leicester\illustrations\page27b.t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3908439" y="4530504"/>
            <a:ext cx="1596489" cy="288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Ch 2 Roman\Site narrative\site1-building1m-stokeroom.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84477" y="614671"/>
            <a:ext cx="2160000" cy="161622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descr="F:\Ch 2 Roman\Site narrative\site1-building1m-culvert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2000" y="719601"/>
            <a:ext cx="1620000" cy="216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8" name="Straight Arrow Connector 7"/>
          <p:cNvCxnSpPr>
            <a:stCxn id="6" idx="1"/>
          </p:cNvCxnSpPr>
          <p:nvPr/>
        </p:nvCxnSpPr>
        <p:spPr>
          <a:xfrm flipH="1">
            <a:off x="5508885" y="1422783"/>
            <a:ext cx="1275592" cy="808112"/>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7" idx="3"/>
          </p:cNvCxnSpPr>
          <p:nvPr/>
        </p:nvCxnSpPr>
        <p:spPr>
          <a:xfrm>
            <a:off x="1872003" y="1799604"/>
            <a:ext cx="946151" cy="1269359"/>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1"/>
          </p:cNvCxnSpPr>
          <p:nvPr/>
        </p:nvCxnSpPr>
        <p:spPr>
          <a:xfrm flipV="1">
            <a:off x="4706685" y="3942415"/>
            <a:ext cx="172617" cy="1229847"/>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8" cstate="screen">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a:ext>
            </a:extLst>
          </a:blip>
          <a:srcRect/>
          <a:stretch/>
        </p:blipFill>
        <p:spPr>
          <a:xfrm>
            <a:off x="6222061" y="4048662"/>
            <a:ext cx="2880000" cy="2773115"/>
          </a:xfrm>
          <a:prstGeom prst="rect">
            <a:avLst/>
          </a:prstGeom>
        </p:spPr>
      </p:pic>
      <p:cxnSp>
        <p:nvCxnSpPr>
          <p:cNvPr id="19" name="Straight Arrow Connector 18"/>
          <p:cNvCxnSpPr>
            <a:stCxn id="17" idx="1"/>
          </p:cNvCxnSpPr>
          <p:nvPr/>
        </p:nvCxnSpPr>
        <p:spPr>
          <a:xfrm flipH="1" flipV="1">
            <a:off x="5703757" y="3852473"/>
            <a:ext cx="518304" cy="1582747"/>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575693" y="6399422"/>
            <a:ext cx="570989"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Mosaics</a:t>
            </a:r>
          </a:p>
        </p:txBody>
      </p:sp>
      <p:sp>
        <p:nvSpPr>
          <p:cNvPr id="23" name="TextBox 22"/>
          <p:cNvSpPr txBox="1"/>
          <p:nvPr/>
        </p:nvSpPr>
        <p:spPr>
          <a:xfrm>
            <a:off x="7562369" y="2289939"/>
            <a:ext cx="1382109"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Stoke-room for hypocaust</a:t>
            </a:r>
          </a:p>
        </p:txBody>
      </p:sp>
      <p:sp>
        <p:nvSpPr>
          <p:cNvPr id="24" name="TextBox 23"/>
          <p:cNvSpPr txBox="1"/>
          <p:nvPr/>
        </p:nvSpPr>
        <p:spPr>
          <a:xfrm>
            <a:off x="252004" y="2945852"/>
            <a:ext cx="795410"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Stone culvert</a:t>
            </a:r>
          </a:p>
        </p:txBody>
      </p:sp>
      <p:pic>
        <p:nvPicPr>
          <p:cNvPr id="25" name="Picture 4" descr="R:\ULASdata\ULAS_Archive\ULAS_Central_Archive\Publicity&amp;Outreach\ULAS_Leaflets\Post-ex_leaflet\Pictures\Building_material\31Z30098.JPG"/>
          <p:cNvPicPr>
            <a:picLocks noChangeAspect="1" noChangeArrowheads="1"/>
          </p:cNvPicPr>
          <p:nvPr/>
        </p:nvPicPr>
        <p:blipFill>
          <a:blip r:embed="rId10" cstate="screen">
            <a:extLst>
              <a:ext uri="{BEBA8EAE-BF5A-486C-A8C5-ECC9F3942E4B}">
                <a14:imgProps xmlns:a14="http://schemas.microsoft.com/office/drawing/2010/main">
                  <a14:imgLayer r:embed="rId11">
                    <a14:imgEffect>
                      <a14:backgroundRemoval t="8447" b="96240" l="3125" r="97656">
                        <a14:foregroundMark x1="21289" y1="46582" x2="21289" y2="46582"/>
                        <a14:foregroundMark x1="26758" y1="55225" x2="26758" y2="55225"/>
                        <a14:foregroundMark x1="19206" y1="28662" x2="19206" y2="28662"/>
                        <a14:foregroundMark x1="19206" y1="28662" x2="19206" y2="28662"/>
                        <a14:foregroundMark x1="3190" y1="50244" x2="3190" y2="50244"/>
                        <a14:foregroundMark x1="3190" y1="50244" x2="3190" y2="50244"/>
                        <a14:foregroundMark x1="97786" y1="52930" x2="97786" y2="52930"/>
                        <a14:foregroundMark x1="97786" y1="52930" x2="97786" y2="52930"/>
                        <a14:foregroundMark x1="37630" y1="84033" x2="37630" y2="84033"/>
                        <a14:foregroundMark x1="47005" y1="23242" x2="47005" y2="23242"/>
                        <a14:foregroundMark x1="48242" y1="33447" x2="48242" y2="33447"/>
                        <a14:foregroundMark x1="49414" y1="37744" x2="49414" y2="37744"/>
                        <a14:foregroundMark x1="49414" y1="37744" x2="49414" y2="37744"/>
                        <a14:foregroundMark x1="56380" y1="13477" x2="56380" y2="13477"/>
                        <a14:foregroundMark x1="48828" y1="8496" x2="48828" y2="8496"/>
                        <a14:foregroundMark x1="45768" y1="96240" x2="45768" y2="96240"/>
                      </a14:backgroundRemoval>
                    </a14:imgEffect>
                  </a14:imgLayer>
                </a14:imgProps>
              </a:ext>
              <a:ext uri="{28A0092B-C50C-407E-A947-70E740481C1C}">
                <a14:useLocalDpi xmlns:a14="http://schemas.microsoft.com/office/drawing/2010/main"/>
              </a:ext>
            </a:extLst>
          </a:blip>
          <a:srcRect/>
          <a:stretch>
            <a:fillRect/>
          </a:stretch>
        </p:blipFill>
        <p:spPr bwMode="auto">
          <a:xfrm>
            <a:off x="2501797" y="376157"/>
            <a:ext cx="1620000" cy="2160000"/>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Arrow Connector 25"/>
          <p:cNvCxnSpPr/>
          <p:nvPr/>
        </p:nvCxnSpPr>
        <p:spPr>
          <a:xfrm>
            <a:off x="3836410" y="1985493"/>
            <a:ext cx="429548" cy="550664"/>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999437" y="795524"/>
            <a:ext cx="707245"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Roof slates</a:t>
            </a:r>
          </a:p>
        </p:txBody>
      </p:sp>
      <p:pic>
        <p:nvPicPr>
          <p:cNvPr id="31" name="Picture 30"/>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736680" y="5250504"/>
            <a:ext cx="1440000" cy="1440000"/>
          </a:xfrm>
          <a:prstGeom prst="rect">
            <a:avLst/>
          </a:prstGeom>
          <a:effectLst>
            <a:outerShdw blurRad="50800" dist="38100" dir="2700000" algn="tl" rotWithShape="0">
              <a:prstClr val="black">
                <a:alpha val="40000"/>
              </a:prstClr>
            </a:outerShdw>
          </a:effectLst>
        </p:spPr>
      </p:pic>
      <p:cxnSp>
        <p:nvCxnSpPr>
          <p:cNvPr id="32" name="Straight Arrow Connector 31"/>
          <p:cNvCxnSpPr/>
          <p:nvPr/>
        </p:nvCxnSpPr>
        <p:spPr>
          <a:xfrm flipV="1">
            <a:off x="2449325" y="3940173"/>
            <a:ext cx="991713" cy="1310332"/>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818072" y="6444286"/>
            <a:ext cx="862736"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Neonate burial</a:t>
            </a:r>
          </a:p>
        </p:txBody>
      </p:sp>
      <p:pic>
        <p:nvPicPr>
          <p:cNvPr id="36" name="Picture 3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5400000">
            <a:off x="7526483" y="2462635"/>
            <a:ext cx="1035993" cy="1800000"/>
          </a:xfrm>
          <a:prstGeom prst="rect">
            <a:avLst/>
          </a:prstGeom>
          <a:effectLst>
            <a:outerShdw blurRad="50800" dist="38100" dir="2700000" algn="tl" rotWithShape="0">
              <a:prstClr val="black">
                <a:alpha val="40000"/>
              </a:prstClr>
            </a:outerShdw>
          </a:effectLst>
        </p:spPr>
      </p:pic>
      <p:cxnSp>
        <p:nvCxnSpPr>
          <p:cNvPr id="37" name="Straight Arrow Connector 36"/>
          <p:cNvCxnSpPr>
            <a:stCxn id="36" idx="2"/>
          </p:cNvCxnSpPr>
          <p:nvPr/>
        </p:nvCxnSpPr>
        <p:spPr>
          <a:xfrm flipH="1">
            <a:off x="5628808" y="3362638"/>
            <a:ext cx="1515671" cy="380763"/>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215161" y="3571210"/>
            <a:ext cx="694421"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Coin hoard</a:t>
            </a:r>
          </a:p>
        </p:txBody>
      </p:sp>
      <p:pic>
        <p:nvPicPr>
          <p:cNvPr id="41" name="Picture 40"/>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28279" y="3344481"/>
            <a:ext cx="1800000" cy="1800000"/>
          </a:xfrm>
          <a:prstGeom prst="rect">
            <a:avLst/>
          </a:prstGeom>
          <a:effectLst>
            <a:outerShdw blurRad="50800" dist="38100" dir="2700000" algn="tl" rotWithShape="0">
              <a:prstClr val="black">
                <a:alpha val="40000"/>
              </a:prstClr>
            </a:outerShdw>
          </a:effectLst>
        </p:spPr>
      </p:pic>
      <p:sp>
        <p:nvSpPr>
          <p:cNvPr id="42" name="TextBox 41"/>
          <p:cNvSpPr txBox="1"/>
          <p:nvPr/>
        </p:nvSpPr>
        <p:spPr>
          <a:xfrm>
            <a:off x="132126" y="5204564"/>
            <a:ext cx="1173719" cy="246221"/>
          </a:xfrm>
          <a:prstGeom prst="rect">
            <a:avLst/>
          </a:prstGeom>
          <a:solidFill>
            <a:schemeClr val="tx1"/>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defTabSz="457189"/>
            <a:r>
              <a:rPr lang="en-GB" sz="1000" dirty="0">
                <a:solidFill>
                  <a:prstClr val="white"/>
                </a:solidFill>
                <a:latin typeface="Arial Narrow" panose="020B0606020202030204" pitchFamily="34" charset="0"/>
              </a:rPr>
              <a:t>Excavation of kitchen</a:t>
            </a:r>
          </a:p>
        </p:txBody>
      </p:sp>
      <p:cxnSp>
        <p:nvCxnSpPr>
          <p:cNvPr id="43" name="Straight Arrow Connector 42"/>
          <p:cNvCxnSpPr>
            <a:stCxn id="41" idx="3"/>
          </p:cNvCxnSpPr>
          <p:nvPr/>
        </p:nvCxnSpPr>
        <p:spPr>
          <a:xfrm flipV="1">
            <a:off x="1928279" y="3512303"/>
            <a:ext cx="715863" cy="732181"/>
          </a:xfrm>
          <a:prstGeom prst="straightConnector1">
            <a:avLst/>
          </a:prstGeom>
          <a:ln w="12700">
            <a:solidFill>
              <a:schemeClr val="tx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8835" y="5733256"/>
            <a:ext cx="1187010" cy="415498"/>
          </a:xfrm>
          <a:prstGeom prst="rect">
            <a:avLst/>
          </a:prstGeom>
          <a:noFill/>
        </p:spPr>
        <p:txBody>
          <a:bodyPr wrap="square" rtlCol="0">
            <a:spAutoFit/>
          </a:bodyPr>
          <a:lstStyle/>
          <a:p>
            <a:r>
              <a:rPr lang="en-GB" sz="1050" b="1" dirty="0" smtClean="0"/>
              <a:t>Credit: Mike </a:t>
            </a:r>
            <a:r>
              <a:rPr lang="en-GB" sz="1050" b="1" dirty="0" err="1" smtClean="0"/>
              <a:t>Codd</a:t>
            </a:r>
            <a:r>
              <a:rPr lang="en-GB" sz="1050" b="1" dirty="0" smtClean="0"/>
              <a:t>/ ULAS</a:t>
            </a:r>
          </a:p>
        </p:txBody>
      </p:sp>
    </p:spTree>
    <p:extLst>
      <p:ext uri="{BB962C8B-B14F-4D97-AF65-F5344CB8AC3E}">
        <p14:creationId xmlns:p14="http://schemas.microsoft.com/office/powerpoint/2010/main" val="756106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3" descr="X:\ULAS\Shared_Data\Projects\Highcross_Quarter\Analysis\Vine St Report\final report drafts\2009-134\Report illustrations\Finds Illustrations\leic2photo.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2063" y="3071813"/>
            <a:ext cx="3721100"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a:spLocks noChangeArrowheads="1"/>
          </p:cNvSpPr>
          <p:nvPr/>
        </p:nvSpPr>
        <p:spPr bwMode="auto">
          <a:xfrm>
            <a:off x="2806621" y="793192"/>
            <a:ext cx="36455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eaLnBrk="0" hangingPunct="0">
              <a:spcBef>
                <a:spcPct val="20000"/>
              </a:spcBef>
              <a:buClr>
                <a:srgbClr val="F7C479"/>
              </a:buClr>
              <a:buChar char="–"/>
              <a:defRPr sz="2800">
                <a:solidFill>
                  <a:schemeClr val="bg1"/>
                </a:solidFill>
                <a:latin typeface="Calibri" panose="020F0502020204030204" pitchFamily="34" charset="0"/>
              </a:defRPr>
            </a:lvl2pPr>
            <a:lvl3pPr marL="1143000" indent="-228600" eaLnBrk="0" hangingPunct="0">
              <a:spcBef>
                <a:spcPct val="20000"/>
              </a:spcBef>
              <a:buClr>
                <a:srgbClr val="F7C479"/>
              </a:buClr>
              <a:buChar char="•"/>
              <a:defRPr sz="2400">
                <a:solidFill>
                  <a:schemeClr val="bg1"/>
                </a:solidFill>
                <a:latin typeface="Calibri" panose="020F0502020204030204" pitchFamily="34" charset="0"/>
              </a:defRPr>
            </a:lvl3pPr>
            <a:lvl4pPr marL="1600200" indent="-228600" eaLnBrk="0" hangingPunct="0">
              <a:spcBef>
                <a:spcPct val="20000"/>
              </a:spcBef>
              <a:buClr>
                <a:srgbClr val="F7C479"/>
              </a:buClr>
              <a:buChar char="–"/>
              <a:defRPr sz="2000">
                <a:solidFill>
                  <a:schemeClr val="bg1"/>
                </a:solidFill>
                <a:latin typeface="Calibri" panose="020F0502020204030204" pitchFamily="34" charset="0"/>
              </a:defRPr>
            </a:lvl4pPr>
            <a:lvl5pPr marL="2057400" indent="-228600" eaLnBrk="0" hangingPunct="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algn="ctr" eaLnBrk="1" hangingPunct="1">
              <a:spcBef>
                <a:spcPct val="0"/>
              </a:spcBef>
              <a:buClrTx/>
              <a:buFontTx/>
              <a:buNone/>
            </a:pPr>
            <a:r>
              <a:rPr lang="en-GB" altLang="en-US" sz="3200" b="1" dirty="0" err="1">
                <a:solidFill>
                  <a:schemeClr val="tx1"/>
                </a:solidFill>
                <a:latin typeface="Arial" panose="020B0604020202020204" pitchFamily="34" charset="0"/>
              </a:rPr>
              <a:t>Sabinianus</a:t>
            </a:r>
            <a:r>
              <a:rPr lang="en-GB" altLang="en-US" sz="3200" b="1" dirty="0">
                <a:solidFill>
                  <a:schemeClr val="tx1"/>
                </a:solidFill>
                <a:latin typeface="Arial" panose="020B0604020202020204" pitchFamily="34" charset="0"/>
              </a:rPr>
              <a:t> Curse</a:t>
            </a:r>
          </a:p>
        </p:txBody>
      </p:sp>
      <p:pic>
        <p:nvPicPr>
          <p:cNvPr id="5" name="Picture 2" descr="X:\ULAS\Shared_Data\Projects\Highcross_Quarter\Analysis\Vine St Report\final report drafts\2009-134\Report illustrations\Finds Illustrations\leic2drawing.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071813"/>
            <a:ext cx="4666736"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51505" y="1554039"/>
            <a:ext cx="8296959" cy="1338828"/>
          </a:xfrm>
          <a:prstGeom prst="rect">
            <a:avLst/>
          </a:prstGeom>
        </p:spPr>
        <p:txBody>
          <a:bodyPr wrap="square">
            <a:spAutoFit/>
          </a:bodyPr>
          <a:lstStyle/>
          <a:p>
            <a:pPr>
              <a:lnSpc>
                <a:spcPct val="150000"/>
              </a:lnSpc>
            </a:pPr>
            <a:r>
              <a:rPr lang="en-GB" altLang="en-US" dirty="0">
                <a:solidFill>
                  <a:srgbClr val="008CA8"/>
                </a:solidFill>
                <a:latin typeface="Arial" panose="020B0604020202020204" pitchFamily="34" charset="0"/>
              </a:rPr>
              <a:t>‘Those who have stolen the silver coins of </a:t>
            </a:r>
            <a:r>
              <a:rPr lang="en-GB" altLang="en-US" dirty="0" err="1">
                <a:solidFill>
                  <a:srgbClr val="008CA8"/>
                </a:solidFill>
                <a:latin typeface="Arial" panose="020B0604020202020204" pitchFamily="34" charset="0"/>
              </a:rPr>
              <a:t>Sabinianus</a:t>
            </a:r>
            <a:r>
              <a:rPr lang="en-GB" altLang="en-US" dirty="0">
                <a:solidFill>
                  <a:srgbClr val="008CA8"/>
                </a:solidFill>
                <a:latin typeface="Arial" panose="020B0604020202020204" pitchFamily="34" charset="0"/>
              </a:rPr>
              <a:t>, that is </a:t>
            </a:r>
            <a:r>
              <a:rPr lang="en-GB" altLang="en-US" dirty="0" err="1">
                <a:solidFill>
                  <a:srgbClr val="008CA8"/>
                </a:solidFill>
                <a:latin typeface="Arial" panose="020B0604020202020204" pitchFamily="34" charset="0"/>
              </a:rPr>
              <a:t>Similis</a:t>
            </a:r>
            <a:r>
              <a:rPr lang="en-GB" altLang="en-US" dirty="0">
                <a:solidFill>
                  <a:srgbClr val="008CA8"/>
                </a:solidFill>
                <a:latin typeface="Arial" panose="020B0604020202020204" pitchFamily="34" charset="0"/>
              </a:rPr>
              <a:t>, </a:t>
            </a:r>
            <a:r>
              <a:rPr lang="en-GB" altLang="en-US" dirty="0" err="1">
                <a:solidFill>
                  <a:srgbClr val="008CA8"/>
                </a:solidFill>
                <a:latin typeface="Arial" panose="020B0604020202020204" pitchFamily="34" charset="0"/>
              </a:rPr>
              <a:t>Cupitus</a:t>
            </a:r>
            <a:r>
              <a:rPr lang="en-GB" altLang="en-US" dirty="0">
                <a:solidFill>
                  <a:srgbClr val="008CA8"/>
                </a:solidFill>
                <a:latin typeface="Arial" panose="020B0604020202020204" pitchFamily="34" charset="0"/>
              </a:rPr>
              <a:t>, </a:t>
            </a:r>
            <a:r>
              <a:rPr lang="en-GB" altLang="en-US" dirty="0" err="1">
                <a:solidFill>
                  <a:srgbClr val="008CA8"/>
                </a:solidFill>
                <a:latin typeface="Arial" panose="020B0604020202020204" pitchFamily="34" charset="0"/>
              </a:rPr>
              <a:t>Lochita</a:t>
            </a:r>
            <a:r>
              <a:rPr lang="en-GB" altLang="en-US" dirty="0">
                <a:solidFill>
                  <a:srgbClr val="008CA8"/>
                </a:solidFill>
                <a:latin typeface="Arial" panose="020B0604020202020204" pitchFamily="34" charset="0"/>
              </a:rPr>
              <a:t>, a god will strike down in this </a:t>
            </a:r>
            <a:r>
              <a:rPr lang="en-GB" altLang="en-US" i="1" dirty="0" err="1">
                <a:solidFill>
                  <a:srgbClr val="008CA8"/>
                </a:solidFill>
                <a:latin typeface="Arial" panose="020B0604020202020204" pitchFamily="34" charset="0"/>
              </a:rPr>
              <a:t>septisonium</a:t>
            </a:r>
            <a:r>
              <a:rPr lang="en-GB" altLang="en-US" dirty="0">
                <a:solidFill>
                  <a:srgbClr val="008CA8"/>
                </a:solidFill>
                <a:latin typeface="Arial" panose="020B0604020202020204" pitchFamily="34" charset="0"/>
              </a:rPr>
              <a:t>, and I ask that they lose their life before seven days.’</a:t>
            </a:r>
          </a:p>
        </p:txBody>
      </p:sp>
      <p:sp>
        <p:nvSpPr>
          <p:cNvPr id="7" name="TextBox 6"/>
          <p:cNvSpPr txBox="1"/>
          <p:nvPr/>
        </p:nvSpPr>
        <p:spPr>
          <a:xfrm>
            <a:off x="6848947" y="6070873"/>
            <a:ext cx="1944216" cy="246221"/>
          </a:xfrm>
          <a:prstGeom prst="rect">
            <a:avLst/>
          </a:prstGeom>
          <a:noFill/>
        </p:spPr>
        <p:txBody>
          <a:bodyPr wrap="square" rtlCol="0">
            <a:spAutoFit/>
          </a:bodyPr>
          <a:lstStyle/>
          <a:p>
            <a:r>
              <a:rPr lang="en-US" sz="1000" b="1" dirty="0"/>
              <a:t>Credits: </a:t>
            </a:r>
            <a:r>
              <a:rPr lang="en-US" sz="1000" b="1" dirty="0" smtClean="0"/>
              <a:t>RSO Tomlin/ ULAS </a:t>
            </a:r>
            <a:endParaRPr lang="en-US" sz="1000" b="1" dirty="0"/>
          </a:p>
        </p:txBody>
      </p:sp>
    </p:spTree>
    <p:extLst>
      <p:ext uri="{BB962C8B-B14F-4D97-AF65-F5344CB8AC3E}">
        <p14:creationId xmlns:p14="http://schemas.microsoft.com/office/powerpoint/2010/main" val="838806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8" name="Rectangle 7"/>
          <p:cNvSpPr/>
          <p:nvPr/>
        </p:nvSpPr>
        <p:spPr>
          <a:xfrm>
            <a:off x="886514" y="986981"/>
            <a:ext cx="7670690" cy="592726"/>
          </a:xfrm>
          <a:prstGeom prst="rect">
            <a:avLst/>
          </a:prstGeom>
        </p:spPr>
        <p:txBody>
          <a:bodyPr wrap="none">
            <a:spAutoFit/>
          </a:bodyPr>
          <a:lstStyle/>
          <a:p>
            <a:pPr marL="0" marR="0" algn="ctr">
              <a:lnSpc>
                <a:spcPct val="107000"/>
              </a:lnSpc>
              <a:spcBef>
                <a:spcPts val="0"/>
              </a:spcBef>
              <a:spcAft>
                <a:spcPts val="800"/>
              </a:spcAft>
            </a:pPr>
            <a:r>
              <a:rPr lang="en-GB" sz="3200" b="1" dirty="0"/>
              <a:t>What </a:t>
            </a:r>
            <a:r>
              <a:rPr lang="en-GB" sz="3200" b="1" dirty="0">
                <a:solidFill>
                  <a:srgbClr val="008CA8"/>
                </a:solidFill>
              </a:rPr>
              <a:t>questions </a:t>
            </a:r>
            <a:r>
              <a:rPr lang="en-GB" sz="3200" b="1" dirty="0"/>
              <a:t>can we ask an object?</a:t>
            </a:r>
            <a:endParaRPr lang="en-GB" sz="3200" b="1" dirty="0">
              <a:effectLst/>
              <a:latin typeface="Calibri" charset="0"/>
              <a:ea typeface="Calibri" charset="0"/>
              <a:cs typeface="Times New Roman" charset="0"/>
            </a:endParaRPr>
          </a:p>
        </p:txBody>
      </p:sp>
      <p:sp>
        <p:nvSpPr>
          <p:cNvPr id="9" name="Rectangle 8"/>
          <p:cNvSpPr/>
          <p:nvPr/>
        </p:nvSpPr>
        <p:spPr>
          <a:xfrm>
            <a:off x="251520" y="1665813"/>
            <a:ext cx="4320480" cy="5147563"/>
          </a:xfrm>
          <a:prstGeom prst="rect">
            <a:avLst/>
          </a:prstGeom>
        </p:spPr>
        <p:txBody>
          <a:bodyPr wrap="square">
            <a:spAutoFit/>
          </a:bodyPr>
          <a:lstStyle/>
          <a:p>
            <a:pPr>
              <a:lnSpc>
                <a:spcPct val="150000"/>
              </a:lnSpc>
              <a:spcBef>
                <a:spcPts val="0"/>
              </a:spcBef>
              <a:spcAft>
                <a:spcPts val="0"/>
              </a:spcAft>
            </a:pPr>
            <a:r>
              <a:rPr lang="en-GB" sz="1600" b="1" dirty="0">
                <a:latin typeface="+mn-lt"/>
              </a:rPr>
              <a:t>What is it?</a:t>
            </a:r>
            <a:endParaRPr lang="en-GB" sz="16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228600" algn="l"/>
              </a:tabLst>
            </a:pPr>
            <a:r>
              <a:rPr lang="en-GB" sz="1600" dirty="0">
                <a:latin typeface="+mn-lt"/>
              </a:rPr>
              <a:t>What is it called?</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tabLst>
                <a:tab pos="228600" algn="l"/>
              </a:tabLst>
            </a:pPr>
            <a:r>
              <a:rPr lang="en-GB" sz="1600" dirty="0">
                <a:latin typeface="+mn-lt"/>
              </a:rPr>
              <a:t>What is or was it used for?</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tabLst>
                <a:tab pos="228600" algn="l"/>
              </a:tabLst>
            </a:pPr>
            <a:r>
              <a:rPr lang="en-GB" sz="1600" dirty="0">
                <a:latin typeface="+mn-lt"/>
              </a:rPr>
              <a:t>Does it have more than one function?</a:t>
            </a:r>
          </a:p>
          <a:p>
            <a:pPr lvl="0">
              <a:lnSpc>
                <a:spcPct val="150000"/>
              </a:lnSpc>
              <a:spcBef>
                <a:spcPts val="0"/>
              </a:spcBef>
              <a:spcAft>
                <a:spcPts val="0"/>
              </a:spcAft>
              <a:tabLst>
                <a:tab pos="228600" algn="l"/>
              </a:tabLst>
            </a:pPr>
            <a:endParaRPr lang="en-GB" sz="1600" dirty="0">
              <a:latin typeface="+mn-lt"/>
              <a:ea typeface="Calibri" charset="0"/>
              <a:cs typeface="Times New Roman" charset="0"/>
            </a:endParaRPr>
          </a:p>
          <a:p>
            <a:pPr>
              <a:lnSpc>
                <a:spcPct val="150000"/>
              </a:lnSpc>
              <a:spcBef>
                <a:spcPts val="0"/>
              </a:spcBef>
              <a:spcAft>
                <a:spcPts val="0"/>
              </a:spcAft>
            </a:pPr>
            <a:r>
              <a:rPr lang="en-GB" sz="1600" b="1" dirty="0">
                <a:latin typeface="+mn-lt"/>
                <a:ea typeface="Calibri" charset="0"/>
                <a:cs typeface="Times New Roman" charset="0"/>
              </a:rPr>
              <a:t>What does it look and feel like?</a:t>
            </a:r>
            <a:endParaRPr lang="en-GB" sz="16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How big is it?</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What’s it made of?</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What’s its shape, smell, and sound?</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What colour is it?</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Is it complete?</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Has it been altered, adapted, or mended?</a:t>
            </a:r>
            <a:endParaRPr lang="en-GB" sz="16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600" dirty="0">
                <a:latin typeface="+mn-lt"/>
              </a:rPr>
              <a:t>Is it worn?</a:t>
            </a:r>
            <a:endParaRPr lang="en-GB" sz="1600" dirty="0">
              <a:latin typeface="+mn-lt"/>
              <a:ea typeface="Calibri" charset="0"/>
              <a:cs typeface="Times New Roman" charset="0"/>
            </a:endParaRPr>
          </a:p>
          <a:p>
            <a:pPr>
              <a:lnSpc>
                <a:spcPct val="150000"/>
              </a:lnSpc>
              <a:spcBef>
                <a:spcPts val="0"/>
              </a:spcBef>
              <a:spcAft>
                <a:spcPts val="0"/>
              </a:spcAft>
            </a:pPr>
            <a:endParaRPr lang="en-GB" sz="1100" dirty="0">
              <a:latin typeface="+mn-lt"/>
              <a:ea typeface="Times New Roman" charset="0"/>
            </a:endParaRPr>
          </a:p>
        </p:txBody>
      </p:sp>
      <p:sp>
        <p:nvSpPr>
          <p:cNvPr id="2" name="TextBox 1">
            <a:extLst>
              <a:ext uri="{FF2B5EF4-FFF2-40B4-BE49-F238E27FC236}">
                <a16:creationId xmlns="" xmlns:a16="http://schemas.microsoft.com/office/drawing/2014/main" id="{3B9ECFB8-1F3C-5E41-8CE7-ACD1E5461942}"/>
              </a:ext>
            </a:extLst>
          </p:cNvPr>
          <p:cNvSpPr txBox="1"/>
          <p:nvPr/>
        </p:nvSpPr>
        <p:spPr>
          <a:xfrm>
            <a:off x="4572000" y="1665813"/>
            <a:ext cx="4572000" cy="2632003"/>
          </a:xfrm>
          <a:prstGeom prst="rect">
            <a:avLst/>
          </a:prstGeom>
          <a:noFill/>
        </p:spPr>
        <p:txBody>
          <a:bodyPr wrap="square" rtlCol="0">
            <a:spAutoFit/>
          </a:bodyPr>
          <a:lstStyle/>
          <a:p>
            <a:pPr>
              <a:lnSpc>
                <a:spcPct val="150000"/>
              </a:lnSpc>
              <a:spcBef>
                <a:spcPts val="0"/>
              </a:spcBef>
              <a:spcAft>
                <a:spcPts val="0"/>
              </a:spcAft>
            </a:pPr>
            <a:r>
              <a:rPr lang="en-GB" sz="1600" b="1" dirty="0"/>
              <a:t>How was it made?</a:t>
            </a:r>
            <a:endParaRPr lang="en-GB" sz="1600" dirty="0">
              <a:ea typeface="Calibri" charset="0"/>
              <a:cs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600" dirty="0"/>
              <a:t>Who made it?</a:t>
            </a:r>
            <a:endParaRPr lang="en-GB" sz="1600" dirty="0">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600" dirty="0"/>
              <a:t>How was it made?</a:t>
            </a:r>
            <a:endParaRPr lang="en-GB" sz="1600" dirty="0">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600" dirty="0"/>
              <a:t>Is it hand or machine made?</a:t>
            </a:r>
            <a:endParaRPr lang="en-GB" sz="1600" dirty="0">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600" dirty="0"/>
              <a:t>Does it have parts?</a:t>
            </a:r>
            <a:endParaRPr lang="en-GB" sz="1600" dirty="0">
              <a:ea typeface="Times New Roman" charset="0"/>
            </a:endParaRPr>
          </a:p>
          <a:p>
            <a:pPr marL="342900" lvl="0" indent="-342900">
              <a:lnSpc>
                <a:spcPct val="150000"/>
              </a:lnSpc>
              <a:spcBef>
                <a:spcPts val="0"/>
              </a:spcBef>
              <a:spcAft>
                <a:spcPts val="0"/>
              </a:spcAft>
              <a:buFont typeface="Trebuchet MS" charset="0"/>
              <a:buChar char="•"/>
              <a:tabLst>
                <a:tab pos="365760" algn="l"/>
              </a:tabLst>
            </a:pPr>
            <a:r>
              <a:rPr lang="en-GB" sz="1600" dirty="0"/>
              <a:t>What does it tell you about the maker’s technical skill?</a:t>
            </a:r>
            <a:endParaRPr lang="en-US" sz="1600" dirty="0"/>
          </a:p>
        </p:txBody>
      </p:sp>
    </p:spTree>
    <p:extLst>
      <p:ext uri="{BB962C8B-B14F-4D97-AF65-F5344CB8AC3E}">
        <p14:creationId xmlns:p14="http://schemas.microsoft.com/office/powerpoint/2010/main" val="2058138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8" name="Rectangle 7"/>
          <p:cNvSpPr/>
          <p:nvPr/>
        </p:nvSpPr>
        <p:spPr>
          <a:xfrm>
            <a:off x="886514" y="986981"/>
            <a:ext cx="7670690" cy="592726"/>
          </a:xfrm>
          <a:prstGeom prst="rect">
            <a:avLst/>
          </a:prstGeom>
        </p:spPr>
        <p:txBody>
          <a:bodyPr wrap="none">
            <a:spAutoFit/>
          </a:bodyPr>
          <a:lstStyle/>
          <a:p>
            <a:pPr marL="0" marR="0" algn="ctr">
              <a:lnSpc>
                <a:spcPct val="107000"/>
              </a:lnSpc>
              <a:spcBef>
                <a:spcPts val="0"/>
              </a:spcBef>
              <a:spcAft>
                <a:spcPts val="800"/>
              </a:spcAft>
            </a:pPr>
            <a:r>
              <a:rPr lang="en-GB" sz="3200" b="1" dirty="0"/>
              <a:t>What </a:t>
            </a:r>
            <a:r>
              <a:rPr lang="en-GB" sz="3200" b="1" dirty="0">
                <a:solidFill>
                  <a:srgbClr val="008CA8"/>
                </a:solidFill>
              </a:rPr>
              <a:t>questions </a:t>
            </a:r>
            <a:r>
              <a:rPr lang="en-GB" sz="3200" b="1" dirty="0"/>
              <a:t>can we ask an object?</a:t>
            </a:r>
            <a:endParaRPr lang="en-GB" sz="3200" b="1" dirty="0">
              <a:effectLst/>
              <a:latin typeface="Calibri" charset="0"/>
              <a:ea typeface="Calibri" charset="0"/>
              <a:cs typeface="Times New Roman" charset="0"/>
            </a:endParaRPr>
          </a:p>
        </p:txBody>
      </p:sp>
      <p:sp>
        <p:nvSpPr>
          <p:cNvPr id="10" name="Rectangle 9"/>
          <p:cNvSpPr/>
          <p:nvPr/>
        </p:nvSpPr>
        <p:spPr>
          <a:xfrm>
            <a:off x="219616" y="1660607"/>
            <a:ext cx="4536504" cy="5262979"/>
          </a:xfrm>
          <a:prstGeom prst="rect">
            <a:avLst/>
          </a:prstGeom>
        </p:spPr>
        <p:txBody>
          <a:bodyPr wrap="square">
            <a:spAutoFit/>
          </a:bodyPr>
          <a:lstStyle/>
          <a:p>
            <a:pPr>
              <a:lnSpc>
                <a:spcPct val="150000"/>
              </a:lnSpc>
              <a:spcBef>
                <a:spcPts val="430"/>
              </a:spcBef>
              <a:spcAft>
                <a:spcPts val="0"/>
              </a:spcAft>
            </a:pPr>
            <a:r>
              <a:rPr lang="en-GB" sz="1400" b="1" dirty="0">
                <a:latin typeface="+mn-lt"/>
              </a:rPr>
              <a:t>Does the design suit its purpose?</a:t>
            </a:r>
            <a:endParaRPr lang="en-GB" sz="14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tabLst>
                <a:tab pos="457200" algn="l"/>
              </a:tabLst>
            </a:pPr>
            <a:r>
              <a:rPr lang="en-GB" sz="1400" dirty="0">
                <a:latin typeface="+mn-lt"/>
              </a:rPr>
              <a:t>Were the best materials used?</a:t>
            </a:r>
          </a:p>
          <a:p>
            <a:pPr marL="342900" lvl="0" indent="-342900">
              <a:lnSpc>
                <a:spcPct val="150000"/>
              </a:lnSpc>
              <a:spcBef>
                <a:spcPts val="0"/>
              </a:spcBef>
              <a:spcAft>
                <a:spcPts val="0"/>
              </a:spcAft>
              <a:buFont typeface="Trebuchet MS" charset="0"/>
              <a:buChar char="•"/>
              <a:tabLst>
                <a:tab pos="457200" algn="l"/>
              </a:tabLst>
            </a:pPr>
            <a:r>
              <a:rPr lang="en-GB" sz="1400" dirty="0">
                <a:latin typeface="+mn-lt"/>
              </a:rPr>
              <a:t>How is it decorated?</a:t>
            </a:r>
          </a:p>
          <a:p>
            <a:pPr marL="342900" lvl="0" indent="-342900">
              <a:lnSpc>
                <a:spcPct val="150000"/>
              </a:lnSpc>
              <a:spcBef>
                <a:spcPts val="0"/>
              </a:spcBef>
              <a:spcAft>
                <a:spcPts val="0"/>
              </a:spcAft>
              <a:buFont typeface="Trebuchet MS" charset="0"/>
              <a:buChar char="•"/>
              <a:tabLst>
                <a:tab pos="457200" algn="l"/>
              </a:tabLst>
            </a:pPr>
            <a:r>
              <a:rPr lang="en-GB" sz="1400" dirty="0">
                <a:latin typeface="+mn-lt"/>
              </a:rPr>
              <a:t>What influenced its design and appearance?</a:t>
            </a:r>
          </a:p>
          <a:p>
            <a:pPr lvl="0">
              <a:lnSpc>
                <a:spcPct val="150000"/>
              </a:lnSpc>
              <a:spcBef>
                <a:spcPts val="0"/>
              </a:spcBef>
              <a:spcAft>
                <a:spcPts val="0"/>
              </a:spcAft>
              <a:tabLst>
                <a:tab pos="457200" algn="l"/>
              </a:tabLst>
            </a:pPr>
            <a:endParaRPr lang="en-GB" sz="1000" dirty="0">
              <a:latin typeface="+mn-lt"/>
            </a:endParaRPr>
          </a:p>
          <a:p>
            <a:pPr>
              <a:lnSpc>
                <a:spcPct val="150000"/>
              </a:lnSpc>
              <a:spcBef>
                <a:spcPts val="0"/>
              </a:spcBef>
              <a:spcAft>
                <a:spcPts val="0"/>
              </a:spcAft>
            </a:pPr>
            <a:r>
              <a:rPr lang="en-GB" sz="1400" b="1" dirty="0">
                <a:latin typeface="+mn-lt"/>
              </a:rPr>
              <a:t>What can it tell us about the society in which it was made?</a:t>
            </a:r>
            <a:endParaRPr lang="en-GB" sz="1400" dirty="0">
              <a:latin typeface="+mn-lt"/>
              <a:ea typeface="Calibri" charset="0"/>
              <a:cs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When was it made?</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Where was it made?</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Where was it used?</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Where was it found?</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Who made it?</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Who used it?</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Who owned it?</a:t>
            </a:r>
            <a:endParaRPr lang="en-GB" sz="1400" dirty="0">
              <a:latin typeface="+mn-lt"/>
              <a:ea typeface="Times New Roman" charset="0"/>
            </a:endParaRPr>
          </a:p>
          <a:p>
            <a:pPr marL="342900" lvl="0" indent="-342900">
              <a:lnSpc>
                <a:spcPct val="150000"/>
              </a:lnSpc>
              <a:spcBef>
                <a:spcPts val="0"/>
              </a:spcBef>
              <a:spcAft>
                <a:spcPts val="0"/>
              </a:spcAft>
              <a:buFont typeface="Trebuchet MS" charset="0"/>
              <a:buChar char="•"/>
            </a:pPr>
            <a:r>
              <a:rPr lang="en-GB" sz="1400" dirty="0">
                <a:latin typeface="+mn-lt"/>
              </a:rPr>
              <a:t>How does it compare to similar items from other cultures and time periods?</a:t>
            </a:r>
            <a:endParaRPr lang="en-GB" sz="1100" dirty="0">
              <a:latin typeface="+mn-lt"/>
              <a:ea typeface="Calibri" charset="0"/>
              <a:cs typeface="Times New Roman" charset="0"/>
            </a:endParaRPr>
          </a:p>
        </p:txBody>
      </p:sp>
      <p:sp>
        <p:nvSpPr>
          <p:cNvPr id="2" name="TextBox 1">
            <a:extLst>
              <a:ext uri="{FF2B5EF4-FFF2-40B4-BE49-F238E27FC236}">
                <a16:creationId xmlns="" xmlns:a16="http://schemas.microsoft.com/office/drawing/2014/main" id="{7004B759-3546-9A49-A879-785E0C26D77F}"/>
              </a:ext>
            </a:extLst>
          </p:cNvPr>
          <p:cNvSpPr txBox="1"/>
          <p:nvPr/>
        </p:nvSpPr>
        <p:spPr>
          <a:xfrm>
            <a:off x="4952292" y="1660607"/>
            <a:ext cx="3816424" cy="5170646"/>
          </a:xfrm>
          <a:prstGeom prst="rect">
            <a:avLst/>
          </a:prstGeom>
          <a:noFill/>
        </p:spPr>
        <p:txBody>
          <a:bodyPr wrap="square" rtlCol="0">
            <a:spAutoFit/>
          </a:bodyPr>
          <a:lstStyle/>
          <a:p>
            <a:pPr>
              <a:lnSpc>
                <a:spcPct val="150000"/>
              </a:lnSpc>
              <a:spcBef>
                <a:spcPts val="0"/>
              </a:spcBef>
              <a:spcAft>
                <a:spcPts val="0"/>
              </a:spcAft>
            </a:pPr>
            <a:r>
              <a:rPr lang="en-GB" sz="1400" b="1" dirty="0"/>
              <a:t>How was it valued?</a:t>
            </a:r>
            <a:endParaRPr lang="en-GB" sz="1400" dirty="0">
              <a:ea typeface="Calibri" charset="0"/>
              <a:cs typeface="Times New Roman" charset="0"/>
            </a:endParaRPr>
          </a:p>
          <a:p>
            <a:pPr marL="342900" lvl="0" indent="-342900">
              <a:lnSpc>
                <a:spcPct val="150000"/>
              </a:lnSpc>
              <a:spcBef>
                <a:spcPts val="0"/>
              </a:spcBef>
              <a:spcAft>
                <a:spcPts val="0"/>
              </a:spcAft>
              <a:buFont typeface="Trebuchet MS" charset="0"/>
              <a:buChar char="•"/>
              <a:tabLst>
                <a:tab pos="457200" algn="l"/>
              </a:tabLst>
            </a:pPr>
            <a:r>
              <a:rPr lang="en-GB" sz="1400" dirty="0"/>
              <a:t>What kind of value did it or does it have? (to the person who made it; to the person who used it)</a:t>
            </a:r>
          </a:p>
          <a:p>
            <a:pPr marL="342900" lvl="0" indent="-342900">
              <a:lnSpc>
                <a:spcPct val="150000"/>
              </a:lnSpc>
              <a:spcBef>
                <a:spcPts val="0"/>
              </a:spcBef>
              <a:spcAft>
                <a:spcPts val="0"/>
              </a:spcAft>
              <a:buFont typeface="Trebuchet MS" charset="0"/>
              <a:buChar char="•"/>
              <a:tabLst>
                <a:tab pos="457200" algn="l"/>
              </a:tabLst>
            </a:pPr>
            <a:r>
              <a:rPr lang="en-GB" sz="1400" dirty="0"/>
              <a:t>How does the object reflect the person, community, nation or culture at the time it was made?</a:t>
            </a:r>
          </a:p>
          <a:p>
            <a:pPr lvl="0">
              <a:lnSpc>
                <a:spcPct val="150000"/>
              </a:lnSpc>
              <a:spcBef>
                <a:spcPts val="0"/>
              </a:spcBef>
              <a:spcAft>
                <a:spcPts val="0"/>
              </a:spcAft>
              <a:tabLst>
                <a:tab pos="457200" algn="l"/>
              </a:tabLst>
            </a:pPr>
            <a:endParaRPr lang="en-GB" sz="1400" dirty="0"/>
          </a:p>
          <a:p>
            <a:pPr lvl="0">
              <a:lnSpc>
                <a:spcPct val="150000"/>
              </a:lnSpc>
              <a:spcBef>
                <a:spcPts val="0"/>
              </a:spcBef>
              <a:spcAft>
                <a:spcPts val="0"/>
              </a:spcAft>
              <a:tabLst>
                <a:tab pos="457200" algn="l"/>
              </a:tabLst>
            </a:pPr>
            <a:endParaRPr lang="en-GB" sz="1400" dirty="0"/>
          </a:p>
          <a:p>
            <a:pPr lvl="0">
              <a:lnSpc>
                <a:spcPct val="150000"/>
              </a:lnSpc>
              <a:spcBef>
                <a:spcPts val="0"/>
              </a:spcBef>
              <a:spcAft>
                <a:spcPts val="0"/>
              </a:spcAft>
              <a:tabLst>
                <a:tab pos="457200" algn="l"/>
              </a:tabLst>
            </a:pPr>
            <a:endParaRPr lang="en-GB" sz="1400" dirty="0"/>
          </a:p>
          <a:p>
            <a:pPr lvl="0">
              <a:lnSpc>
                <a:spcPct val="150000"/>
              </a:lnSpc>
              <a:spcBef>
                <a:spcPts val="0"/>
              </a:spcBef>
              <a:spcAft>
                <a:spcPts val="0"/>
              </a:spcAft>
              <a:tabLst>
                <a:tab pos="457200" algn="l"/>
              </a:tabLst>
            </a:pPr>
            <a:endParaRPr lang="en-GB" sz="1400" dirty="0"/>
          </a:p>
          <a:p>
            <a:pPr marL="342900" lvl="0" indent="-342900">
              <a:lnSpc>
                <a:spcPct val="150000"/>
              </a:lnSpc>
              <a:spcBef>
                <a:spcPts val="0"/>
              </a:spcBef>
              <a:spcAft>
                <a:spcPts val="0"/>
              </a:spcAft>
              <a:buFont typeface="Trebuchet MS" charset="0"/>
              <a:buChar char="•"/>
              <a:tabLst>
                <a:tab pos="457200" algn="l"/>
              </a:tabLst>
            </a:pPr>
            <a:endParaRPr lang="en-GB" sz="1400" dirty="0"/>
          </a:p>
          <a:p>
            <a:pPr>
              <a:spcAft>
                <a:spcPts val="0"/>
              </a:spcAft>
            </a:pPr>
            <a:r>
              <a:rPr lang="en-GB" sz="800" dirty="0">
                <a:solidFill>
                  <a:srgbClr val="515B70"/>
                </a:solidFill>
                <a:latin typeface="Times New Roman" panose="02020603050405020304" pitchFamily="18" charset="0"/>
                <a:ea typeface="Times New Roman" panose="02020603050405020304" pitchFamily="18" charset="0"/>
              </a:rPr>
              <a:t>Adapted from: Adapted by the US National Park Service, Museum Management Program from the Hands on History Program, National Museum of American History, Smithsonian Institution, Washington, DC; Museum Magnet Schools, Education Resources; English Heritage, A Teacher’s Guide to Learning from Objects; and the Victoria and Albert Museum education materials, London, England. https://www.nps.gov/index.htm</a:t>
            </a:r>
            <a:endParaRPr lang="en-GB" sz="800" dirty="0"/>
          </a:p>
          <a:p>
            <a:pPr lvl="0">
              <a:lnSpc>
                <a:spcPct val="150000"/>
              </a:lnSpc>
              <a:spcBef>
                <a:spcPts val="0"/>
              </a:spcBef>
              <a:spcAft>
                <a:spcPts val="0"/>
              </a:spcAft>
              <a:tabLst>
                <a:tab pos="457200" algn="l"/>
              </a:tabLst>
            </a:pPr>
            <a:endParaRPr lang="en-GB" sz="800" dirty="0"/>
          </a:p>
          <a:p>
            <a:endParaRPr lang="en-US" dirty="0"/>
          </a:p>
        </p:txBody>
      </p:sp>
    </p:spTree>
    <p:extLst>
      <p:ext uri="{BB962C8B-B14F-4D97-AF65-F5344CB8AC3E}">
        <p14:creationId xmlns:p14="http://schemas.microsoft.com/office/powerpoint/2010/main" val="275144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https://www.ledr.com/colours/white.jpg">
            <a:extLst>
              <a:ext uri="{FF2B5EF4-FFF2-40B4-BE49-F238E27FC236}">
                <a16:creationId xmlns="" xmlns:a16="http://schemas.microsoft.com/office/drawing/2014/main" id="{821B469B-8E3A-4B7A-94E3-2DC13EF2FD4E}"/>
              </a:ext>
            </a:extLst>
          </p:cNvPr>
          <p:cNvSpPr>
            <a:spLocks noChangeAspect="1" noChangeArrowheads="1"/>
          </p:cNvSpPr>
          <p:nvPr/>
        </p:nvSpPr>
        <p:spPr bwMode="auto">
          <a:xfrm>
            <a:off x="3660453" y="3459441"/>
            <a:ext cx="285681" cy="2181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s://www.ledr.com/colours/white.jpg">
            <a:extLst>
              <a:ext uri="{FF2B5EF4-FFF2-40B4-BE49-F238E27FC236}">
                <a16:creationId xmlns="" xmlns:a16="http://schemas.microsoft.com/office/drawing/2014/main" id="{F145DEEA-2F46-49C2-854C-1E5468CD16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9"/>
          <a:stretch/>
        </p:blipFill>
        <p:spPr bwMode="auto">
          <a:xfrm>
            <a:off x="431540" y="2819734"/>
            <a:ext cx="8316924" cy="3273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3"/>
          <p:cNvPicPr>
            <a:picLocks noChangeAspect="1"/>
          </p:cNvPicPr>
          <p:nvPr/>
        </p:nvPicPr>
        <p:blipFill>
          <a:blip r:embed="rId4"/>
          <a:stretch>
            <a:fillRect/>
          </a:stretch>
        </p:blipFill>
        <p:spPr>
          <a:xfrm>
            <a:off x="2878729" y="3291676"/>
            <a:ext cx="5861024" cy="3233668"/>
          </a:xfrm>
          <a:prstGeom prst="rect">
            <a:avLst/>
          </a:prstGeom>
        </p:spPr>
      </p:pic>
      <p:pic>
        <p:nvPicPr>
          <p:cNvPr id="7" name="Immagine 6">
            <a:extLst>
              <a:ext uri="{FF2B5EF4-FFF2-40B4-BE49-F238E27FC236}">
                <a16:creationId xmlns="" xmlns:a16="http://schemas.microsoft.com/office/drawing/2014/main" id="{75C12C10-F873-4B5B-A513-44C6CCB9E9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86" t="31100" r="50000" b="36350"/>
          <a:stretch/>
        </p:blipFill>
        <p:spPr>
          <a:xfrm>
            <a:off x="3041829" y="643127"/>
            <a:ext cx="3096345" cy="2232248"/>
          </a:xfrm>
          <a:prstGeom prst="rect">
            <a:avLst/>
          </a:prstGeom>
        </p:spPr>
      </p:pic>
      <p:pic>
        <p:nvPicPr>
          <p:cNvPr id="3" name="Picture 2" descr="Queens-logo-4-col-cmyk-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540" y="2819734"/>
            <a:ext cx="2808312" cy="370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2" descr="https://www.ledr.com/colours/white.jpg">
            <a:extLst>
              <a:ext uri="{FF2B5EF4-FFF2-40B4-BE49-F238E27FC236}">
                <a16:creationId xmlns="" xmlns:a16="http://schemas.microsoft.com/office/drawing/2014/main" id="{8B48079E-71AD-4295-987B-2BA160A0DC2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3344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 name="TextBox 1"/>
          <p:cNvSpPr txBox="1"/>
          <p:nvPr/>
        </p:nvSpPr>
        <p:spPr>
          <a:xfrm>
            <a:off x="701824" y="6128592"/>
            <a:ext cx="7632848" cy="369332"/>
          </a:xfrm>
          <a:prstGeom prst="rect">
            <a:avLst/>
          </a:prstGeom>
          <a:noFill/>
        </p:spPr>
        <p:txBody>
          <a:bodyPr wrap="square" rtlCol="0">
            <a:spAutoFit/>
          </a:bodyPr>
          <a:lstStyle/>
          <a:p>
            <a:r>
              <a:rPr lang="en-US" sz="1000" b="1" dirty="0"/>
              <a:t>Map of Roman Empire. </a:t>
            </a:r>
          </a:p>
          <a:p>
            <a:r>
              <a:rPr lang="en-US" sz="800" b="1" dirty="0"/>
              <a:t>Credit: </a:t>
            </a:r>
            <a:r>
              <a:rPr lang="en-GB" sz="800" b="1" dirty="0"/>
              <a:t>By </a:t>
            </a:r>
            <a:r>
              <a:rPr lang="en-GB" sz="800" b="1" dirty="0" err="1"/>
              <a:t>Tataryn</a:t>
            </a:r>
            <a:r>
              <a:rPr lang="en-GB" sz="800" b="1" dirty="0"/>
              <a:t> - Own work, CC BY-SA 3.0, https://commons.wikimedia.org/w/index.php?curid=19625326</a:t>
            </a:r>
            <a:r>
              <a:rPr lang="en-US" sz="800" b="1" dirty="0"/>
              <a:t>  </a:t>
            </a:r>
          </a:p>
        </p:txBody>
      </p:sp>
      <p:pic>
        <p:nvPicPr>
          <p:cNvPr id="4" name="Picture 3">
            <a:extLst>
              <a:ext uri="{FF2B5EF4-FFF2-40B4-BE49-F238E27FC236}">
                <a16:creationId xmlns="" xmlns:a16="http://schemas.microsoft.com/office/drawing/2014/main" id="{7EEB8BEE-D80A-438C-BE2C-9097103CAA9B}"/>
              </a:ext>
            </a:extLst>
          </p:cNvPr>
          <p:cNvPicPr>
            <a:picLocks noChangeAspect="1"/>
          </p:cNvPicPr>
          <p:nvPr/>
        </p:nvPicPr>
        <p:blipFill>
          <a:blip r:embed="rId4"/>
          <a:stretch>
            <a:fillRect/>
          </a:stretch>
        </p:blipFill>
        <p:spPr>
          <a:xfrm>
            <a:off x="701824" y="1287034"/>
            <a:ext cx="7740352" cy="4701659"/>
          </a:xfrm>
          <a:prstGeom prst="rect">
            <a:avLst/>
          </a:prstGeom>
        </p:spPr>
      </p:pic>
    </p:spTree>
    <p:extLst>
      <p:ext uri="{BB962C8B-B14F-4D97-AF65-F5344CB8AC3E}">
        <p14:creationId xmlns:p14="http://schemas.microsoft.com/office/powerpoint/2010/main" val="441316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Rectangle 14"/>
          <p:cNvSpPr>
            <a:spLocks noChangeArrowheads="1"/>
          </p:cNvSpPr>
          <p:nvPr/>
        </p:nvSpPr>
        <p:spPr bwMode="auto">
          <a:xfrm>
            <a:off x="440470" y="4135193"/>
            <a:ext cx="7561262" cy="360362"/>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algn="ct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4" name="AutoShape 16"/>
          <p:cNvSpPr>
            <a:spLocks noChangeArrowheads="1"/>
          </p:cNvSpPr>
          <p:nvPr/>
        </p:nvSpPr>
        <p:spPr bwMode="auto">
          <a:xfrm>
            <a:off x="1736614" y="2148133"/>
            <a:ext cx="1867644" cy="1991965"/>
          </a:xfrm>
          <a:prstGeom prst="downArrowCallout">
            <a:avLst>
              <a:gd name="adj1" fmla="val 25000"/>
              <a:gd name="adj2" fmla="val 25000"/>
              <a:gd name="adj3" fmla="val 22485"/>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pic>
        <p:nvPicPr>
          <p:cNvPr id="5" name="Picture 31" descr="Cor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5041" y="933934"/>
            <a:ext cx="173990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25"/>
          <p:cNvSpPr>
            <a:spLocks noChangeArrowheads="1"/>
          </p:cNvSpPr>
          <p:nvPr/>
        </p:nvSpPr>
        <p:spPr bwMode="auto">
          <a:xfrm>
            <a:off x="5560861" y="2148133"/>
            <a:ext cx="1368425" cy="1988517"/>
          </a:xfrm>
          <a:prstGeom prst="downArrowCallout">
            <a:avLst>
              <a:gd name="adj1" fmla="val 25000"/>
              <a:gd name="adj2" fmla="val 25000"/>
              <a:gd name="adj3" fmla="val 23685"/>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8" name="AutoShape 29"/>
          <p:cNvSpPr>
            <a:spLocks noChangeArrowheads="1"/>
          </p:cNvSpPr>
          <p:nvPr/>
        </p:nvSpPr>
        <p:spPr bwMode="auto">
          <a:xfrm>
            <a:off x="7048485" y="2158511"/>
            <a:ext cx="1441450" cy="1987060"/>
          </a:xfrm>
          <a:prstGeom prst="downArrowCallout">
            <a:avLst>
              <a:gd name="adj1" fmla="val 25000"/>
              <a:gd name="adj2" fmla="val 25000"/>
              <a:gd name="adj3" fmla="val 22485"/>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9" name="AutoShape 18"/>
          <p:cNvSpPr>
            <a:spLocks noChangeArrowheads="1"/>
          </p:cNvSpPr>
          <p:nvPr/>
        </p:nvSpPr>
        <p:spPr bwMode="auto">
          <a:xfrm>
            <a:off x="260097" y="4495555"/>
            <a:ext cx="1511300" cy="1871663"/>
          </a:xfrm>
          <a:prstGeom prst="upArrowCallout">
            <a:avLst>
              <a:gd name="adj1" fmla="val 25000"/>
              <a:gd name="adj2" fmla="val 25000"/>
              <a:gd name="adj3" fmla="val 20641"/>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10" name="AutoShape 22"/>
          <p:cNvSpPr>
            <a:spLocks noChangeArrowheads="1"/>
          </p:cNvSpPr>
          <p:nvPr/>
        </p:nvSpPr>
        <p:spPr bwMode="auto">
          <a:xfrm>
            <a:off x="2624185" y="4512742"/>
            <a:ext cx="1856652" cy="1854476"/>
          </a:xfrm>
          <a:prstGeom prst="upArrowCallout">
            <a:avLst>
              <a:gd name="adj1" fmla="val 25000"/>
              <a:gd name="adj2" fmla="val 25000"/>
              <a:gd name="adj3" fmla="val 18938"/>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11" name="AutoShape 27"/>
          <p:cNvSpPr>
            <a:spLocks noChangeArrowheads="1"/>
          </p:cNvSpPr>
          <p:nvPr/>
        </p:nvSpPr>
        <p:spPr bwMode="auto">
          <a:xfrm>
            <a:off x="6442620" y="4536225"/>
            <a:ext cx="1728788" cy="1900728"/>
          </a:xfrm>
          <a:prstGeom prst="upArrowCallout">
            <a:avLst>
              <a:gd name="adj1" fmla="val 25000"/>
              <a:gd name="adj2" fmla="val 25000"/>
              <a:gd name="adj3" fmla="val 19437"/>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12" name="Text Box 21"/>
          <p:cNvSpPr txBox="1">
            <a:spLocks noChangeArrowheads="1"/>
          </p:cNvSpPr>
          <p:nvPr/>
        </p:nvSpPr>
        <p:spPr bwMode="auto">
          <a:xfrm>
            <a:off x="1818349" y="2213814"/>
            <a:ext cx="1752078" cy="108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500" b="1" dirty="0">
                <a:solidFill>
                  <a:srgbClr val="000000"/>
                </a:solidFill>
                <a:latin typeface="Arial" panose="020B0604020202020204" pitchFamily="34" charset="0"/>
              </a:rPr>
              <a:t>AD 270 Cori and his colleagues live in </a:t>
            </a:r>
            <a:r>
              <a:rPr lang="en-GB" altLang="en-US" sz="1500" b="1" dirty="0" err="1">
                <a:solidFill>
                  <a:srgbClr val="000000"/>
                </a:solidFill>
                <a:latin typeface="Arial" panose="020B0604020202020204" pitchFamily="34" charset="0"/>
              </a:rPr>
              <a:t>Ratae</a:t>
            </a:r>
            <a:endParaRPr lang="en-GB" altLang="en-US" sz="1500" b="1" dirty="0">
              <a:solidFill>
                <a:srgbClr val="000000"/>
              </a:solidFill>
              <a:latin typeface="Arial" panose="020B0604020202020204" pitchFamily="34" charset="0"/>
            </a:endParaRPr>
          </a:p>
        </p:txBody>
      </p:sp>
      <p:sp>
        <p:nvSpPr>
          <p:cNvPr id="13" name="Text Box 26"/>
          <p:cNvSpPr txBox="1">
            <a:spLocks noChangeArrowheads="1"/>
          </p:cNvSpPr>
          <p:nvPr/>
        </p:nvSpPr>
        <p:spPr bwMode="auto">
          <a:xfrm>
            <a:off x="5700802" y="2091702"/>
            <a:ext cx="1483636" cy="1327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350" b="1" dirty="0">
                <a:solidFill>
                  <a:srgbClr val="000000"/>
                </a:solidFill>
                <a:latin typeface="Arial" panose="020B0604020202020204" pitchFamily="34" charset="0"/>
              </a:rPr>
              <a:t>AD 1485 Richard III is buried in Leicester</a:t>
            </a:r>
          </a:p>
        </p:txBody>
      </p:sp>
      <p:sp>
        <p:nvSpPr>
          <p:cNvPr id="14" name="Text Box 19"/>
          <p:cNvSpPr txBox="1">
            <a:spLocks noChangeArrowheads="1"/>
          </p:cNvSpPr>
          <p:nvPr/>
        </p:nvSpPr>
        <p:spPr bwMode="auto">
          <a:xfrm>
            <a:off x="260097" y="5143838"/>
            <a:ext cx="1512887" cy="108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500" b="1" dirty="0">
                <a:solidFill>
                  <a:srgbClr val="000000"/>
                </a:solidFill>
                <a:latin typeface="Arial" panose="020B0604020202020204" pitchFamily="34" charset="0"/>
              </a:rPr>
              <a:t>AD 43 Rome conquers Britain</a:t>
            </a:r>
          </a:p>
        </p:txBody>
      </p:sp>
      <p:sp>
        <p:nvSpPr>
          <p:cNvPr id="15" name="Text Box 23"/>
          <p:cNvSpPr txBox="1">
            <a:spLocks noChangeArrowheads="1"/>
          </p:cNvSpPr>
          <p:nvPr/>
        </p:nvSpPr>
        <p:spPr bwMode="auto">
          <a:xfrm>
            <a:off x="2622597" y="5143838"/>
            <a:ext cx="1858240" cy="113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500" b="1" dirty="0">
                <a:solidFill>
                  <a:srgbClr val="000000"/>
                </a:solidFill>
                <a:latin typeface="Arial" panose="020B0604020202020204" pitchFamily="34" charset="0"/>
              </a:rPr>
              <a:t>AD 410 All Roman soldiers leave Britain</a:t>
            </a:r>
          </a:p>
        </p:txBody>
      </p:sp>
      <p:sp>
        <p:nvSpPr>
          <p:cNvPr id="16" name="Text Box 28"/>
          <p:cNvSpPr txBox="1">
            <a:spLocks noChangeArrowheads="1"/>
          </p:cNvSpPr>
          <p:nvPr/>
        </p:nvSpPr>
        <p:spPr bwMode="auto">
          <a:xfrm>
            <a:off x="6444208" y="5186606"/>
            <a:ext cx="1727200" cy="108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50000"/>
              </a:spcBef>
              <a:buClrTx/>
              <a:buFontTx/>
              <a:buNone/>
            </a:pPr>
            <a:r>
              <a:rPr lang="en-GB" altLang="en-US" sz="1500" b="1" dirty="0">
                <a:solidFill>
                  <a:srgbClr val="000000"/>
                </a:solidFill>
                <a:latin typeface="Arial" panose="020B0604020202020204" pitchFamily="34" charset="0"/>
              </a:rPr>
              <a:t>AD 1919</a:t>
            </a:r>
          </a:p>
          <a:p>
            <a:pPr eaLnBrk="1" hangingPunct="1">
              <a:lnSpc>
                <a:spcPct val="150000"/>
              </a:lnSpc>
              <a:spcBef>
                <a:spcPct val="50000"/>
              </a:spcBef>
              <a:buClrTx/>
              <a:buFontTx/>
              <a:buNone/>
            </a:pPr>
            <a:r>
              <a:rPr lang="en-GB" altLang="en-US" sz="1500" b="1" dirty="0">
                <a:solidFill>
                  <a:srgbClr val="000000"/>
                </a:solidFill>
                <a:latin typeface="Arial" panose="020B0604020202020204" pitchFamily="34" charset="0"/>
              </a:rPr>
              <a:t>Leicester becomes a city</a:t>
            </a:r>
          </a:p>
        </p:txBody>
      </p:sp>
      <p:sp>
        <p:nvSpPr>
          <p:cNvPr id="17" name="TextBox 16"/>
          <p:cNvSpPr txBox="1"/>
          <p:nvPr/>
        </p:nvSpPr>
        <p:spPr>
          <a:xfrm>
            <a:off x="440470" y="993833"/>
            <a:ext cx="3485338" cy="1084912"/>
          </a:xfrm>
          <a:prstGeom prst="wedgeRectCallout">
            <a:avLst/>
          </a:prstGeom>
          <a:noFill/>
        </p:spPr>
        <p:txBody>
          <a:bodyPr wrap="square" rtlCol="0">
            <a:spAutoFit/>
          </a:bodyPr>
          <a:lstStyle/>
          <a:p>
            <a:pPr>
              <a:lnSpc>
                <a:spcPct val="150000"/>
              </a:lnSpc>
            </a:pPr>
            <a:r>
              <a:rPr lang="en-GB" sz="1500" b="1" dirty="0"/>
              <a:t>Did you know…?</a:t>
            </a:r>
          </a:p>
          <a:p>
            <a:pPr>
              <a:lnSpc>
                <a:spcPct val="150000"/>
              </a:lnSpc>
            </a:pPr>
            <a:r>
              <a:rPr lang="en-GB" sz="1400" b="1" dirty="0"/>
              <a:t>Rome was named after its first king: Romulus</a:t>
            </a:r>
          </a:p>
        </p:txBody>
      </p:sp>
      <p:sp>
        <p:nvSpPr>
          <p:cNvPr id="18" name="Text Box 30"/>
          <p:cNvSpPr txBox="1">
            <a:spLocks noChangeArrowheads="1"/>
          </p:cNvSpPr>
          <p:nvPr/>
        </p:nvSpPr>
        <p:spPr bwMode="auto">
          <a:xfrm>
            <a:off x="7181904" y="2066515"/>
            <a:ext cx="1476375" cy="143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500" b="1" dirty="0">
                <a:solidFill>
                  <a:srgbClr val="000000"/>
                </a:solidFill>
                <a:latin typeface="Arial" panose="020B0604020202020204" pitchFamily="34" charset="0"/>
              </a:rPr>
              <a:t>AD 2015 Richard III is re-buried in Leicester</a:t>
            </a:r>
          </a:p>
        </p:txBody>
      </p:sp>
      <p:sp>
        <p:nvSpPr>
          <p:cNvPr id="19" name="AutoShape 16"/>
          <p:cNvSpPr>
            <a:spLocks noChangeArrowheads="1"/>
          </p:cNvSpPr>
          <p:nvPr/>
        </p:nvSpPr>
        <p:spPr bwMode="auto">
          <a:xfrm>
            <a:off x="95182" y="2173567"/>
            <a:ext cx="1522233" cy="1944687"/>
          </a:xfrm>
          <a:prstGeom prst="downArrowCallout">
            <a:avLst>
              <a:gd name="adj1" fmla="val 27036"/>
              <a:gd name="adj2" fmla="val 25000"/>
              <a:gd name="adj3" fmla="val 22485"/>
              <a:gd name="adj4" fmla="val 66667"/>
            </a:avLst>
          </a:prstGeom>
          <a:noFill/>
          <a:ln>
            <a:headEnd/>
            <a:tailEnd/>
          </a:ln>
          <a:extLst/>
        </p:spPr>
        <p:style>
          <a:lnRef idx="2">
            <a:schemeClr val="dk1"/>
          </a:lnRef>
          <a:fillRef idx="1">
            <a:schemeClr val="lt1"/>
          </a:fillRef>
          <a:effectRef idx="0">
            <a:schemeClr val="dk1"/>
          </a:effectRef>
          <a:fontRef idx="minor">
            <a:schemeClr val="dk1"/>
          </a:fontRef>
        </p:style>
        <p:txBody>
          <a:bodyPr wrap="none" anchor="ct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spcBef>
                <a:spcPct val="0"/>
              </a:spcBef>
              <a:buClrTx/>
              <a:buFontTx/>
              <a:buNone/>
            </a:pPr>
            <a:endParaRPr lang="en-US" altLang="en-US" sz="1800">
              <a:solidFill>
                <a:schemeClr val="tx1"/>
              </a:solidFill>
              <a:latin typeface="Arial" panose="020B0604020202020204" pitchFamily="34" charset="0"/>
            </a:endParaRPr>
          </a:p>
        </p:txBody>
      </p:sp>
      <p:sp>
        <p:nvSpPr>
          <p:cNvPr id="20" name="Text Box 17"/>
          <p:cNvSpPr txBox="1">
            <a:spLocks noChangeArrowheads="1"/>
          </p:cNvSpPr>
          <p:nvPr/>
        </p:nvSpPr>
        <p:spPr bwMode="auto">
          <a:xfrm>
            <a:off x="118920" y="2218622"/>
            <a:ext cx="1584325" cy="108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50000"/>
              </a:spcBef>
              <a:buClrTx/>
              <a:buFontTx/>
              <a:buNone/>
            </a:pPr>
            <a:r>
              <a:rPr lang="en-GB" altLang="en-US" sz="1500" b="1" dirty="0">
                <a:solidFill>
                  <a:srgbClr val="000000"/>
                </a:solidFill>
                <a:latin typeface="Arial" panose="020B0604020202020204" pitchFamily="34" charset="0"/>
              </a:rPr>
              <a:t>55BC Julius Caesar first invades Britain</a:t>
            </a:r>
          </a:p>
        </p:txBody>
      </p:sp>
    </p:spTree>
    <p:extLst>
      <p:ext uri="{BB962C8B-B14F-4D97-AF65-F5344CB8AC3E}">
        <p14:creationId xmlns:p14="http://schemas.microsoft.com/office/powerpoint/2010/main" val="1948626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Content Placeholder 2"/>
          <p:cNvPicPr>
            <a:picLocks noGrp="1" noChangeAspect="1" noChangeArrowheads="1"/>
          </p:cNvPicPr>
          <p:nvPr>
            <p:ph idx="4294967295"/>
          </p:nvPr>
        </p:nvPicPr>
        <p:blipFill>
          <a:blip r:embed="rId4" cstate="print">
            <a:extLst>
              <a:ext uri="{28A0092B-C50C-407E-A947-70E740481C1C}">
                <a14:useLocalDpi xmlns:a14="http://schemas.microsoft.com/office/drawing/2010/main" val="0"/>
              </a:ext>
            </a:extLst>
          </a:blip>
          <a:stretch>
            <a:fillRect/>
          </a:stretch>
        </p:blipFill>
        <p:spPr>
          <a:xfrm>
            <a:off x="1264076" y="1793466"/>
            <a:ext cx="7119904" cy="4624132"/>
          </a:xfrm>
          <a:noFill/>
        </p:spPr>
      </p:pic>
      <p:sp>
        <p:nvSpPr>
          <p:cNvPr id="4" name="Rectangle 3"/>
          <p:cNvSpPr/>
          <p:nvPr/>
        </p:nvSpPr>
        <p:spPr>
          <a:xfrm>
            <a:off x="431540" y="962469"/>
            <a:ext cx="8712460" cy="830997"/>
          </a:xfrm>
          <a:prstGeom prst="rect">
            <a:avLst/>
          </a:prstGeom>
        </p:spPr>
        <p:txBody>
          <a:bodyPr wrap="square">
            <a:spAutoFit/>
          </a:bodyPr>
          <a:lstStyle/>
          <a:p>
            <a:pPr>
              <a:lnSpc>
                <a:spcPct val="150000"/>
              </a:lnSpc>
            </a:pPr>
            <a:r>
              <a:rPr lang="en-GB" altLang="en-US" sz="3200" b="1" dirty="0"/>
              <a:t>This is what the town of </a:t>
            </a:r>
            <a:r>
              <a:rPr lang="en-GB" altLang="en-US" sz="3200" b="1" dirty="0" err="1"/>
              <a:t>Ratae</a:t>
            </a:r>
            <a:r>
              <a:rPr lang="en-GB" altLang="en-US" sz="3200" b="1" dirty="0"/>
              <a:t> looked like</a:t>
            </a:r>
            <a:endParaRPr lang="en-US" sz="3200" dirty="0"/>
          </a:p>
        </p:txBody>
      </p:sp>
      <p:sp>
        <p:nvSpPr>
          <p:cNvPr id="2" name="TextBox 1"/>
          <p:cNvSpPr txBox="1"/>
          <p:nvPr/>
        </p:nvSpPr>
        <p:spPr>
          <a:xfrm>
            <a:off x="1115616" y="6422872"/>
            <a:ext cx="6912768" cy="246221"/>
          </a:xfrm>
          <a:prstGeom prst="rect">
            <a:avLst/>
          </a:prstGeom>
          <a:noFill/>
        </p:spPr>
        <p:txBody>
          <a:bodyPr wrap="square" rtlCol="0">
            <a:spAutoFit/>
          </a:bodyPr>
          <a:lstStyle/>
          <a:p>
            <a:r>
              <a:rPr lang="en-US" sz="1000" b="1" dirty="0"/>
              <a:t>Credit: </a:t>
            </a:r>
            <a:r>
              <a:rPr lang="en-US" sz="1000" b="1" dirty="0" err="1"/>
              <a:t>Ratae</a:t>
            </a:r>
            <a:r>
              <a:rPr lang="en-US" sz="1000" b="1" dirty="0"/>
              <a:t> in the 3</a:t>
            </a:r>
            <a:r>
              <a:rPr lang="en-US" sz="1000" b="1" baseline="30000" dirty="0"/>
              <a:t>rd</a:t>
            </a:r>
            <a:r>
              <a:rPr lang="en-US" sz="1000" b="1" dirty="0"/>
              <a:t> century AD, </a:t>
            </a:r>
            <a:r>
              <a:rPr lang="en-US" sz="1000" b="1" dirty="0" smtClean="0"/>
              <a:t>Mike </a:t>
            </a:r>
            <a:r>
              <a:rPr lang="en-US" sz="1000" b="1" dirty="0" err="1" smtClean="0"/>
              <a:t>Codd</a:t>
            </a:r>
            <a:r>
              <a:rPr lang="en-US" sz="1000" b="1" dirty="0" smtClean="0"/>
              <a:t> </a:t>
            </a:r>
            <a:r>
              <a:rPr lang="en-US" sz="1000" b="1" dirty="0" smtClean="0"/>
              <a:t>&amp; University </a:t>
            </a:r>
            <a:r>
              <a:rPr lang="en-US" sz="1000" b="1" dirty="0"/>
              <a:t>of Leicester Archaeological Services (ULAS) </a:t>
            </a:r>
          </a:p>
        </p:txBody>
      </p:sp>
    </p:spTree>
    <p:extLst>
      <p:ext uri="{BB962C8B-B14F-4D97-AF65-F5344CB8AC3E}">
        <p14:creationId xmlns:p14="http://schemas.microsoft.com/office/powerpoint/2010/main" val="1434254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13" name="Picture 1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111571" y="1832105"/>
            <a:ext cx="4536504" cy="414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p:cNvCxnSpPr/>
          <p:nvPr/>
        </p:nvCxnSpPr>
        <p:spPr>
          <a:xfrm>
            <a:off x="2123728" y="2067304"/>
            <a:ext cx="3613850" cy="5233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520586" y="3756011"/>
            <a:ext cx="2699213" cy="16172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615986" y="3205287"/>
            <a:ext cx="2193838" cy="4948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372451" y="3172238"/>
            <a:ext cx="22677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0"/>
              </a:spcBef>
              <a:buClrTx/>
              <a:buFontTx/>
              <a:buNone/>
            </a:pPr>
            <a:r>
              <a:rPr lang="en-GB" altLang="en-US" sz="1800" b="1" dirty="0">
                <a:solidFill>
                  <a:schemeClr val="tx1"/>
                </a:solidFill>
                <a:latin typeface="Arial" panose="020B0604020202020204" pitchFamily="34" charset="0"/>
              </a:rPr>
              <a:t>Vine Street house with </a:t>
            </a:r>
            <a:r>
              <a:rPr lang="en-GB" altLang="en-US" sz="1800" b="1" dirty="0" err="1">
                <a:solidFill>
                  <a:schemeClr val="tx1"/>
                </a:solidFill>
                <a:latin typeface="Arial" panose="020B0604020202020204" pitchFamily="34" charset="0"/>
              </a:rPr>
              <a:t>paedagogium</a:t>
            </a:r>
            <a:endParaRPr lang="en-GB" altLang="en-US" sz="1800" b="1" dirty="0">
              <a:solidFill>
                <a:schemeClr val="tx1"/>
              </a:solidFill>
              <a:latin typeface="Arial" panose="020B0604020202020204" pitchFamily="34" charset="0"/>
            </a:endParaRPr>
          </a:p>
        </p:txBody>
      </p:sp>
      <p:sp>
        <p:nvSpPr>
          <p:cNvPr id="21" name="TextBox 20"/>
          <p:cNvSpPr txBox="1">
            <a:spLocks noChangeArrowheads="1"/>
          </p:cNvSpPr>
          <p:nvPr/>
        </p:nvSpPr>
        <p:spPr bwMode="auto">
          <a:xfrm>
            <a:off x="271098" y="5928993"/>
            <a:ext cx="22494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0"/>
              </a:spcBef>
              <a:buClrTx/>
              <a:buFontTx/>
              <a:buNone/>
            </a:pPr>
            <a:r>
              <a:rPr lang="en-GB" altLang="en-US" sz="1800" b="1" dirty="0">
                <a:solidFill>
                  <a:schemeClr val="tx1"/>
                </a:solidFill>
                <a:latin typeface="Arial" panose="020B0604020202020204" pitchFamily="34" charset="0"/>
              </a:rPr>
              <a:t>Jewry Wall baths</a:t>
            </a:r>
          </a:p>
        </p:txBody>
      </p:sp>
      <p:sp>
        <p:nvSpPr>
          <p:cNvPr id="23" name="TextBox 22"/>
          <p:cNvSpPr txBox="1">
            <a:spLocks noChangeArrowheads="1"/>
          </p:cNvSpPr>
          <p:nvPr/>
        </p:nvSpPr>
        <p:spPr bwMode="auto">
          <a:xfrm>
            <a:off x="7926704" y="2845983"/>
            <a:ext cx="935037" cy="45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7C479"/>
              </a:buClr>
              <a:buFont typeface="Trebuchet MS" panose="020B0603020202020204" pitchFamily="34" charset="0"/>
              <a:buChar char="•"/>
              <a:defRPr sz="2800">
                <a:solidFill>
                  <a:schemeClr val="bg1"/>
                </a:solidFill>
                <a:latin typeface="Calibri" panose="020F0502020204030204" pitchFamily="34" charset="0"/>
              </a:defRPr>
            </a:lvl1pPr>
            <a:lvl2pPr marL="742950" indent="-285750">
              <a:spcBef>
                <a:spcPct val="20000"/>
              </a:spcBef>
              <a:buClr>
                <a:srgbClr val="F7C479"/>
              </a:buClr>
              <a:buChar char="–"/>
              <a:defRPr sz="2800">
                <a:solidFill>
                  <a:schemeClr val="bg1"/>
                </a:solidFill>
                <a:latin typeface="Calibri" panose="020F0502020204030204" pitchFamily="34" charset="0"/>
              </a:defRPr>
            </a:lvl2pPr>
            <a:lvl3pPr marL="1143000" indent="-228600">
              <a:spcBef>
                <a:spcPct val="20000"/>
              </a:spcBef>
              <a:buClr>
                <a:srgbClr val="F7C479"/>
              </a:buClr>
              <a:buChar char="•"/>
              <a:defRPr sz="2400">
                <a:solidFill>
                  <a:schemeClr val="bg1"/>
                </a:solidFill>
                <a:latin typeface="Calibri" panose="020F0502020204030204" pitchFamily="34" charset="0"/>
              </a:defRPr>
            </a:lvl3pPr>
            <a:lvl4pPr marL="1600200" indent="-228600">
              <a:spcBef>
                <a:spcPct val="20000"/>
              </a:spcBef>
              <a:buClr>
                <a:srgbClr val="F7C479"/>
              </a:buClr>
              <a:buChar char="–"/>
              <a:defRPr sz="2000">
                <a:solidFill>
                  <a:schemeClr val="bg1"/>
                </a:solidFill>
                <a:latin typeface="Calibri" panose="020F0502020204030204" pitchFamily="34" charset="0"/>
              </a:defRPr>
            </a:lvl4pPr>
            <a:lvl5pPr marL="2057400" indent="-228600">
              <a:spcBef>
                <a:spcPct val="20000"/>
              </a:spcBef>
              <a:buClr>
                <a:srgbClr val="F7C479"/>
              </a:buClr>
              <a:buChar char="»"/>
              <a:defRPr sz="2000">
                <a:solidFill>
                  <a:schemeClr val="bg1"/>
                </a:solidFill>
                <a:latin typeface="Calibri" panose="020F0502020204030204" pitchFamily="34" charset="0"/>
              </a:defRPr>
            </a:lvl5pPr>
            <a:lvl6pPr marL="25146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6pPr>
            <a:lvl7pPr marL="29718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7pPr>
            <a:lvl8pPr marL="34290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8pPr>
            <a:lvl9pPr marL="3886200" indent="-228600" eaLnBrk="0" fontAlgn="base" hangingPunct="0">
              <a:spcBef>
                <a:spcPct val="20000"/>
              </a:spcBef>
              <a:spcAft>
                <a:spcPct val="0"/>
              </a:spcAft>
              <a:buClr>
                <a:srgbClr val="F7C479"/>
              </a:buClr>
              <a:buChar char="»"/>
              <a:defRPr sz="2000">
                <a:solidFill>
                  <a:schemeClr val="bg1"/>
                </a:solidFill>
                <a:latin typeface="Calibri" panose="020F0502020204030204" pitchFamily="34" charset="0"/>
              </a:defRPr>
            </a:lvl9pPr>
          </a:lstStyle>
          <a:p>
            <a:pPr eaLnBrk="1" hangingPunct="1">
              <a:lnSpc>
                <a:spcPct val="150000"/>
              </a:lnSpc>
              <a:spcBef>
                <a:spcPct val="0"/>
              </a:spcBef>
              <a:buClrTx/>
              <a:buFontTx/>
              <a:buNone/>
            </a:pPr>
            <a:r>
              <a:rPr lang="en-GB" altLang="en-US" sz="1800" b="1" dirty="0">
                <a:solidFill>
                  <a:schemeClr val="tx1"/>
                </a:solidFill>
                <a:latin typeface="Arial" panose="020B0604020202020204" pitchFamily="34" charset="0"/>
              </a:rPr>
              <a:t>f</a:t>
            </a:r>
            <a:r>
              <a:rPr lang="en-GB" altLang="en-US" sz="1800" b="1" dirty="0" smtClean="0">
                <a:solidFill>
                  <a:schemeClr val="tx1"/>
                </a:solidFill>
                <a:latin typeface="Arial" panose="020B0604020202020204" pitchFamily="34" charset="0"/>
              </a:rPr>
              <a:t>orum</a:t>
            </a:r>
            <a:endParaRPr lang="en-GB" altLang="en-US" sz="1800" b="1" dirty="0">
              <a:solidFill>
                <a:schemeClr val="tx1"/>
              </a:solidFill>
              <a:latin typeface="Arial" panose="020B0604020202020204" pitchFamily="34" charset="0"/>
            </a:endParaRPr>
          </a:p>
        </p:txBody>
      </p:sp>
      <p:sp>
        <p:nvSpPr>
          <p:cNvPr id="7" name="TextBox 6"/>
          <p:cNvSpPr txBox="1"/>
          <p:nvPr/>
        </p:nvSpPr>
        <p:spPr>
          <a:xfrm>
            <a:off x="7025610" y="6515849"/>
            <a:ext cx="2118390" cy="246221"/>
          </a:xfrm>
          <a:prstGeom prst="rect">
            <a:avLst/>
          </a:prstGeom>
          <a:noFill/>
        </p:spPr>
        <p:txBody>
          <a:bodyPr wrap="square" rtlCol="0">
            <a:spAutoFit/>
          </a:bodyPr>
          <a:lstStyle/>
          <a:p>
            <a:r>
              <a:rPr lang="en-US" sz="1000" b="1" dirty="0"/>
              <a:t>Credit: </a:t>
            </a:r>
            <a:r>
              <a:rPr lang="en-US" sz="1000" b="1" dirty="0" smtClean="0"/>
              <a:t>Mathew </a:t>
            </a:r>
            <a:r>
              <a:rPr lang="en-US" sz="1000" b="1" dirty="0" smtClean="0"/>
              <a:t>Morris &amp; ULAS</a:t>
            </a:r>
            <a:endParaRPr lang="en-US" sz="1000" b="1" dirty="0"/>
          </a:p>
        </p:txBody>
      </p:sp>
      <p:sp>
        <p:nvSpPr>
          <p:cNvPr id="16" name="TextBox 15"/>
          <p:cNvSpPr txBox="1"/>
          <p:nvPr/>
        </p:nvSpPr>
        <p:spPr>
          <a:xfrm>
            <a:off x="3111571" y="962469"/>
            <a:ext cx="3476653" cy="523220"/>
          </a:xfrm>
          <a:prstGeom prst="rect">
            <a:avLst/>
          </a:prstGeom>
          <a:noFill/>
        </p:spPr>
        <p:txBody>
          <a:bodyPr wrap="square" rtlCol="0">
            <a:spAutoFit/>
          </a:bodyPr>
          <a:lstStyle/>
          <a:p>
            <a:r>
              <a:rPr lang="en-GB" sz="2800" b="1" dirty="0" smtClean="0"/>
              <a:t>Leicester in AD 270</a:t>
            </a:r>
            <a:endParaRPr lang="en-GB" sz="2800" b="1" dirty="0"/>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3543" y="1126355"/>
            <a:ext cx="2629399" cy="1992464"/>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2620" y="4236712"/>
            <a:ext cx="2591247" cy="1727498"/>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1936" y="1184780"/>
            <a:ext cx="2555776" cy="1438892"/>
          </a:xfrm>
          <a:prstGeom prst="rect">
            <a:avLst/>
          </a:prstGeom>
        </p:spPr>
      </p:pic>
      <p:sp>
        <p:nvSpPr>
          <p:cNvPr id="2" name="TextBox 1"/>
          <p:cNvSpPr txBox="1"/>
          <p:nvPr/>
        </p:nvSpPr>
        <p:spPr>
          <a:xfrm>
            <a:off x="4689411" y="6115739"/>
            <a:ext cx="1656184" cy="646331"/>
          </a:xfrm>
          <a:prstGeom prst="rect">
            <a:avLst/>
          </a:prstGeom>
          <a:noFill/>
        </p:spPr>
        <p:txBody>
          <a:bodyPr wrap="square" rtlCol="0">
            <a:spAutoFit/>
          </a:bodyPr>
          <a:lstStyle/>
          <a:p>
            <a:r>
              <a:rPr lang="en-GB" b="1" dirty="0" smtClean="0"/>
              <a:t>‘</a:t>
            </a:r>
            <a:r>
              <a:rPr lang="en-GB" b="1" dirty="0" err="1" smtClean="0"/>
              <a:t>Stibbe</a:t>
            </a:r>
            <a:r>
              <a:rPr lang="en-GB" b="1" dirty="0" smtClean="0"/>
              <a:t>’ site with mosaics </a:t>
            </a:r>
            <a:endParaRPr lang="en-GB" b="1" dirty="0"/>
          </a:p>
        </p:txBody>
      </p:sp>
      <p:cxnSp>
        <p:nvCxnSpPr>
          <p:cNvPr id="4" name="Straight Arrow Connector 3"/>
          <p:cNvCxnSpPr>
            <a:stCxn id="2" idx="0"/>
          </p:cNvCxnSpPr>
          <p:nvPr/>
        </p:nvCxnSpPr>
        <p:spPr>
          <a:xfrm flipV="1">
            <a:off x="5517503" y="3074251"/>
            <a:ext cx="0" cy="30414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5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 name="TextBox 1"/>
          <p:cNvSpPr txBox="1"/>
          <p:nvPr/>
        </p:nvSpPr>
        <p:spPr>
          <a:xfrm>
            <a:off x="3104067" y="355174"/>
            <a:ext cx="3168352" cy="584775"/>
          </a:xfrm>
          <a:prstGeom prst="rect">
            <a:avLst/>
          </a:prstGeom>
          <a:noFill/>
        </p:spPr>
        <p:txBody>
          <a:bodyPr wrap="square" rtlCol="0">
            <a:spAutoFit/>
          </a:bodyPr>
          <a:lstStyle/>
          <a:p>
            <a:r>
              <a:rPr lang="en-US" sz="3200" b="1" dirty="0" err="1"/>
              <a:t>Stibbe</a:t>
            </a:r>
            <a:r>
              <a:rPr lang="en-US" sz="3200" b="1" dirty="0"/>
              <a:t> Mosaic</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6250" y="1048178"/>
            <a:ext cx="3627250" cy="233347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379620" y="4144661"/>
            <a:ext cx="3438750" cy="1709008"/>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7166" y="1047489"/>
            <a:ext cx="2232248" cy="3332986"/>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3754" y="4705274"/>
            <a:ext cx="3007471" cy="2013266"/>
          </a:xfrm>
          <a:prstGeom prst="rect">
            <a:avLst/>
          </a:prstGeom>
        </p:spPr>
      </p:pic>
      <p:sp>
        <p:nvSpPr>
          <p:cNvPr id="12" name="TextBox 11"/>
          <p:cNvSpPr txBox="1"/>
          <p:nvPr/>
        </p:nvSpPr>
        <p:spPr>
          <a:xfrm>
            <a:off x="5259885" y="4046107"/>
            <a:ext cx="1065795" cy="246221"/>
          </a:xfrm>
          <a:prstGeom prst="rect">
            <a:avLst/>
          </a:prstGeom>
          <a:noFill/>
        </p:spPr>
        <p:txBody>
          <a:bodyPr wrap="square" rtlCol="0">
            <a:spAutoFit/>
          </a:bodyPr>
          <a:lstStyle/>
          <a:p>
            <a:r>
              <a:rPr lang="en-US" sz="1000" b="1" dirty="0"/>
              <a:t>Credits: ULAS</a:t>
            </a:r>
          </a:p>
        </p:txBody>
      </p:sp>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19872" y="4380475"/>
            <a:ext cx="3627250" cy="2338065"/>
          </a:xfrm>
          <a:prstGeom prst="rect">
            <a:avLst/>
          </a:prstGeom>
        </p:spPr>
      </p:pic>
      <p:pic>
        <p:nvPicPr>
          <p:cNvPr id="4" name="Picture 3">
            <a:extLst>
              <a:ext uri="{FF2B5EF4-FFF2-40B4-BE49-F238E27FC236}">
                <a16:creationId xmlns="" xmlns:a16="http://schemas.microsoft.com/office/drawing/2014/main" id="{9FD97F05-31AA-2B4C-8E55-AF4837BD8D69}"/>
              </a:ext>
            </a:extLst>
          </p:cNvPr>
          <p:cNvPicPr>
            <a:picLocks noChangeAspect="1"/>
          </p:cNvPicPr>
          <p:nvPr/>
        </p:nvPicPr>
        <p:blipFill>
          <a:blip r:embed="rId9"/>
          <a:stretch>
            <a:fillRect/>
          </a:stretch>
        </p:blipFill>
        <p:spPr>
          <a:xfrm>
            <a:off x="2427734" y="1047489"/>
            <a:ext cx="2850196" cy="3244839"/>
          </a:xfrm>
          <a:prstGeom prst="rect">
            <a:avLst/>
          </a:prstGeom>
        </p:spPr>
      </p:pic>
    </p:spTree>
    <p:extLst>
      <p:ext uri="{BB962C8B-B14F-4D97-AF65-F5344CB8AC3E}">
        <p14:creationId xmlns:p14="http://schemas.microsoft.com/office/powerpoint/2010/main" val="99744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 name="TextBox 1"/>
          <p:cNvSpPr txBox="1"/>
          <p:nvPr/>
        </p:nvSpPr>
        <p:spPr>
          <a:xfrm>
            <a:off x="2915816" y="962469"/>
            <a:ext cx="3600400" cy="584775"/>
          </a:xfrm>
          <a:prstGeom prst="rect">
            <a:avLst/>
          </a:prstGeom>
          <a:noFill/>
        </p:spPr>
        <p:txBody>
          <a:bodyPr wrap="square" rtlCol="0">
            <a:spAutoFit/>
          </a:bodyPr>
          <a:lstStyle/>
          <a:p>
            <a:r>
              <a:rPr lang="en-US" sz="3200" b="1" dirty="0"/>
              <a:t>Key/Knife handle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1765167"/>
            <a:ext cx="3492094" cy="4662684"/>
          </a:xfrm>
          <a:prstGeom prst="rect">
            <a:avLst/>
          </a:prstGeom>
        </p:spPr>
      </p:pic>
      <p:pic>
        <p:nvPicPr>
          <p:cNvPr id="5" name="Picture 4"/>
          <p:cNvPicPr>
            <a:picLocks noChangeAspect="1"/>
          </p:cNvPicPr>
          <p:nvPr/>
        </p:nvPicPr>
        <p:blipFill>
          <a:blip r:embed="rId5"/>
          <a:stretch>
            <a:fillRect/>
          </a:stretch>
        </p:blipFill>
        <p:spPr>
          <a:xfrm>
            <a:off x="5639529" y="1765167"/>
            <a:ext cx="3260618" cy="4662685"/>
          </a:xfrm>
          <a:prstGeom prst="rect">
            <a:avLst/>
          </a:prstGeom>
        </p:spPr>
      </p:pic>
      <p:sp>
        <p:nvSpPr>
          <p:cNvPr id="7" name="TextBox 6"/>
          <p:cNvSpPr txBox="1"/>
          <p:nvPr/>
        </p:nvSpPr>
        <p:spPr>
          <a:xfrm>
            <a:off x="4116885" y="6435500"/>
            <a:ext cx="1198261" cy="246221"/>
          </a:xfrm>
          <a:prstGeom prst="rect">
            <a:avLst/>
          </a:prstGeom>
          <a:noFill/>
        </p:spPr>
        <p:txBody>
          <a:bodyPr wrap="square" rtlCol="0">
            <a:spAutoFit/>
          </a:bodyPr>
          <a:lstStyle/>
          <a:p>
            <a:r>
              <a:rPr lang="en-US" sz="1000" b="1" dirty="0"/>
              <a:t>Credits: ULAS </a:t>
            </a:r>
          </a:p>
        </p:txBody>
      </p:sp>
      <p:pic>
        <p:nvPicPr>
          <p:cNvPr id="4" name="Picture 3">
            <a:extLst>
              <a:ext uri="{FF2B5EF4-FFF2-40B4-BE49-F238E27FC236}">
                <a16:creationId xmlns="" xmlns:a16="http://schemas.microsoft.com/office/drawing/2014/main" id="{7D296D8D-AB81-0642-9196-6F68CC3DAD9B}"/>
              </a:ext>
            </a:extLst>
          </p:cNvPr>
          <p:cNvPicPr>
            <a:picLocks noChangeAspect="1"/>
          </p:cNvPicPr>
          <p:nvPr/>
        </p:nvPicPr>
        <p:blipFill>
          <a:blip r:embed="rId6"/>
          <a:stretch>
            <a:fillRect/>
          </a:stretch>
        </p:blipFill>
        <p:spPr>
          <a:xfrm>
            <a:off x="3966269" y="1765167"/>
            <a:ext cx="1452529" cy="4670333"/>
          </a:xfrm>
          <a:prstGeom prst="rect">
            <a:avLst/>
          </a:prstGeom>
        </p:spPr>
      </p:pic>
    </p:spTree>
    <p:extLst>
      <p:ext uri="{BB962C8B-B14F-4D97-AF65-F5344CB8AC3E}">
        <p14:creationId xmlns:p14="http://schemas.microsoft.com/office/powerpoint/2010/main" val="2637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5" name="TextBox 4"/>
          <p:cNvSpPr txBox="1"/>
          <p:nvPr/>
        </p:nvSpPr>
        <p:spPr>
          <a:xfrm>
            <a:off x="2939852" y="799811"/>
            <a:ext cx="3456384" cy="584775"/>
          </a:xfrm>
          <a:prstGeom prst="rect">
            <a:avLst/>
          </a:prstGeom>
          <a:noFill/>
        </p:spPr>
        <p:txBody>
          <a:bodyPr wrap="square" rtlCol="0">
            <a:spAutoFit/>
          </a:bodyPr>
          <a:lstStyle/>
          <a:p>
            <a:r>
              <a:rPr lang="en-US" sz="3200" b="1" dirty="0"/>
              <a:t>Bronze belt plate</a:t>
            </a:r>
          </a:p>
        </p:txBody>
      </p:sp>
      <p:sp>
        <p:nvSpPr>
          <p:cNvPr id="9" name="TextBox 8"/>
          <p:cNvSpPr txBox="1"/>
          <p:nvPr/>
        </p:nvSpPr>
        <p:spPr>
          <a:xfrm>
            <a:off x="4006530" y="6129299"/>
            <a:ext cx="1080120" cy="246221"/>
          </a:xfrm>
          <a:prstGeom prst="rect">
            <a:avLst/>
          </a:prstGeom>
          <a:noFill/>
        </p:spPr>
        <p:txBody>
          <a:bodyPr wrap="square" rtlCol="0">
            <a:spAutoFit/>
          </a:bodyPr>
          <a:lstStyle/>
          <a:p>
            <a:r>
              <a:rPr lang="en-US" sz="1000" b="1" dirty="0" smtClean="0"/>
              <a:t>Credit: </a:t>
            </a:r>
            <a:r>
              <a:rPr lang="en-US" sz="1000" b="1" dirty="0"/>
              <a:t>ULAS</a:t>
            </a:r>
          </a:p>
        </p:txBody>
      </p:sp>
      <p:sp>
        <p:nvSpPr>
          <p:cNvPr id="10" name="TextBox 9"/>
          <p:cNvSpPr txBox="1"/>
          <p:nvPr/>
        </p:nvSpPr>
        <p:spPr>
          <a:xfrm>
            <a:off x="6984268" y="1283808"/>
            <a:ext cx="1224136" cy="369332"/>
          </a:xfrm>
          <a:prstGeom prst="rect">
            <a:avLst/>
          </a:prstGeom>
          <a:noFill/>
        </p:spPr>
        <p:txBody>
          <a:bodyPr wrap="square" rtlCol="0">
            <a:spAutoFit/>
          </a:bodyPr>
          <a:lstStyle/>
          <a:p>
            <a:r>
              <a:rPr lang="en-US" dirty="0"/>
              <a:t>Strap end</a:t>
            </a:r>
          </a:p>
        </p:txBody>
      </p:sp>
      <p:sp>
        <p:nvSpPr>
          <p:cNvPr id="11" name="TextBox 10"/>
          <p:cNvSpPr txBox="1"/>
          <p:nvPr/>
        </p:nvSpPr>
        <p:spPr>
          <a:xfrm>
            <a:off x="695636" y="1283808"/>
            <a:ext cx="1656184" cy="369332"/>
          </a:xfrm>
          <a:prstGeom prst="rect">
            <a:avLst/>
          </a:prstGeom>
          <a:noFill/>
        </p:spPr>
        <p:txBody>
          <a:bodyPr wrap="square" rtlCol="0">
            <a:spAutoFit/>
          </a:bodyPr>
          <a:lstStyle/>
          <a:p>
            <a:r>
              <a:rPr lang="en-US" dirty="0"/>
              <a:t>Belt buckle</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44824"/>
            <a:ext cx="9144000" cy="3692769"/>
          </a:xfrm>
          <a:prstGeom prst="rect">
            <a:avLst/>
          </a:prstGeom>
        </p:spPr>
      </p:pic>
    </p:spTree>
    <p:extLst>
      <p:ext uri="{BB962C8B-B14F-4D97-AF65-F5344CB8AC3E}">
        <p14:creationId xmlns:p14="http://schemas.microsoft.com/office/powerpoint/2010/main" val="75910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031208" y="1776629"/>
            <a:ext cx="4826000" cy="289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Grp="1" noChangeAspect="1" noChangeArrowheads="1"/>
          </p:cNvPicPr>
          <p:nvPr>
            <p:ph sz="quarter" idx="4294967295"/>
          </p:nvPr>
        </p:nvPicPr>
        <p:blipFill>
          <a:blip r:embed="rId5" cstate="print">
            <a:extLst>
              <a:ext uri="{28A0092B-C50C-407E-A947-70E740481C1C}">
                <a14:useLocalDpi xmlns:a14="http://schemas.microsoft.com/office/drawing/2010/main" val="0"/>
              </a:ext>
            </a:extLst>
          </a:blip>
          <a:stretch>
            <a:fillRect/>
          </a:stretch>
        </p:blipFill>
        <p:spPr>
          <a:xfrm>
            <a:off x="1794017" y="1727644"/>
            <a:ext cx="2029318" cy="1434728"/>
          </a:xfrm>
        </p:spPr>
      </p:pic>
      <p:pic>
        <p:nvPicPr>
          <p:cNvPr id="5"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72330" y="3620603"/>
            <a:ext cx="2244889" cy="20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8"/>
          <p:cNvSpPr>
            <a:spLocks noChangeShapeType="1"/>
          </p:cNvSpPr>
          <p:nvPr/>
        </p:nvSpPr>
        <p:spPr bwMode="auto">
          <a:xfrm flipH="1">
            <a:off x="2915815" y="3282038"/>
            <a:ext cx="1232655" cy="1269827"/>
          </a:xfrm>
          <a:prstGeom prst="line">
            <a:avLst/>
          </a:prstGeom>
          <a:ln>
            <a:headEnd/>
            <a:tailEnd type="triangle" w="med" len="med"/>
          </a:ln>
          <a:extLst/>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8" name="Title 1"/>
          <p:cNvSpPr>
            <a:spLocks noGrp="1"/>
          </p:cNvSpPr>
          <p:nvPr>
            <p:ph type="title" idx="4294967295"/>
          </p:nvPr>
        </p:nvSpPr>
        <p:spPr>
          <a:xfrm>
            <a:off x="0" y="924330"/>
            <a:ext cx="9144000" cy="765175"/>
          </a:xfrm>
        </p:spPr>
        <p:txBody>
          <a:bodyPr/>
          <a:lstStyle/>
          <a:p>
            <a:pPr algn="ctr">
              <a:lnSpc>
                <a:spcPct val="150000"/>
              </a:lnSpc>
            </a:pPr>
            <a:r>
              <a:rPr lang="en-GB" altLang="en-US" b="1" dirty="0">
                <a:solidFill>
                  <a:schemeClr val="tx1"/>
                </a:solidFill>
              </a:rPr>
              <a:t>How do we know about people in </a:t>
            </a:r>
            <a:r>
              <a:rPr lang="en-GB" altLang="en-US" b="1" dirty="0" err="1">
                <a:solidFill>
                  <a:schemeClr val="tx1"/>
                </a:solidFill>
              </a:rPr>
              <a:t>Ratae</a:t>
            </a:r>
            <a:r>
              <a:rPr lang="en-GB" altLang="en-US" b="1" dirty="0">
                <a:solidFill>
                  <a:schemeClr val="tx1"/>
                </a:solidFill>
              </a:rPr>
              <a:t>?</a:t>
            </a:r>
          </a:p>
        </p:txBody>
      </p:sp>
      <p:pic>
        <p:nvPicPr>
          <p:cNvPr id="10" name="Picture 4" descr="persona 4"/>
          <p:cNvPicPr>
            <a:picLocks noChangeAspect="1" noChangeArrowheads="1"/>
          </p:cNvPicPr>
          <p:nvPr/>
        </p:nvPicPr>
        <p:blipFill>
          <a:blip r:embed="rId7" cstate="print">
            <a:extLst>
              <a:ext uri="{28A0092B-C50C-407E-A947-70E740481C1C}">
                <a14:useLocalDpi xmlns:a14="http://schemas.microsoft.com/office/drawing/2010/main" val="0"/>
              </a:ext>
            </a:extLst>
          </a:blip>
          <a:srcRect l="35721" t="25746" r="36665" b="24409"/>
          <a:stretch>
            <a:fillRect/>
          </a:stretch>
        </p:blipFill>
        <p:spPr bwMode="auto">
          <a:xfrm>
            <a:off x="4088042" y="4785303"/>
            <a:ext cx="683518" cy="1745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8"/>
          <a:stretch>
            <a:fillRect/>
          </a:stretch>
        </p:blipFill>
        <p:spPr>
          <a:xfrm>
            <a:off x="4942383" y="4785303"/>
            <a:ext cx="1971710" cy="1746923"/>
          </a:xfrm>
          <a:prstGeom prst="rect">
            <a:avLst/>
          </a:prstGeom>
        </p:spPr>
      </p:pic>
      <p:sp>
        <p:nvSpPr>
          <p:cNvPr id="2" name="TextBox 1"/>
          <p:cNvSpPr txBox="1"/>
          <p:nvPr/>
        </p:nvSpPr>
        <p:spPr>
          <a:xfrm>
            <a:off x="0" y="5996226"/>
            <a:ext cx="3491880" cy="861774"/>
          </a:xfrm>
          <a:prstGeom prst="rect">
            <a:avLst/>
          </a:prstGeom>
          <a:noFill/>
        </p:spPr>
        <p:txBody>
          <a:bodyPr wrap="square" rtlCol="0">
            <a:spAutoFit/>
          </a:bodyPr>
          <a:lstStyle/>
          <a:p>
            <a:r>
              <a:rPr lang="en-US" sz="1000" b="1" dirty="0" smtClean="0"/>
              <a:t>Credits:</a:t>
            </a:r>
            <a:endParaRPr lang="en-US" sz="1000" b="1" dirty="0" smtClean="0"/>
          </a:p>
          <a:p>
            <a:r>
              <a:rPr lang="en-US" sz="1000" b="1" dirty="0" smtClean="0"/>
              <a:t>image: Mike </a:t>
            </a:r>
            <a:r>
              <a:rPr lang="en-US" sz="1000" b="1" dirty="0" err="1" smtClean="0"/>
              <a:t>Codd</a:t>
            </a:r>
            <a:r>
              <a:rPr lang="en-US" sz="1000" b="1" dirty="0" smtClean="0"/>
              <a:t>/Leicester </a:t>
            </a:r>
            <a:r>
              <a:rPr lang="en-US" sz="1000" b="1" dirty="0" smtClean="0"/>
              <a:t>City </a:t>
            </a:r>
            <a:r>
              <a:rPr lang="en-US" sz="1000" b="1" dirty="0" smtClean="0"/>
              <a:t>Council</a:t>
            </a:r>
          </a:p>
          <a:p>
            <a:r>
              <a:rPr lang="en-US" sz="1000" b="1" dirty="0" smtClean="0"/>
              <a:t>plan: ULAS</a:t>
            </a:r>
          </a:p>
          <a:p>
            <a:r>
              <a:rPr lang="en-US" sz="1000" b="1" dirty="0" smtClean="0"/>
              <a:t>objects: Jewry Wall Museum, </a:t>
            </a:r>
            <a:r>
              <a:rPr lang="en-US" sz="1000" b="1" dirty="0" err="1" smtClean="0"/>
              <a:t>Haverfield</a:t>
            </a:r>
            <a:r>
              <a:rPr lang="en-US" sz="1000" b="1" dirty="0" smtClean="0"/>
              <a:t> (1918)</a:t>
            </a:r>
          </a:p>
          <a:p>
            <a:r>
              <a:rPr lang="en-US" sz="1000" b="1" dirty="0" smtClean="0"/>
              <a:t>characters: Dr Giacomo Savani</a:t>
            </a:r>
            <a:endParaRPr lang="en-US" sz="1000" b="1" dirty="0"/>
          </a:p>
        </p:txBody>
      </p:sp>
      <p:pic>
        <p:nvPicPr>
          <p:cNvPr id="12" name="Picture 3" descr="persona 1"/>
          <p:cNvPicPr>
            <a:picLocks noGrp="1" noChangeAspect="1" noChangeArrowheads="1"/>
          </p:cNvPicPr>
          <p:nvPr>
            <p:ph sz="quarter" idx="4294967295"/>
          </p:nvPr>
        </p:nvPicPr>
        <p:blipFill>
          <a:blip r:embed="rId9">
            <a:extLst>
              <a:ext uri="{28A0092B-C50C-407E-A947-70E740481C1C}">
                <a14:useLocalDpi xmlns:a14="http://schemas.microsoft.com/office/drawing/2010/main" val="0"/>
              </a:ext>
            </a:extLst>
          </a:blip>
          <a:srcRect l="29417" t="20808" r="31573" b="23933"/>
          <a:stretch>
            <a:fillRect/>
          </a:stretch>
        </p:blipFill>
        <p:spPr>
          <a:xfrm>
            <a:off x="257447" y="2652518"/>
            <a:ext cx="1257300" cy="2519362"/>
          </a:xfr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06643" y="4785303"/>
            <a:ext cx="1656184" cy="1897376"/>
          </a:xfrm>
          <a:prstGeom prst="rect">
            <a:avLst/>
          </a:prstGeom>
        </p:spPr>
      </p:pic>
    </p:spTree>
    <p:extLst>
      <p:ext uri="{BB962C8B-B14F-4D97-AF65-F5344CB8AC3E}">
        <p14:creationId xmlns:p14="http://schemas.microsoft.com/office/powerpoint/2010/main" val="96901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Cream Background">
  <a:themeElements>
    <a:clrScheme name="Custom 15">
      <a:dk1>
        <a:srgbClr val="000000"/>
      </a:dk1>
      <a:lt1>
        <a:srgbClr val="FFFFFF"/>
      </a:lt1>
      <a:dk2>
        <a:srgbClr val="000000"/>
      </a:dk2>
      <a:lt2>
        <a:srgbClr val="FDE6AB"/>
      </a:lt2>
      <a:accent1>
        <a:srgbClr val="008CA8"/>
      </a:accent1>
      <a:accent2>
        <a:srgbClr val="26A699"/>
      </a:accent2>
      <a:accent3>
        <a:srgbClr val="60295E"/>
      </a:accent3>
      <a:accent4>
        <a:srgbClr val="D94242"/>
      </a:accent4>
      <a:accent5>
        <a:srgbClr val="8EB831"/>
      </a:accent5>
      <a:accent6>
        <a:srgbClr val="000000"/>
      </a:accent6>
      <a:hlink>
        <a:srgbClr val="004E77"/>
      </a:hlink>
      <a:folHlink>
        <a:srgbClr val="238F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nna 01 UoL Dyslexoa Template 1" id="{25E43755-F807-E646-87EF-63E54AAF0CF4}" vid="{0192029D-004C-BC4C-8F44-9F1F1450D7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Anna 01 UoL Dyslexoa Template 1</Template>
  <TotalTime>1166</TotalTime>
  <Words>1298</Words>
  <Application>Microsoft Office PowerPoint</Application>
  <PresentationFormat>On-screen Show (4:3)</PresentationFormat>
  <Paragraphs>160</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Calibri</vt:lpstr>
      <vt:lpstr>Times New Roman</vt:lpstr>
      <vt:lpstr>Trebuchet MS</vt:lpstr>
      <vt:lpstr>Cream 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we know about people in Ratae?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Xenophontos, Soteris</dc:creator>
  <cp:lastModifiedBy>Ainsworth, Jane L.</cp:lastModifiedBy>
  <cp:revision>83</cp:revision>
  <cp:lastPrinted>2014-11-19T11:22:25Z</cp:lastPrinted>
  <dcterms:created xsi:type="dcterms:W3CDTF">2018-01-22T21:32:43Z</dcterms:created>
  <dcterms:modified xsi:type="dcterms:W3CDTF">2018-05-08T11:04:49Z</dcterms:modified>
</cp:coreProperties>
</file>