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9"/>
  </p:notesMasterIdLst>
  <p:handoutMasterIdLst>
    <p:handoutMasterId r:id="rId10"/>
  </p:handoutMasterIdLst>
  <p:sldIdLst>
    <p:sldId id="322" r:id="rId2"/>
    <p:sldId id="323" r:id="rId3"/>
    <p:sldId id="324" r:id="rId4"/>
    <p:sldId id="325" r:id="rId5"/>
    <p:sldId id="329" r:id="rId6"/>
    <p:sldId id="326" r:id="rId7"/>
    <p:sldId id="328" r:id="rId8"/>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A8"/>
    <a:srgbClr val="9A9A9A"/>
    <a:srgbClr val="C7E2EF"/>
    <a:srgbClr val="F8F3CF"/>
    <a:srgbClr val="333333"/>
    <a:srgbClr val="F8F8D4"/>
    <a:srgbClr val="3B788D"/>
    <a:srgbClr val="000000"/>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25" autoAdjust="0"/>
    <p:restoredTop sz="94764"/>
  </p:normalViewPr>
  <p:slideViewPr>
    <p:cSldViewPr>
      <p:cViewPr varScale="1">
        <p:scale>
          <a:sx n="68" d="100"/>
          <a:sy n="68" d="100"/>
        </p:scale>
        <p:origin x="135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AD440D-FE1D-49E6-8A1D-EFAE908A44E3}" type="datetimeFigureOut">
              <a:rPr lang="en-US" smtClean="0"/>
              <a:pPr/>
              <a:t>5/21/2018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316938-37CF-431A-A7FD-6E99B86ECF79}" type="slidenum">
              <a:rPr lang="en-GB" smtClean="0"/>
              <a:pPr/>
              <a:t>‹#›</a:t>
            </a:fld>
            <a:endParaRPr lang="en-GB"/>
          </a:p>
        </p:txBody>
      </p:sp>
    </p:spTree>
    <p:extLst>
      <p:ext uri="{BB962C8B-B14F-4D97-AF65-F5344CB8AC3E}">
        <p14:creationId xmlns:p14="http://schemas.microsoft.com/office/powerpoint/2010/main" val="23655189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3CBA2-742F-A348-A5D7-69A0C5B68972}" type="datetimeFigureOut">
              <a:rPr lang="en-US" smtClean="0"/>
              <a:t>5/21/2018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F798C7-9620-5C41-BFA8-CF802F11746E}" type="slidenum">
              <a:rPr lang="en-US" smtClean="0"/>
              <a:t>‹#›</a:t>
            </a:fld>
            <a:endParaRPr lang="en-US"/>
          </a:p>
        </p:txBody>
      </p:sp>
    </p:spTree>
    <p:extLst>
      <p:ext uri="{BB962C8B-B14F-4D97-AF65-F5344CB8AC3E}">
        <p14:creationId xmlns:p14="http://schemas.microsoft.com/office/powerpoint/2010/main" val="32039968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youtu.b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Toga</a:t>
            </a:r>
            <a:r>
              <a:rPr lang="en-US" baseline="0" dirty="0"/>
              <a:t> video: </a:t>
            </a:r>
            <a:r>
              <a:rPr lang="en-US" baseline="0" dirty="0">
                <a:hlinkClick r:id="rId3"/>
              </a:rPr>
              <a:t>https://www.youtube.com/watch?v=0EyStjkII-Y&amp;feature=youtu.be</a:t>
            </a:r>
            <a:r>
              <a:rPr lang="en-US" dirty="0">
                <a:cs typeface="Calibri"/>
              </a:rPr>
              <a:t> reminds pupils of the status accorded to citizens, the most obvious marker of which was the right to wear a toga.  Marcus would have become a toga-clad citizen on his retirement as a centurion, rather different from the impression he would have created in military uniform.</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a:t>
            </a:fld>
            <a:endParaRPr lang="en-US"/>
          </a:p>
        </p:txBody>
      </p:sp>
    </p:spTree>
    <p:extLst>
      <p:ext uri="{BB962C8B-B14F-4D97-AF65-F5344CB8AC3E}">
        <p14:creationId xmlns:p14="http://schemas.microsoft.com/office/powerpoint/2010/main" val="1887014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slide reminds pupils of the location of the </a:t>
            </a:r>
            <a:r>
              <a:rPr lang="en-US" dirty="0" err="1">
                <a:cs typeface="Calibri"/>
              </a:rPr>
              <a:t>Insus</a:t>
            </a:r>
            <a:r>
              <a:rPr lang="en-US" dirty="0">
                <a:cs typeface="Calibri"/>
              </a:rPr>
              <a:t>/ Lancaster tombstone, far from the soldier's original home in Trier, western Germany, an area which most Roman would have described as 'barbarian'!</a:t>
            </a:r>
          </a:p>
        </p:txBody>
      </p:sp>
      <p:sp>
        <p:nvSpPr>
          <p:cNvPr id="4" name="Slide Number Placeholder 3"/>
          <p:cNvSpPr>
            <a:spLocks noGrp="1"/>
          </p:cNvSpPr>
          <p:nvPr>
            <p:ph type="sldNum" sz="quarter" idx="10"/>
          </p:nvPr>
        </p:nvSpPr>
        <p:spPr/>
        <p:txBody>
          <a:bodyPr/>
          <a:lstStyle/>
          <a:p>
            <a:fld id="{3EF798C7-9620-5C41-BFA8-CF802F11746E}" type="slidenum">
              <a:rPr lang="en-US" smtClean="0"/>
              <a:t>2</a:t>
            </a:fld>
            <a:endParaRPr lang="en-US"/>
          </a:p>
        </p:txBody>
      </p:sp>
    </p:spTree>
    <p:extLst>
      <p:ext uri="{BB962C8B-B14F-4D97-AF65-F5344CB8AC3E}">
        <p14:creationId xmlns:p14="http://schemas.microsoft.com/office/powerpoint/2010/main" val="376280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More information on tombstone: http://collections.lancsmuseums.gov.uk/narratives/narrative.php?irn=95 </a:t>
            </a:r>
          </a:p>
          <a:p>
            <a:pPr>
              <a:defRPr/>
            </a:pPr>
            <a:r>
              <a:rPr lang="en-US" dirty="0">
                <a:cs typeface="Calibri"/>
              </a:rPr>
              <a:t>In the eyes of Romans in the capital, the owner of this grave might have appeared more like the blue, headless barbarian, than the Roman soldier in uniform, but he too could become a Roman citizen and wear the toga.</a:t>
            </a: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3</a:t>
            </a:fld>
            <a:endParaRPr lang="en-US"/>
          </a:p>
        </p:txBody>
      </p:sp>
    </p:spTree>
    <p:extLst>
      <p:ext uri="{BB962C8B-B14F-4D97-AF65-F5344CB8AC3E}">
        <p14:creationId xmlns:p14="http://schemas.microsoft.com/office/powerpoint/2010/main" val="616106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See supervisor knowledge document for further information.  Belts (see next slide) and parade helmets like these gave soldiers an opportunity to identify themselves when wearing the same </a:t>
            </a:r>
            <a:r>
              <a:rPr lang="en-US" dirty="0" err="1">
                <a:cs typeface="Calibri"/>
              </a:rPr>
              <a:t>armour</a:t>
            </a:r>
            <a:r>
              <a:rPr lang="en-US" dirty="0">
                <a:cs typeface="Calibri"/>
              </a:rPr>
              <a:t> as everyone else.  Pupils could compare how they differ from one another in uniform, or how sporting teams differ.  </a:t>
            </a:r>
          </a:p>
          <a:p>
            <a:r>
              <a:rPr lang="en-US" dirty="0"/>
              <a:t>More information on reconstructing</a:t>
            </a:r>
            <a:r>
              <a:rPr lang="en-US" baseline="0" dirty="0"/>
              <a:t> the</a:t>
            </a:r>
            <a:r>
              <a:rPr lang="en-US" dirty="0"/>
              <a:t> </a:t>
            </a:r>
            <a:r>
              <a:rPr lang="en-US" dirty="0" err="1"/>
              <a:t>Hallaton</a:t>
            </a:r>
            <a:r>
              <a:rPr lang="en-US" dirty="0"/>
              <a:t> Helmet:</a:t>
            </a:r>
            <a:r>
              <a:rPr lang="en-US" baseline="0" dirty="0"/>
              <a:t> https://www.archaeology.co.uk/articles/news/reconstructing-the-hallaton-helmet.htm</a:t>
            </a:r>
            <a:r>
              <a:rPr lang="en-US" dirty="0"/>
              <a:t>  </a:t>
            </a: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4</a:t>
            </a:fld>
            <a:endParaRPr lang="en-US"/>
          </a:p>
        </p:txBody>
      </p:sp>
    </p:spTree>
    <p:extLst>
      <p:ext uri="{BB962C8B-B14F-4D97-AF65-F5344CB8AC3E}">
        <p14:creationId xmlns:p14="http://schemas.microsoft.com/office/powerpoint/2010/main" val="12609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More information</a:t>
            </a:r>
            <a:r>
              <a:rPr lang="en-US" baseline="0" dirty="0"/>
              <a:t> on </a:t>
            </a:r>
            <a:r>
              <a:rPr lang="en-US" dirty="0"/>
              <a:t>bronze </a:t>
            </a:r>
            <a:r>
              <a:rPr lang="en-US" baseline="0" dirty="0"/>
              <a:t>belt plate: https://www2.le.ac.uk/news/blog/2016-archive/july/archaeologists-discover-rare-evidence-of-late-roman-official-in-leicester</a:t>
            </a:r>
            <a:r>
              <a:rPr lang="en-US" dirty="0"/>
              <a:t> </a:t>
            </a:r>
            <a:endParaRPr lang="en-US" baseline="0" dirty="0">
              <a:cs typeface="Calibri"/>
            </a:endParaRPr>
          </a:p>
          <a:p>
            <a:endParaRPr lang="en-GB" dirty="0"/>
          </a:p>
        </p:txBody>
      </p:sp>
      <p:sp>
        <p:nvSpPr>
          <p:cNvPr id="4" name="Slide Number Placeholder 3"/>
          <p:cNvSpPr>
            <a:spLocks noGrp="1"/>
          </p:cNvSpPr>
          <p:nvPr>
            <p:ph type="sldNum" sz="quarter" idx="10"/>
          </p:nvPr>
        </p:nvSpPr>
        <p:spPr/>
        <p:txBody>
          <a:bodyPr/>
          <a:lstStyle/>
          <a:p>
            <a:fld id="{3EF798C7-9620-5C41-BFA8-CF802F11746E}" type="slidenum">
              <a:rPr lang="en-US" smtClean="0"/>
              <a:t>5</a:t>
            </a:fld>
            <a:endParaRPr lang="en-US"/>
          </a:p>
        </p:txBody>
      </p:sp>
    </p:spTree>
    <p:extLst>
      <p:ext uri="{BB962C8B-B14F-4D97-AF65-F5344CB8AC3E}">
        <p14:creationId xmlns:p14="http://schemas.microsoft.com/office/powerpoint/2010/main" val="19497849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6" name="Title 1"/>
          <p:cNvSpPr>
            <a:spLocks noGrp="1"/>
          </p:cNvSpPr>
          <p:nvPr>
            <p:ph type="title"/>
          </p:nvPr>
        </p:nvSpPr>
        <p:spPr>
          <a:xfrm>
            <a:off x="467544" y="1124744"/>
            <a:ext cx="8229600" cy="648072"/>
          </a:xfrm>
        </p:spPr>
        <p:txBody>
          <a:bodyPr anchor="t"/>
          <a:lstStyle>
            <a:lvl1pPr>
              <a:defRPr sz="3600">
                <a:solidFill>
                  <a:schemeClr val="tx2"/>
                </a:solidFill>
              </a:defRPr>
            </a:lvl1pPr>
          </a:lstStyle>
          <a:p>
            <a:pPr>
              <a:lnSpc>
                <a:spcPct val="130000"/>
              </a:lnSpc>
            </a:pPr>
            <a:r>
              <a:rPr lang="en-US" noProof="0"/>
              <a:t>Click to edit Master title style</a:t>
            </a:r>
            <a:endParaRPr lang="en-GB" sz="1800" dirty="0">
              <a:solidFill>
                <a:schemeClr val="tx1"/>
              </a:solidFill>
            </a:endParaRPr>
          </a:p>
        </p:txBody>
      </p:sp>
      <p:sp>
        <p:nvSpPr>
          <p:cNvPr id="11" name="Content Placeholder 2"/>
          <p:cNvSpPr>
            <a:spLocks noGrp="1"/>
          </p:cNvSpPr>
          <p:nvPr>
            <p:ph idx="1" hasCustomPrompt="1"/>
          </p:nvPr>
        </p:nvSpPr>
        <p:spPr>
          <a:xfrm>
            <a:off x="0" y="2492896"/>
            <a:ext cx="9144000" cy="4365104"/>
          </a:xfrm>
        </p:spPr>
        <p:txBody>
          <a:bodyPr/>
          <a:lstStyle>
            <a:lvl1pPr marL="0" marR="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marL="0" marR="0" lvl="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pPr>
            <a:r>
              <a:rPr lang="en-GB" noProof="0" dirty="0"/>
              <a:t>Picture size 25.4 x 12.2 cm</a:t>
            </a:r>
          </a:p>
          <a:p>
            <a:pPr lvl="0"/>
            <a:endParaRPr lang="en-GB" noProof="0" dirty="0"/>
          </a:p>
        </p:txBody>
      </p:sp>
      <p:sp>
        <p:nvSpPr>
          <p:cNvPr id="12" name="Subtitle 2"/>
          <p:cNvSpPr>
            <a:spLocks noGrp="1"/>
          </p:cNvSpPr>
          <p:nvPr>
            <p:ph type="subTitle" idx="10"/>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5" y="354709"/>
            <a:ext cx="2151909" cy="575524"/>
          </a:xfrm>
          <a:prstGeom prst="rect">
            <a:avLst/>
          </a:prstGeom>
        </p:spPr>
      </p:pic>
    </p:spTree>
    <p:extLst>
      <p:ext uri="{BB962C8B-B14F-4D97-AF65-F5344CB8AC3E}">
        <p14:creationId xmlns:p14="http://schemas.microsoft.com/office/powerpoint/2010/main" val="161651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ndscape image with text 2">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6" name="Content Placeholder 2"/>
          <p:cNvSpPr>
            <a:spLocks noGrp="1"/>
          </p:cNvSpPr>
          <p:nvPr>
            <p:ph idx="1" hasCustomPrompt="1"/>
          </p:nvPr>
        </p:nvSpPr>
        <p:spPr>
          <a:xfrm>
            <a:off x="0" y="0"/>
            <a:ext cx="9144000" cy="4509120"/>
          </a:xfrm>
        </p:spPr>
        <p:txBody>
          <a:bodyPr/>
          <a:lstStyle>
            <a:lvl1pPr marL="0" indent="0">
              <a:spcBef>
                <a:spcPts val="1400"/>
              </a:spcBef>
              <a:buClr>
                <a:schemeClr val="tx1"/>
              </a:buClr>
              <a:buNone/>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12.6 cm</a:t>
            </a:r>
          </a:p>
        </p:txBody>
      </p:sp>
      <p:sp>
        <p:nvSpPr>
          <p:cNvPr id="7" name="Text Placeholder 4"/>
          <p:cNvSpPr>
            <a:spLocks noGrp="1"/>
          </p:cNvSpPr>
          <p:nvPr>
            <p:ph type="body" sz="quarter" idx="10"/>
          </p:nvPr>
        </p:nvSpPr>
        <p:spPr>
          <a:xfrm>
            <a:off x="456620" y="5301208"/>
            <a:ext cx="8247705" cy="121480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11" name="Title 1"/>
          <p:cNvSpPr>
            <a:spLocks noGrp="1"/>
          </p:cNvSpPr>
          <p:nvPr>
            <p:ph type="title"/>
          </p:nvPr>
        </p:nvSpPr>
        <p:spPr>
          <a:xfrm>
            <a:off x="457200" y="4565252"/>
            <a:ext cx="8250238" cy="765175"/>
          </a:xfrm>
        </p:spPr>
        <p:txBody>
          <a:bodyPr/>
          <a:lstStyle>
            <a:lvl1pPr>
              <a:defRPr>
                <a:solidFill>
                  <a:schemeClr val="tx2"/>
                </a:solidFill>
              </a:defRPr>
            </a:lvl1pPr>
          </a:lstStyle>
          <a:p>
            <a:r>
              <a:rPr lang="en-US" noProof="0"/>
              <a:t>Click to edit Master title style</a:t>
            </a:r>
            <a:endParaRPr lang="en-GB" noProof="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373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a:solidFill>
                  <a:schemeClr val="tx2"/>
                </a:solidFill>
              </a:defRPr>
            </a:lvl1pPr>
          </a:lstStyle>
          <a:p>
            <a:r>
              <a:rPr lang="en-US" noProof="0"/>
              <a:t>Click to edit Master title style</a:t>
            </a:r>
            <a:endParaRPr lang="en-GB" noProof="0" dirty="0"/>
          </a:p>
        </p:txBody>
      </p:sp>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07383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1347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ing page">
    <p:bg>
      <p:bgPr>
        <a:solidFill>
          <a:schemeClr val="bg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5" name="Title 1"/>
          <p:cNvSpPr>
            <a:spLocks noGrp="1"/>
          </p:cNvSpPr>
          <p:nvPr>
            <p:ph type="title"/>
          </p:nvPr>
        </p:nvSpPr>
        <p:spPr>
          <a:xfrm>
            <a:off x="457200" y="2591817"/>
            <a:ext cx="8229600" cy="765175"/>
          </a:xfrm>
        </p:spPr>
        <p:txBody>
          <a:bodyPr/>
          <a:lstStyle>
            <a:lvl1pPr>
              <a:defRPr>
                <a:solidFill>
                  <a:schemeClr val="tx2"/>
                </a:solidFill>
              </a:defRPr>
            </a:lvl1pPr>
          </a:lstStyle>
          <a:p>
            <a:r>
              <a:rPr lang="en-US" noProof="0"/>
              <a:t>Click to edit Master title style</a:t>
            </a:r>
            <a:endParaRPr lang="en-GB" noProof="0"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5738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5554" y="1844824"/>
            <a:ext cx="7740000" cy="1440000"/>
          </a:xfrm>
        </p:spPr>
        <p:txBody>
          <a:bodyPr/>
          <a:lstStyle>
            <a:lvl1pPr algn="l">
              <a:lnSpc>
                <a:spcPct val="100000"/>
              </a:lnSpc>
              <a:defRPr sz="4000">
                <a:solidFill>
                  <a:schemeClr val="tx2"/>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475554" y="3573016"/>
            <a:ext cx="7740000" cy="2160240"/>
          </a:xfrm>
        </p:spPr>
        <p:txBody>
          <a:bodyPr/>
          <a:lstStyle>
            <a:lvl1pPr marL="0" indent="0" algn="l">
              <a:lnSpc>
                <a:spcPct val="120000"/>
              </a:lnSpc>
              <a:spcBef>
                <a:spcPts val="0"/>
              </a:spcBef>
              <a:buNone/>
              <a:defRPr sz="2400">
                <a:solidFill>
                  <a:schemeClr val="accent6"/>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sp>
        <p:nvSpPr>
          <p:cNvPr id="10" name="Text Placeholder 9"/>
          <p:cNvSpPr>
            <a:spLocks noGrp="1"/>
          </p:cNvSpPr>
          <p:nvPr>
            <p:ph type="body" sz="quarter" idx="10"/>
          </p:nvPr>
        </p:nvSpPr>
        <p:spPr>
          <a:xfrm>
            <a:off x="467544" y="5850109"/>
            <a:ext cx="7747155" cy="431977"/>
          </a:xfrm>
        </p:spPr>
        <p:txBody>
          <a:bodyPr/>
          <a:lstStyle>
            <a:lvl1pPr marL="0" indent="0">
              <a:buNone/>
              <a:defRPr sz="2400">
                <a:solidFill>
                  <a:schemeClr val="tx1"/>
                </a:solidFill>
              </a:defRPr>
            </a:lvl1pPr>
          </a:lstStyle>
          <a:p>
            <a:pPr lvl="0"/>
            <a:r>
              <a:rPr lang="en-US" noProof="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6" y="665968"/>
            <a:ext cx="2151909" cy="575524"/>
          </a:xfrm>
          <a:prstGeom prst="rect">
            <a:avLst/>
          </a:prstGeom>
        </p:spPr>
      </p:pic>
    </p:spTree>
    <p:extLst>
      <p:ext uri="{BB962C8B-B14F-4D97-AF65-F5344CB8AC3E}">
        <p14:creationId xmlns:p14="http://schemas.microsoft.com/office/powerpoint/2010/main" val="2228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8229600" cy="4790107"/>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6047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image top">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232"/>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hasCustomPrompt="1"/>
          </p:nvPr>
        </p:nvSpPr>
        <p:spPr>
          <a:xfrm>
            <a:off x="0" y="0"/>
            <a:ext cx="9144000" cy="5338787"/>
          </a:xfrm>
        </p:spPr>
        <p:txBody>
          <a:bodyPr/>
          <a:lstStyle>
            <a:lvl1pPr marL="0" indent="0">
              <a:spcBef>
                <a:spcPts val="1400"/>
              </a:spcBef>
              <a:buClr>
                <a:schemeClr val="tx1"/>
              </a:buClr>
              <a:buNone/>
              <a:defRPr baseline="0">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14.9 cm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2642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ullet list and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4618856" cy="4646091"/>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5220072" y="1447203"/>
            <a:ext cx="3923928" cy="4646091"/>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solidFill>
                  <a:schemeClr val="tx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10.9 x 12.9 cm</a:t>
            </a:r>
          </a:p>
          <a:p>
            <a:pPr lvl="0"/>
            <a:endParaRPr lang="en-GB" dirty="0"/>
          </a:p>
        </p:txBody>
      </p:sp>
      <p:sp>
        <p:nvSpPr>
          <p:cNvPr id="8" name="Slide Number Placeholder 5"/>
          <p:cNvSpPr>
            <a:spLocks noGrp="1"/>
          </p:cNvSpPr>
          <p:nvPr>
            <p:ph type="sldNum" sz="quarter" idx="4"/>
          </p:nvPr>
        </p:nvSpPr>
        <p:spPr>
          <a:xfrm>
            <a:off x="8316416"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2" name="Footer Placeholder 4"/>
          <p:cNvSpPr>
            <a:spLocks noGrp="1"/>
          </p:cNvSpPr>
          <p:nvPr>
            <p:ph type="ftr" sz="quarter" idx="3"/>
          </p:nvPr>
        </p:nvSpPr>
        <p:spPr>
          <a:xfrm>
            <a:off x="5179392" y="6381328"/>
            <a:ext cx="3183632" cy="365125"/>
          </a:xfrm>
          <a:prstGeom prst="rect">
            <a:avLst/>
          </a:prstGeom>
          <a:ln>
            <a:noFill/>
          </a:ln>
        </p:spPr>
        <p:txBody>
          <a:bodyPr vert="horz" lIns="91440" tIns="45720" rIns="91440" bIns="45720" rtlCol="0" anchor="ctr"/>
          <a:lstStyle>
            <a:lvl1pPr algn="r">
              <a:tabLst/>
              <a:defRPr sz="1000">
                <a:solidFill>
                  <a:schemeClr val="tx1"/>
                </a:solidFill>
              </a:defRPr>
            </a:lvl1pPr>
          </a:lstStyle>
          <a:p>
            <a:r>
              <a:rPr lang="en-US" dirty="0"/>
              <a:t>University of Leicester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382239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6" name="Content Placeholder 3"/>
          <p:cNvSpPr>
            <a:spLocks noGrp="1"/>
          </p:cNvSpPr>
          <p:nvPr>
            <p:ph sz="half" idx="2"/>
          </p:nvPr>
        </p:nvSpPr>
        <p:spPr>
          <a:xfrm>
            <a:off x="457200" y="1556792"/>
            <a:ext cx="4040188"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1"/>
          </p:nvPr>
        </p:nvSpPr>
        <p:spPr>
          <a:xfrm>
            <a:off x="4645025" y="1556792"/>
            <a:ext cx="4041775"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522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5" name="Text Placeholder 2"/>
          <p:cNvSpPr>
            <a:spLocks noGrp="1"/>
          </p:cNvSpPr>
          <p:nvPr>
            <p:ph type="body" idx="1"/>
          </p:nvPr>
        </p:nvSpPr>
        <p:spPr>
          <a:xfrm>
            <a:off x="457200" y="1463103"/>
            <a:ext cx="4040188"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2"/>
          </p:nvPr>
        </p:nvSpPr>
        <p:spPr>
          <a:xfrm>
            <a:off x="457200" y="2102865"/>
            <a:ext cx="4040188"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4"/>
          <p:cNvSpPr>
            <a:spLocks noGrp="1"/>
          </p:cNvSpPr>
          <p:nvPr>
            <p:ph type="body" sz="quarter" idx="10"/>
          </p:nvPr>
        </p:nvSpPr>
        <p:spPr>
          <a:xfrm>
            <a:off x="4645025" y="1463103"/>
            <a:ext cx="4041775"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5"/>
          <p:cNvSpPr>
            <a:spLocks noGrp="1"/>
          </p:cNvSpPr>
          <p:nvPr>
            <p:ph sz="quarter" idx="11"/>
          </p:nvPr>
        </p:nvSpPr>
        <p:spPr>
          <a:xfrm>
            <a:off x="4645025" y="2102865"/>
            <a:ext cx="4041775"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39434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Large image left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5868144"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5868144"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0" y="0"/>
            <a:ext cx="5580112" cy="6858000"/>
          </a:xfrm>
        </p:spPr>
        <p:txBody>
          <a:bodyPr/>
          <a:lstStyle>
            <a:lvl1pPr marL="0" indent="0">
              <a:spcBef>
                <a:spcPts val="1400"/>
              </a:spcBef>
              <a:buClr>
                <a:schemeClr val="accent1"/>
              </a:buClr>
              <a:buNone/>
              <a:defRPr baseline="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GB" dirty="0"/>
              <a:t>Picture size 15.5 x 19.1 cm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78984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arge image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3563888" y="0"/>
            <a:ext cx="5580112" cy="6858000"/>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15.5 x 19.1 cm </a:t>
            </a:r>
          </a:p>
          <a:p>
            <a:pPr lvl="0"/>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425851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79502"/>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a:t>Click to edit Master title style</a:t>
            </a:r>
            <a:endParaRPr lang="en-GB" noProof="0" dirty="0"/>
          </a:p>
        </p:txBody>
      </p:sp>
      <p:sp>
        <p:nvSpPr>
          <p:cNvPr id="1027" name="Rectangle 3"/>
          <p:cNvSpPr>
            <a:spLocks noGrp="1" noChangeArrowheads="1"/>
          </p:cNvSpPr>
          <p:nvPr>
            <p:ph type="body" idx="1"/>
          </p:nvPr>
        </p:nvSpPr>
        <p:spPr bwMode="auto">
          <a:xfrm>
            <a:off x="457200" y="1978025"/>
            <a:ext cx="82296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5"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accent6"/>
                </a:solidFill>
              </a:defRPr>
            </a:lvl1pPr>
          </a:lstStyle>
          <a:p>
            <a:fld id="{58687779-E69B-7343-8F6F-422D6150DAE5}" type="slidenum">
              <a:rPr lang="en-US" smtClean="0"/>
              <a:pPr/>
              <a:t>‹#›</a:t>
            </a:fld>
            <a:endParaRPr lang="en-US" dirty="0"/>
          </a:p>
        </p:txBody>
      </p:sp>
      <p:sp>
        <p:nvSpPr>
          <p:cNvPr id="7"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accent6"/>
                </a:solidFill>
              </a:defRPr>
            </a:lvl1pPr>
          </a:lstStyle>
          <a:p>
            <a:pPr algn="l"/>
            <a:r>
              <a:rPr lang="en-US" dirty="0"/>
              <a:t>University of Leicester</a:t>
            </a:r>
          </a:p>
        </p:txBody>
      </p:sp>
    </p:spTree>
    <p:extLst>
      <p:ext uri="{BB962C8B-B14F-4D97-AF65-F5344CB8AC3E}">
        <p14:creationId xmlns:p14="http://schemas.microsoft.com/office/powerpoint/2010/main" val="53358674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52" r:id="rId4"/>
    <p:sldLayoutId id="2147483739" r:id="rId5"/>
    <p:sldLayoutId id="2147483756" r:id="rId6"/>
    <p:sldLayoutId id="2147483740" r:id="rId7"/>
    <p:sldLayoutId id="2147483749" r:id="rId8"/>
    <p:sldLayoutId id="2147483741"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rtl="0" eaLnBrk="1" fontAlgn="base" hangingPunct="1">
        <a:spcBef>
          <a:spcPct val="0"/>
        </a:spcBef>
        <a:spcAft>
          <a:spcPct val="0"/>
        </a:spcAft>
        <a:defRPr sz="3200" b="0">
          <a:solidFill>
            <a:schemeClr val="tx2"/>
          </a:solidFill>
          <a:latin typeface="+mj-lt"/>
          <a:ea typeface="+mj-ea"/>
          <a:cs typeface="+mj-cs"/>
        </a:defRPr>
      </a:lvl1pPr>
      <a:lvl2pPr algn="l" rtl="0" eaLnBrk="1" fontAlgn="base" hangingPunct="1">
        <a:spcBef>
          <a:spcPct val="0"/>
        </a:spcBef>
        <a:spcAft>
          <a:spcPct val="0"/>
        </a:spcAft>
        <a:defRPr sz="3600">
          <a:solidFill>
            <a:schemeClr val="bg1"/>
          </a:solidFill>
          <a:latin typeface="Trebuchet MS" pitchFamily="34" charset="0"/>
        </a:defRPr>
      </a:lvl2pPr>
      <a:lvl3pPr algn="l" rtl="0" eaLnBrk="1" fontAlgn="base" hangingPunct="1">
        <a:spcBef>
          <a:spcPct val="0"/>
        </a:spcBef>
        <a:spcAft>
          <a:spcPct val="0"/>
        </a:spcAft>
        <a:defRPr sz="3600">
          <a:solidFill>
            <a:schemeClr val="bg1"/>
          </a:solidFill>
          <a:latin typeface="Trebuchet MS" pitchFamily="34" charset="0"/>
        </a:defRPr>
      </a:lvl3pPr>
      <a:lvl4pPr algn="l" rtl="0" eaLnBrk="1" fontAlgn="base" hangingPunct="1">
        <a:spcBef>
          <a:spcPct val="0"/>
        </a:spcBef>
        <a:spcAft>
          <a:spcPct val="0"/>
        </a:spcAft>
        <a:defRPr sz="3600">
          <a:solidFill>
            <a:schemeClr val="bg1"/>
          </a:solidFill>
          <a:latin typeface="Trebuchet MS" pitchFamily="34" charset="0"/>
        </a:defRPr>
      </a:lvl4pPr>
      <a:lvl5pPr algn="l" rtl="0" eaLnBrk="1" fontAlgn="base" hangingPunct="1">
        <a:spcBef>
          <a:spcPct val="0"/>
        </a:spcBef>
        <a:spcAft>
          <a:spcPct val="0"/>
        </a:spcAft>
        <a:defRPr sz="3600">
          <a:solidFill>
            <a:schemeClr val="bg1"/>
          </a:solidFill>
          <a:latin typeface="Trebuchet MS" pitchFamily="34" charset="0"/>
        </a:defRPr>
      </a:lvl5pPr>
      <a:lvl6pPr marL="457200" algn="l" rtl="0" eaLnBrk="1" fontAlgn="base" hangingPunct="1">
        <a:spcBef>
          <a:spcPct val="0"/>
        </a:spcBef>
        <a:spcAft>
          <a:spcPct val="0"/>
        </a:spcAft>
        <a:defRPr sz="3600">
          <a:solidFill>
            <a:schemeClr val="bg1"/>
          </a:solidFill>
          <a:latin typeface="Trebuchet MS" pitchFamily="34" charset="0"/>
        </a:defRPr>
      </a:lvl6pPr>
      <a:lvl7pPr marL="914400" algn="l" rtl="0" eaLnBrk="1" fontAlgn="base" hangingPunct="1">
        <a:spcBef>
          <a:spcPct val="0"/>
        </a:spcBef>
        <a:spcAft>
          <a:spcPct val="0"/>
        </a:spcAft>
        <a:defRPr sz="3600">
          <a:solidFill>
            <a:schemeClr val="bg1"/>
          </a:solidFill>
          <a:latin typeface="Trebuchet MS" pitchFamily="34" charset="0"/>
        </a:defRPr>
      </a:lvl7pPr>
      <a:lvl8pPr marL="1371600" algn="l" rtl="0" eaLnBrk="1" fontAlgn="base" hangingPunct="1">
        <a:spcBef>
          <a:spcPct val="0"/>
        </a:spcBef>
        <a:spcAft>
          <a:spcPct val="0"/>
        </a:spcAft>
        <a:defRPr sz="3600">
          <a:solidFill>
            <a:schemeClr val="bg1"/>
          </a:solidFill>
          <a:latin typeface="Trebuchet MS" pitchFamily="34" charset="0"/>
        </a:defRPr>
      </a:lvl8pPr>
      <a:lvl9pPr marL="1828800" algn="l" rtl="0" eaLnBrk="1" fontAlgn="base" hangingPunct="1">
        <a:spcBef>
          <a:spcPct val="0"/>
        </a:spcBef>
        <a:spcAft>
          <a:spcPct val="0"/>
        </a:spcAft>
        <a:defRPr sz="3600">
          <a:solidFill>
            <a:schemeClr val="bg1"/>
          </a:solidFill>
          <a:latin typeface="Trebuchet MS" pitchFamily="34" charset="0"/>
        </a:defRPr>
      </a:lvl9pPr>
    </p:titleStyle>
    <p:body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youtube.com/watch?v=0EyStjkII-Y&amp;feature=youtu.be" TargetMode="Externa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collections.lancsmuseums.gov.uk/narratives/narrative.php?irn=9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tiff"/><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Rectangle 5"/>
          <p:cNvSpPr>
            <a:spLocks noGrp="1" noChangeArrowheads="1"/>
          </p:cNvSpPr>
          <p:nvPr>
            <p:ph type="title"/>
          </p:nvPr>
        </p:nvSpPr>
        <p:spPr>
          <a:xfrm>
            <a:off x="283468" y="1196752"/>
            <a:ext cx="3600202" cy="1147043"/>
          </a:xfrm>
        </p:spPr>
        <p:txBody>
          <a:bodyPr/>
          <a:lstStyle/>
          <a:p>
            <a:pPr algn="ctr" eaLnBrk="1" hangingPunct="1"/>
            <a:r>
              <a:rPr lang="en-GB" altLang="en-US" sz="3200" dirty="0">
                <a:solidFill>
                  <a:schemeClr val="tx1"/>
                </a:solidFill>
              </a:rPr>
              <a:t>The Roman Army in Britain</a:t>
            </a:r>
          </a:p>
        </p:txBody>
      </p:sp>
      <p:pic>
        <p:nvPicPr>
          <p:cNvPr id="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196752"/>
            <a:ext cx="4247878" cy="552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romani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026" y="2492896"/>
            <a:ext cx="4051817" cy="231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83468" y="4829046"/>
            <a:ext cx="25241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Font typeface="Trebuchet MS" charset="0"/>
              <a:buChar char="•"/>
              <a:defRPr sz="2000">
                <a:solidFill>
                  <a:schemeClr val="tx1"/>
                </a:solidFill>
                <a:latin typeface="Arial" charset="0"/>
              </a:defRPr>
            </a:lvl1pPr>
            <a:lvl2pPr marL="742950" indent="-285750">
              <a:spcBef>
                <a:spcPct val="20000"/>
              </a:spcBef>
              <a:buClr>
                <a:schemeClr val="tx1"/>
              </a:buClr>
              <a:buChar char="–"/>
              <a:defRPr>
                <a:solidFill>
                  <a:schemeClr val="tx1"/>
                </a:solidFill>
                <a:latin typeface="Arial" charset="0"/>
              </a:defRPr>
            </a:lvl2pPr>
            <a:lvl3pPr marL="1143000" indent="-228600">
              <a:spcBef>
                <a:spcPct val="20000"/>
              </a:spcBef>
              <a:buClr>
                <a:schemeClr val="tx1"/>
              </a:buClr>
              <a:buChar char="•"/>
              <a:defRPr>
                <a:solidFill>
                  <a:schemeClr val="tx1"/>
                </a:solidFill>
                <a:latin typeface="Arial" charset="0"/>
              </a:defRPr>
            </a:lvl3pPr>
            <a:lvl4pPr marL="1600200" indent="-228600">
              <a:spcBef>
                <a:spcPct val="20000"/>
              </a:spcBef>
              <a:buClr>
                <a:schemeClr val="tx1"/>
              </a:buClr>
              <a:buChar char="–"/>
              <a:defRPr>
                <a:solidFill>
                  <a:schemeClr val="tx1"/>
                </a:solidFill>
                <a:latin typeface="Arial" charset="0"/>
              </a:defRPr>
            </a:lvl4pPr>
            <a:lvl5pPr marL="2057400" indent="-228600">
              <a:spcBef>
                <a:spcPct val="20000"/>
              </a:spcBef>
              <a:buClr>
                <a:schemeClr val="tx1"/>
              </a:buClr>
              <a:buChar char="»"/>
              <a:defRPr>
                <a:solidFill>
                  <a:schemeClr val="tx1"/>
                </a:solidFill>
                <a:latin typeface="Arial" charset="0"/>
              </a:defRPr>
            </a:lvl5pPr>
            <a:lvl6pPr marL="2514600" indent="-228600" eaLnBrk="0" fontAlgn="base" hangingPunct="0">
              <a:spcBef>
                <a:spcPct val="20000"/>
              </a:spcBef>
              <a:spcAft>
                <a:spcPct val="0"/>
              </a:spcAft>
              <a:buClr>
                <a:schemeClr val="tx1"/>
              </a:buClr>
              <a:buChar char="»"/>
              <a:defRPr>
                <a:solidFill>
                  <a:schemeClr val="tx1"/>
                </a:solidFill>
                <a:latin typeface="Arial" charset="0"/>
              </a:defRPr>
            </a:lvl6pPr>
            <a:lvl7pPr marL="2971800" indent="-228600" eaLnBrk="0" fontAlgn="base" hangingPunct="0">
              <a:spcBef>
                <a:spcPct val="20000"/>
              </a:spcBef>
              <a:spcAft>
                <a:spcPct val="0"/>
              </a:spcAft>
              <a:buClr>
                <a:schemeClr val="tx1"/>
              </a:buClr>
              <a:buChar char="»"/>
              <a:defRPr>
                <a:solidFill>
                  <a:schemeClr val="tx1"/>
                </a:solidFill>
                <a:latin typeface="Arial" charset="0"/>
              </a:defRPr>
            </a:lvl7pPr>
            <a:lvl8pPr marL="3429000" indent="-228600" eaLnBrk="0" fontAlgn="base" hangingPunct="0">
              <a:spcBef>
                <a:spcPct val="20000"/>
              </a:spcBef>
              <a:spcAft>
                <a:spcPct val="0"/>
              </a:spcAft>
              <a:buClr>
                <a:schemeClr val="tx1"/>
              </a:buClr>
              <a:buChar char="»"/>
              <a:defRPr>
                <a:solidFill>
                  <a:schemeClr val="tx1"/>
                </a:solidFill>
                <a:latin typeface="Arial" charset="0"/>
              </a:defRPr>
            </a:lvl8pPr>
            <a:lvl9pPr marL="3886200" indent="-228600" eaLnBrk="0" fontAlgn="base" hangingPunct="0">
              <a:spcBef>
                <a:spcPct val="20000"/>
              </a:spcBef>
              <a:spcAft>
                <a:spcPct val="0"/>
              </a:spcAft>
              <a:buClr>
                <a:schemeClr val="tx1"/>
              </a:buClr>
              <a:buChar char="»"/>
              <a:defRPr>
                <a:solidFill>
                  <a:schemeClr val="tx1"/>
                </a:solidFill>
                <a:latin typeface="Arial" charset="0"/>
              </a:defRPr>
            </a:lvl9pPr>
          </a:lstStyle>
          <a:p>
            <a:pPr>
              <a:spcBef>
                <a:spcPct val="0"/>
              </a:spcBef>
              <a:buClrTx/>
              <a:buFontTx/>
              <a:buNone/>
            </a:pPr>
            <a:r>
              <a:rPr lang="en-GB" altLang="en-US" sz="1000" b="1" dirty="0"/>
              <a:t>Credit: Giacomo </a:t>
            </a:r>
            <a:r>
              <a:rPr lang="en-GB" altLang="en-US" sz="1000" b="1" dirty="0" err="1"/>
              <a:t>Savani</a:t>
            </a:r>
            <a:endParaRPr lang="en-GB" altLang="en-US" sz="1000" b="1" dirty="0"/>
          </a:p>
        </p:txBody>
      </p:sp>
      <p:sp>
        <p:nvSpPr>
          <p:cNvPr id="8" name="TextBox 7"/>
          <p:cNvSpPr txBox="1"/>
          <p:nvPr/>
        </p:nvSpPr>
        <p:spPr>
          <a:xfrm>
            <a:off x="2728106" y="5813786"/>
            <a:ext cx="1987830" cy="1138773"/>
          </a:xfrm>
          <a:prstGeom prst="rect">
            <a:avLst/>
          </a:prstGeom>
          <a:noFill/>
        </p:spPr>
        <p:txBody>
          <a:bodyPr wrap="square" rtlCol="0">
            <a:spAutoFit/>
          </a:bodyPr>
          <a:lstStyle/>
          <a:p>
            <a:pPr algn="r"/>
            <a:r>
              <a:rPr lang="en-US" sz="1000" b="1" dirty="0"/>
              <a:t>Roman Britannia Map, </a:t>
            </a:r>
          </a:p>
          <a:p>
            <a:pPr algn="r"/>
            <a:r>
              <a:rPr lang="en-US" sz="800" b="1" dirty="0"/>
              <a:t>Credit: https://commons.wikimedia.org/wiki/File:Roman_Roads_in_Britannia.svg</a:t>
            </a:r>
          </a:p>
          <a:p>
            <a:pPr algn="r"/>
            <a:r>
              <a:rPr lang="en-US" sz="800" b="1" dirty="0"/>
              <a:t>By Andrei </a:t>
            </a:r>
            <a:r>
              <a:rPr lang="en-US" sz="800" b="1" dirty="0" err="1"/>
              <a:t>nacu</a:t>
            </a:r>
            <a:r>
              <a:rPr lang="en-US" sz="800" b="1" dirty="0"/>
              <a:t> at English Wikipedia [Public domain], via Wikimedia Commons</a:t>
            </a:r>
          </a:p>
          <a:p>
            <a:pPr algn="r"/>
            <a:endParaRPr lang="en-US" sz="1000" b="1" dirty="0"/>
          </a:p>
        </p:txBody>
      </p:sp>
      <p:sp>
        <p:nvSpPr>
          <p:cNvPr id="9" name="TextBox 8"/>
          <p:cNvSpPr txBox="1"/>
          <p:nvPr/>
        </p:nvSpPr>
        <p:spPr>
          <a:xfrm flipH="1">
            <a:off x="38584" y="5287114"/>
            <a:ext cx="2451464" cy="738664"/>
          </a:xfrm>
          <a:prstGeom prst="rect">
            <a:avLst/>
          </a:prstGeom>
          <a:noFill/>
        </p:spPr>
        <p:txBody>
          <a:bodyPr wrap="square" rtlCol="0">
            <a:spAutoFit/>
          </a:bodyPr>
          <a:lstStyle/>
          <a:p>
            <a:r>
              <a:rPr lang="en-US" b="1" dirty="0"/>
              <a:t>How to wear a toga: </a:t>
            </a:r>
            <a:r>
              <a:rPr lang="en-US" sz="1200" dirty="0">
                <a:hlinkClick r:id="rId6"/>
              </a:rPr>
              <a:t>https://www.youtube.com/watch?v=0EyStjkII-Y&amp;feature=youtu.be</a:t>
            </a:r>
            <a:r>
              <a:rPr lang="en-US" sz="1200" dirty="0"/>
              <a:t> </a:t>
            </a:r>
          </a:p>
        </p:txBody>
      </p:sp>
    </p:spTree>
    <p:extLst>
      <p:ext uri="{BB962C8B-B14F-4D97-AF65-F5344CB8AC3E}">
        <p14:creationId xmlns:p14="http://schemas.microsoft.com/office/powerpoint/2010/main" val="148696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9" name="Picture 4" descr="persona 1"/>
          <p:cNvPicPr>
            <a:picLocks noChangeAspect="1" noChangeArrowheads="1"/>
          </p:cNvPicPr>
          <p:nvPr/>
        </p:nvPicPr>
        <p:blipFill>
          <a:blip r:embed="rId4" cstate="print">
            <a:extLst>
              <a:ext uri="{28A0092B-C50C-407E-A947-70E740481C1C}">
                <a14:useLocalDpi xmlns:a14="http://schemas.microsoft.com/office/drawing/2010/main" val="0"/>
              </a:ext>
            </a:extLst>
          </a:blip>
          <a:srcRect l="33809" t="24394" r="34755" b="25093"/>
          <a:stretch>
            <a:fillRect/>
          </a:stretch>
        </p:blipFill>
        <p:spPr bwMode="auto">
          <a:xfrm>
            <a:off x="205805" y="3214646"/>
            <a:ext cx="1572225" cy="3571875"/>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6"/>
          <p:cNvSpPr>
            <a:spLocks noChangeArrowheads="1"/>
          </p:cNvSpPr>
          <p:nvPr/>
        </p:nvSpPr>
        <p:spPr bwMode="auto">
          <a:xfrm>
            <a:off x="1244030" y="940974"/>
            <a:ext cx="3024187" cy="2520950"/>
          </a:xfrm>
          <a:prstGeom prst="wedgeEllipseCallout">
            <a:avLst>
              <a:gd name="adj1" fmla="val -40551"/>
              <a:gd name="adj2" fmla="val 5188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en-US"/>
          </a:p>
        </p:txBody>
      </p:sp>
      <p:sp>
        <p:nvSpPr>
          <p:cNvPr id="12" name="Text Box 7"/>
          <p:cNvSpPr txBox="1">
            <a:spLocks noChangeArrowheads="1"/>
          </p:cNvSpPr>
          <p:nvPr/>
        </p:nvSpPr>
        <p:spPr bwMode="auto">
          <a:xfrm>
            <a:off x="1754410" y="1075913"/>
            <a:ext cx="2449513" cy="232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en-GB" altLang="en-US" sz="1400" b="1" dirty="0">
                <a:latin typeface="Garamond" panose="02020404030301010803" pitchFamily="18" charset="0"/>
              </a:rPr>
              <a:t>I’ve travelled all over Britannia to make the special tiles for Roman bath houses, even up to the far north and the Wall.  Here’s what you see as you enter Roman settlements.</a:t>
            </a:r>
          </a:p>
        </p:txBody>
      </p:sp>
      <p:sp>
        <p:nvSpPr>
          <p:cNvPr id="13" name="Text Box 10"/>
          <p:cNvSpPr txBox="1">
            <a:spLocks noChangeArrowheads="1"/>
          </p:cNvSpPr>
          <p:nvPr/>
        </p:nvSpPr>
        <p:spPr bwMode="auto">
          <a:xfrm>
            <a:off x="2252092" y="3822287"/>
            <a:ext cx="1826419"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GB" altLang="en-US" b="1" dirty="0">
                <a:latin typeface="Garamond" panose="02020404030301010803" pitchFamily="18" charset="0"/>
              </a:rPr>
              <a:t>Two of the objects you will see come from Lancaster and </a:t>
            </a:r>
            <a:r>
              <a:rPr lang="en-GB" altLang="en-US" b="1" dirty="0" err="1">
                <a:latin typeface="Garamond" panose="02020404030301010803" pitchFamily="18" charset="0"/>
              </a:rPr>
              <a:t>Arbeia</a:t>
            </a:r>
            <a:r>
              <a:rPr lang="en-GB" altLang="en-US" b="1" dirty="0">
                <a:latin typeface="Garamond" panose="02020404030301010803" pitchFamily="18" charset="0"/>
              </a:rPr>
              <a:t>.</a:t>
            </a:r>
          </a:p>
        </p:txBody>
      </p:sp>
      <p:sp>
        <p:nvSpPr>
          <p:cNvPr id="14" name="TextBox 13"/>
          <p:cNvSpPr txBox="1"/>
          <p:nvPr/>
        </p:nvSpPr>
        <p:spPr>
          <a:xfrm>
            <a:off x="3698399" y="6279122"/>
            <a:ext cx="5239796" cy="492443"/>
          </a:xfrm>
          <a:prstGeom prst="rect">
            <a:avLst/>
          </a:prstGeom>
          <a:noFill/>
        </p:spPr>
        <p:txBody>
          <a:bodyPr wrap="square" rtlCol="0">
            <a:spAutoFit/>
          </a:bodyPr>
          <a:lstStyle/>
          <a:p>
            <a:pPr algn="r"/>
            <a:r>
              <a:rPr lang="en-US" sz="1000" b="1" dirty="0"/>
              <a:t>Roman Britannia Map, </a:t>
            </a:r>
          </a:p>
          <a:p>
            <a:pPr algn="r"/>
            <a:r>
              <a:rPr lang="en-US" sz="800" b="1" dirty="0"/>
              <a:t>Credit: https://commons.wikimedia.org/wiki/File:Roman_Roads_in_Britannia.svg</a:t>
            </a:r>
          </a:p>
          <a:p>
            <a:pPr algn="r"/>
            <a:r>
              <a:rPr lang="en-US" sz="800" b="1" dirty="0"/>
              <a:t>By Andrei </a:t>
            </a:r>
            <a:r>
              <a:rPr lang="en-US" sz="800" b="1" dirty="0" err="1"/>
              <a:t>nacu</a:t>
            </a:r>
            <a:r>
              <a:rPr lang="en-US" sz="800" b="1" dirty="0"/>
              <a:t> at English Wikipedia [Public domain], via Wikimedia Commons</a:t>
            </a:r>
          </a:p>
        </p:txBody>
      </p:sp>
      <p:sp>
        <p:nvSpPr>
          <p:cNvPr id="15" name="TextBox 14"/>
          <p:cNvSpPr txBox="1"/>
          <p:nvPr/>
        </p:nvSpPr>
        <p:spPr>
          <a:xfrm>
            <a:off x="161145" y="2829573"/>
            <a:ext cx="1484311" cy="400110"/>
          </a:xfrm>
          <a:prstGeom prst="rect">
            <a:avLst/>
          </a:prstGeom>
          <a:noFill/>
        </p:spPr>
        <p:txBody>
          <a:bodyPr wrap="square" rtlCol="0">
            <a:spAutoFit/>
          </a:bodyPr>
          <a:lstStyle/>
          <a:p>
            <a:r>
              <a:rPr lang="en-US" sz="1000" b="1" dirty="0"/>
              <a:t>Credit: Primus, Giacomo </a:t>
            </a:r>
            <a:r>
              <a:rPr lang="en-US" sz="1000" b="1" dirty="0" err="1"/>
              <a:t>Savani</a:t>
            </a:r>
            <a:r>
              <a:rPr lang="en-US" sz="1000" b="1" dirty="0"/>
              <a:t>  </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6544" y="962469"/>
            <a:ext cx="4058147" cy="527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640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TextBox 2"/>
          <p:cNvSpPr txBox="1"/>
          <p:nvPr/>
        </p:nvSpPr>
        <p:spPr>
          <a:xfrm>
            <a:off x="539552" y="6237312"/>
            <a:ext cx="3454623" cy="707886"/>
          </a:xfrm>
          <a:prstGeom prst="rect">
            <a:avLst/>
          </a:prstGeom>
          <a:noFill/>
        </p:spPr>
        <p:txBody>
          <a:bodyPr wrap="square" rtlCol="0">
            <a:spAutoFit/>
          </a:bodyPr>
          <a:lstStyle/>
          <a:p>
            <a:r>
              <a:rPr lang="en-US" sz="1000" b="1" dirty="0"/>
              <a:t>Credit: Lancaster Roman tombstone, Lancashire Museums </a:t>
            </a:r>
            <a:r>
              <a:rPr lang="en-US" sz="1000" b="1" dirty="0">
                <a:hlinkClick r:id="rId4"/>
              </a:rPr>
              <a:t>http://collections.lancsmuseums.gov.uk/narratives/narrative.php?irn=95</a:t>
            </a:r>
            <a:r>
              <a:rPr lang="en-US" sz="1000" b="1" dirty="0"/>
              <a:t> </a:t>
            </a:r>
          </a:p>
        </p:txBody>
      </p:sp>
      <p:pic>
        <p:nvPicPr>
          <p:cNvPr id="4" name="Picture 6" descr="_44856200_tomb282"/>
          <p:cNvPicPr>
            <a:picLocks noChangeAspect="1" noChangeArrowheads="1"/>
          </p:cNvPicPr>
          <p:nvPr/>
        </p:nvPicPr>
        <p:blipFill rotWithShape="1">
          <a:blip r:embed="rId5">
            <a:extLst>
              <a:ext uri="{28A0092B-C50C-407E-A947-70E740481C1C}">
                <a14:useLocalDpi xmlns:a14="http://schemas.microsoft.com/office/drawing/2010/main" val="0"/>
              </a:ext>
            </a:extLst>
          </a:blip>
          <a:srcRect l="8333" t="1404" r="7666" b="1766"/>
          <a:stretch/>
        </p:blipFill>
        <p:spPr bwMode="auto">
          <a:xfrm>
            <a:off x="539552" y="1196751"/>
            <a:ext cx="3454623" cy="496855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 Box 7"/>
          <p:cNvSpPr txBox="1">
            <a:spLocks noChangeArrowheads="1"/>
          </p:cNvSpPr>
          <p:nvPr/>
        </p:nvSpPr>
        <p:spPr bwMode="auto">
          <a:xfrm>
            <a:off x="4572545" y="2666892"/>
            <a:ext cx="4321695" cy="143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pPr>
            <a:r>
              <a:rPr lang="en-GB" altLang="en-US" sz="1500" b="1" dirty="0">
                <a:latin typeface="Castellar" panose="020A0402060406010301" pitchFamily="18" charset="0"/>
              </a:rPr>
              <a:t>DIS</a:t>
            </a:r>
          </a:p>
          <a:p>
            <a:pPr algn="ctr">
              <a:lnSpc>
                <a:spcPct val="150000"/>
              </a:lnSpc>
            </a:pPr>
            <a:r>
              <a:rPr lang="en-GB" altLang="en-US" sz="1500" b="1" dirty="0">
                <a:latin typeface="Castellar" panose="020A0402060406010301" pitchFamily="18" charset="0"/>
              </a:rPr>
              <a:t>MANIBUS INSUS VODVLLI</a:t>
            </a:r>
          </a:p>
          <a:p>
            <a:pPr algn="ctr">
              <a:lnSpc>
                <a:spcPct val="150000"/>
              </a:lnSpc>
            </a:pPr>
            <a:r>
              <a:rPr lang="en-GB" altLang="en-US" sz="1500" b="1" dirty="0">
                <a:latin typeface="Castellar" panose="020A0402060406010301" pitchFamily="18" charset="0"/>
              </a:rPr>
              <a:t>[...]IUS CIVE TREVER EQVES ALAE AVG</a:t>
            </a:r>
          </a:p>
          <a:p>
            <a:pPr algn="ctr">
              <a:lnSpc>
                <a:spcPct val="150000"/>
              </a:lnSpc>
            </a:pPr>
            <a:r>
              <a:rPr lang="en-GB" altLang="en-US" sz="1500" b="1" dirty="0">
                <a:latin typeface="Castellar" panose="020A0402060406010301" pitchFamily="18" charset="0"/>
              </a:rPr>
              <a:t>[.] VICTORIS CVRATOR DOMITIA </a:t>
            </a:r>
          </a:p>
        </p:txBody>
      </p:sp>
      <p:sp>
        <p:nvSpPr>
          <p:cNvPr id="7" name="Text Box 8"/>
          <p:cNvSpPr txBox="1">
            <a:spLocks noChangeArrowheads="1"/>
          </p:cNvSpPr>
          <p:nvPr/>
        </p:nvSpPr>
        <p:spPr bwMode="auto">
          <a:xfrm>
            <a:off x="5041910" y="975610"/>
            <a:ext cx="3382963" cy="179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50000"/>
              </a:lnSpc>
              <a:spcBef>
                <a:spcPct val="50000"/>
              </a:spcBef>
            </a:pPr>
            <a:r>
              <a:rPr lang="en-GB" altLang="en-US" sz="1500" b="1" dirty="0">
                <a:solidFill>
                  <a:schemeClr val="accent1"/>
                </a:solidFill>
                <a:latin typeface="Garamond" panose="02020404030301010803" pitchFamily="18" charset="0"/>
              </a:rPr>
              <a:t>To the shades of the dead, </a:t>
            </a:r>
            <a:r>
              <a:rPr lang="en-GB" altLang="en-US" sz="1500" b="1" dirty="0" err="1">
                <a:solidFill>
                  <a:schemeClr val="accent1"/>
                </a:solidFill>
                <a:latin typeface="Garamond" panose="02020404030301010803" pitchFamily="18" charset="0"/>
              </a:rPr>
              <a:t>Insus</a:t>
            </a:r>
            <a:r>
              <a:rPr lang="en-GB" altLang="en-US" sz="1500" b="1" dirty="0">
                <a:solidFill>
                  <a:schemeClr val="accent1"/>
                </a:solidFill>
                <a:latin typeface="Garamond" panose="02020404030301010803" pitchFamily="18" charset="0"/>
              </a:rPr>
              <a:t> son of </a:t>
            </a:r>
            <a:r>
              <a:rPr lang="en-GB" altLang="en-US" sz="1500" b="1" dirty="0" err="1">
                <a:solidFill>
                  <a:schemeClr val="accent1"/>
                </a:solidFill>
                <a:latin typeface="Garamond" panose="02020404030301010803" pitchFamily="18" charset="0"/>
              </a:rPr>
              <a:t>Vodullus</a:t>
            </a:r>
            <a:r>
              <a:rPr lang="en-GB" altLang="en-US" sz="1500" b="1" dirty="0">
                <a:solidFill>
                  <a:schemeClr val="accent1"/>
                </a:solidFill>
                <a:latin typeface="Garamond" panose="02020404030301010803" pitchFamily="18" charset="0"/>
              </a:rPr>
              <a:t>, citizen of the </a:t>
            </a:r>
            <a:r>
              <a:rPr lang="en-GB" altLang="en-US" sz="1500" b="1" dirty="0" err="1">
                <a:solidFill>
                  <a:schemeClr val="accent1"/>
                </a:solidFill>
                <a:latin typeface="Garamond" panose="02020404030301010803" pitchFamily="18" charset="0"/>
              </a:rPr>
              <a:t>Treveri</a:t>
            </a:r>
            <a:r>
              <a:rPr lang="en-GB" altLang="en-US" sz="1500" b="1" dirty="0">
                <a:solidFill>
                  <a:schemeClr val="accent1"/>
                </a:solidFill>
                <a:latin typeface="Garamond" panose="02020404030301010803" pitchFamily="18" charset="0"/>
              </a:rPr>
              <a:t>, </a:t>
            </a:r>
            <a:r>
              <a:rPr lang="en-GB" altLang="en-US" sz="1500" b="1" dirty="0" err="1">
                <a:solidFill>
                  <a:schemeClr val="accent1"/>
                </a:solidFill>
                <a:latin typeface="Garamond" panose="02020404030301010803" pitchFamily="18" charset="0"/>
              </a:rPr>
              <a:t>ccavalryman</a:t>
            </a:r>
            <a:r>
              <a:rPr lang="en-GB" altLang="en-US" sz="1500" b="1" dirty="0">
                <a:solidFill>
                  <a:schemeClr val="accent1"/>
                </a:solidFill>
                <a:latin typeface="Garamond" panose="02020404030301010803" pitchFamily="18" charset="0"/>
              </a:rPr>
              <a:t> of the </a:t>
            </a:r>
            <a:r>
              <a:rPr lang="en-GB" altLang="en-US" sz="1500" b="1" i="1" dirty="0">
                <a:solidFill>
                  <a:schemeClr val="accent1"/>
                </a:solidFill>
                <a:latin typeface="Garamond" panose="02020404030301010803" pitchFamily="18" charset="0"/>
              </a:rPr>
              <a:t>ala Augusta</a:t>
            </a:r>
            <a:r>
              <a:rPr lang="en-GB" altLang="en-US" sz="1500" b="1" dirty="0">
                <a:solidFill>
                  <a:schemeClr val="accent1"/>
                </a:solidFill>
                <a:latin typeface="Garamond" panose="02020404030301010803" pitchFamily="18" charset="0"/>
              </a:rPr>
              <a:t>, troop of Victor, curator.  </a:t>
            </a:r>
            <a:r>
              <a:rPr lang="en-GB" altLang="en-US" sz="1500" b="1" dirty="0" err="1">
                <a:solidFill>
                  <a:schemeClr val="accent1"/>
                </a:solidFill>
                <a:latin typeface="Garamond" panose="02020404030301010803" pitchFamily="18" charset="0"/>
              </a:rPr>
              <a:t>Domitia</a:t>
            </a:r>
            <a:r>
              <a:rPr lang="en-GB" altLang="en-US" sz="1500" b="1" dirty="0">
                <a:solidFill>
                  <a:schemeClr val="accent1"/>
                </a:solidFill>
                <a:latin typeface="Garamond" panose="02020404030301010803" pitchFamily="18" charset="0"/>
              </a:rPr>
              <a:t> his heir had this set up.</a:t>
            </a:r>
          </a:p>
        </p:txBody>
      </p:sp>
      <p:sp>
        <p:nvSpPr>
          <p:cNvPr id="8" name="Text Box 9"/>
          <p:cNvSpPr txBox="1">
            <a:spLocks noChangeArrowheads="1"/>
          </p:cNvSpPr>
          <p:nvPr/>
        </p:nvSpPr>
        <p:spPr bwMode="auto">
          <a:xfrm>
            <a:off x="4572545" y="4078227"/>
            <a:ext cx="3743325"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en-GB" altLang="en-US" sz="1400" b="1" dirty="0"/>
              <a:t>Useful phrases: </a:t>
            </a:r>
          </a:p>
          <a:p>
            <a:pPr>
              <a:lnSpc>
                <a:spcPct val="150000"/>
              </a:lnSpc>
              <a:spcBef>
                <a:spcPct val="50000"/>
              </a:spcBef>
            </a:pPr>
            <a:r>
              <a:rPr lang="en-GB" altLang="en-US" sz="1400" dirty="0"/>
              <a:t>Dis </a:t>
            </a:r>
            <a:r>
              <a:rPr lang="en-GB" altLang="en-US" sz="1400" dirty="0" err="1"/>
              <a:t>Manibus</a:t>
            </a:r>
            <a:r>
              <a:rPr lang="en-GB" altLang="en-US" sz="1400" dirty="0"/>
              <a:t>: to the shades of the dead</a:t>
            </a:r>
          </a:p>
          <a:p>
            <a:pPr>
              <a:lnSpc>
                <a:spcPct val="150000"/>
              </a:lnSpc>
              <a:spcBef>
                <a:spcPct val="50000"/>
              </a:spcBef>
            </a:pPr>
            <a:r>
              <a:rPr lang="en-GB" altLang="en-US" sz="1400" dirty="0"/>
              <a:t>-</a:t>
            </a:r>
            <a:r>
              <a:rPr lang="en-GB" altLang="en-US" sz="1400" dirty="0" err="1"/>
              <a:t>i</a:t>
            </a:r>
            <a:r>
              <a:rPr lang="en-GB" altLang="en-US" sz="1400" dirty="0"/>
              <a:t> ending: son of</a:t>
            </a:r>
          </a:p>
          <a:p>
            <a:pPr>
              <a:lnSpc>
                <a:spcPct val="150000"/>
              </a:lnSpc>
              <a:spcBef>
                <a:spcPct val="50000"/>
              </a:spcBef>
            </a:pPr>
            <a:r>
              <a:rPr lang="en-GB" altLang="en-US" sz="1400" dirty="0" err="1"/>
              <a:t>civis</a:t>
            </a:r>
            <a:r>
              <a:rPr lang="en-GB" altLang="en-US" sz="1400" dirty="0"/>
              <a:t>-e: citizen</a:t>
            </a:r>
          </a:p>
          <a:p>
            <a:pPr>
              <a:lnSpc>
                <a:spcPct val="150000"/>
              </a:lnSpc>
              <a:spcBef>
                <a:spcPct val="50000"/>
              </a:spcBef>
            </a:pPr>
            <a:r>
              <a:rPr lang="en-GB" altLang="en-US" sz="1400" dirty="0"/>
              <a:t>Trever: Trier, a city in Germany</a:t>
            </a:r>
          </a:p>
          <a:p>
            <a:pPr>
              <a:lnSpc>
                <a:spcPct val="150000"/>
              </a:lnSpc>
              <a:spcBef>
                <a:spcPct val="50000"/>
              </a:spcBef>
            </a:pPr>
            <a:r>
              <a:rPr lang="en-GB" altLang="en-US" sz="1400" dirty="0"/>
              <a:t>Alae AVG: an army troop</a:t>
            </a:r>
          </a:p>
        </p:txBody>
      </p:sp>
    </p:spTree>
    <p:extLst>
      <p:ext uri="{BB962C8B-B14F-4D97-AF65-F5344CB8AC3E}">
        <p14:creationId xmlns:p14="http://schemas.microsoft.com/office/powerpoint/2010/main" val="1110844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Rectangle 2"/>
          <p:cNvSpPr>
            <a:spLocks noGrp="1" noChangeArrowheads="1"/>
          </p:cNvSpPr>
          <p:nvPr>
            <p:ph type="title" idx="4294967295"/>
          </p:nvPr>
        </p:nvSpPr>
        <p:spPr>
          <a:xfrm>
            <a:off x="146546" y="6093296"/>
            <a:ext cx="3528418" cy="660556"/>
          </a:xfrm>
        </p:spPr>
        <p:txBody>
          <a:bodyPr/>
          <a:lstStyle/>
          <a:p>
            <a:pPr eaLnBrk="1" hangingPunct="1"/>
            <a:r>
              <a:rPr lang="en-GB" altLang="en-US" dirty="0">
                <a:solidFill>
                  <a:schemeClr val="tx1"/>
                </a:solidFill>
              </a:rPr>
              <a:t>Individual soldiers</a:t>
            </a:r>
          </a:p>
        </p:txBody>
      </p:sp>
      <p:sp>
        <p:nvSpPr>
          <p:cNvPr id="4" name="Text Box 3"/>
          <p:cNvSpPr txBox="1">
            <a:spLocks noChangeArrowheads="1"/>
          </p:cNvSpPr>
          <p:nvPr/>
        </p:nvSpPr>
        <p:spPr bwMode="auto">
          <a:xfrm>
            <a:off x="146546" y="1164386"/>
            <a:ext cx="43250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spcBef>
                <a:spcPct val="20000"/>
              </a:spcBef>
              <a:buClr>
                <a:schemeClr val="tx1"/>
              </a:buClr>
              <a:buFont typeface="Trebuchet MS" charset="0"/>
              <a:buChar char="•"/>
              <a:defRPr sz="2000">
                <a:solidFill>
                  <a:schemeClr val="tx1"/>
                </a:solidFill>
                <a:latin typeface="Arial" charset="0"/>
              </a:defRPr>
            </a:lvl1pPr>
            <a:lvl2pPr marL="742950" indent="-285750">
              <a:spcBef>
                <a:spcPct val="20000"/>
              </a:spcBef>
              <a:buClr>
                <a:schemeClr val="tx1"/>
              </a:buClr>
              <a:buChar char="–"/>
              <a:defRPr>
                <a:solidFill>
                  <a:schemeClr val="tx1"/>
                </a:solidFill>
                <a:latin typeface="Arial" charset="0"/>
              </a:defRPr>
            </a:lvl2pPr>
            <a:lvl3pPr marL="1143000" indent="-228600">
              <a:spcBef>
                <a:spcPct val="20000"/>
              </a:spcBef>
              <a:buClr>
                <a:schemeClr val="tx1"/>
              </a:buClr>
              <a:buChar char="•"/>
              <a:defRPr>
                <a:solidFill>
                  <a:schemeClr val="tx1"/>
                </a:solidFill>
                <a:latin typeface="Arial" charset="0"/>
              </a:defRPr>
            </a:lvl3pPr>
            <a:lvl4pPr marL="1600200" indent="-228600">
              <a:spcBef>
                <a:spcPct val="20000"/>
              </a:spcBef>
              <a:buClr>
                <a:schemeClr val="tx1"/>
              </a:buClr>
              <a:buChar char="–"/>
              <a:defRPr>
                <a:solidFill>
                  <a:schemeClr val="tx1"/>
                </a:solidFill>
                <a:latin typeface="Arial" charset="0"/>
              </a:defRPr>
            </a:lvl4pPr>
            <a:lvl5pPr marL="2057400" indent="-228600">
              <a:spcBef>
                <a:spcPct val="20000"/>
              </a:spcBef>
              <a:buClr>
                <a:schemeClr val="tx1"/>
              </a:buClr>
              <a:buChar char="»"/>
              <a:defRPr>
                <a:solidFill>
                  <a:schemeClr val="tx1"/>
                </a:solidFill>
                <a:latin typeface="Arial" charset="0"/>
              </a:defRPr>
            </a:lvl5pPr>
            <a:lvl6pPr marL="2514600" indent="-228600" eaLnBrk="0" fontAlgn="base" hangingPunct="0">
              <a:spcBef>
                <a:spcPct val="20000"/>
              </a:spcBef>
              <a:spcAft>
                <a:spcPct val="0"/>
              </a:spcAft>
              <a:buClr>
                <a:schemeClr val="tx1"/>
              </a:buClr>
              <a:buChar char="»"/>
              <a:defRPr>
                <a:solidFill>
                  <a:schemeClr val="tx1"/>
                </a:solidFill>
                <a:latin typeface="Arial" charset="0"/>
              </a:defRPr>
            </a:lvl6pPr>
            <a:lvl7pPr marL="2971800" indent="-228600" eaLnBrk="0" fontAlgn="base" hangingPunct="0">
              <a:spcBef>
                <a:spcPct val="20000"/>
              </a:spcBef>
              <a:spcAft>
                <a:spcPct val="0"/>
              </a:spcAft>
              <a:buClr>
                <a:schemeClr val="tx1"/>
              </a:buClr>
              <a:buChar char="»"/>
              <a:defRPr>
                <a:solidFill>
                  <a:schemeClr val="tx1"/>
                </a:solidFill>
                <a:latin typeface="Arial" charset="0"/>
              </a:defRPr>
            </a:lvl7pPr>
            <a:lvl8pPr marL="3429000" indent="-228600" eaLnBrk="0" fontAlgn="base" hangingPunct="0">
              <a:spcBef>
                <a:spcPct val="20000"/>
              </a:spcBef>
              <a:spcAft>
                <a:spcPct val="0"/>
              </a:spcAft>
              <a:buClr>
                <a:schemeClr val="tx1"/>
              </a:buClr>
              <a:buChar char="»"/>
              <a:defRPr>
                <a:solidFill>
                  <a:schemeClr val="tx1"/>
                </a:solidFill>
                <a:latin typeface="Arial" charset="0"/>
              </a:defRPr>
            </a:lvl8pPr>
            <a:lvl9pPr marL="3886200" indent="-228600" eaLnBrk="0" fontAlgn="base" hangingPunct="0">
              <a:spcBef>
                <a:spcPct val="20000"/>
              </a:spcBef>
              <a:spcAft>
                <a:spcPct val="0"/>
              </a:spcAft>
              <a:buClr>
                <a:schemeClr val="tx1"/>
              </a:buClr>
              <a:buChar char="»"/>
              <a:defRPr>
                <a:solidFill>
                  <a:schemeClr val="tx1"/>
                </a:solidFill>
                <a:latin typeface="Arial" charset="0"/>
              </a:defRPr>
            </a:lvl9pPr>
          </a:lstStyle>
          <a:p>
            <a:pPr eaLnBrk="1" hangingPunct="1">
              <a:spcBef>
                <a:spcPct val="50000"/>
              </a:spcBef>
              <a:buClrTx/>
              <a:buFontTx/>
              <a:buNone/>
            </a:pPr>
            <a:r>
              <a:rPr lang="en-GB" altLang="en-US" sz="1600" b="1" dirty="0">
                <a:latin typeface="+mn-lt"/>
              </a:rPr>
              <a:t>This helmet was found at </a:t>
            </a:r>
            <a:r>
              <a:rPr lang="en-GB" altLang="en-US" sz="1600" b="1" dirty="0" err="1">
                <a:latin typeface="+mn-lt"/>
              </a:rPr>
              <a:t>Hallaton</a:t>
            </a:r>
            <a:r>
              <a:rPr lang="en-GB" altLang="en-US" sz="1600" b="1" dirty="0">
                <a:latin typeface="+mn-lt"/>
              </a:rPr>
              <a:t>, near Market Harborough, and is now in the Harborough Museum.</a:t>
            </a:r>
          </a:p>
        </p:txBody>
      </p:sp>
      <p:sp>
        <p:nvSpPr>
          <p:cNvPr id="11" name="Text Box 9"/>
          <p:cNvSpPr txBox="1">
            <a:spLocks noChangeArrowheads="1"/>
          </p:cNvSpPr>
          <p:nvPr/>
        </p:nvSpPr>
        <p:spPr bwMode="auto">
          <a:xfrm>
            <a:off x="5848656" y="5315093"/>
            <a:ext cx="342416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spcBef>
                <a:spcPct val="20000"/>
              </a:spcBef>
              <a:buClr>
                <a:schemeClr val="tx1"/>
              </a:buClr>
              <a:buFont typeface="Trebuchet MS" charset="0"/>
              <a:buChar char="•"/>
              <a:defRPr sz="2000">
                <a:solidFill>
                  <a:schemeClr val="tx1"/>
                </a:solidFill>
                <a:latin typeface="Arial" charset="0"/>
              </a:defRPr>
            </a:lvl1pPr>
            <a:lvl2pPr marL="742950" indent="-285750">
              <a:spcBef>
                <a:spcPct val="20000"/>
              </a:spcBef>
              <a:buClr>
                <a:schemeClr val="tx1"/>
              </a:buClr>
              <a:buChar char="–"/>
              <a:defRPr>
                <a:solidFill>
                  <a:schemeClr val="tx1"/>
                </a:solidFill>
                <a:latin typeface="Arial" charset="0"/>
              </a:defRPr>
            </a:lvl2pPr>
            <a:lvl3pPr marL="1143000" indent="-228600">
              <a:spcBef>
                <a:spcPct val="20000"/>
              </a:spcBef>
              <a:buClr>
                <a:schemeClr val="tx1"/>
              </a:buClr>
              <a:buChar char="•"/>
              <a:defRPr>
                <a:solidFill>
                  <a:schemeClr val="tx1"/>
                </a:solidFill>
                <a:latin typeface="Arial" charset="0"/>
              </a:defRPr>
            </a:lvl3pPr>
            <a:lvl4pPr marL="1600200" indent="-228600">
              <a:spcBef>
                <a:spcPct val="20000"/>
              </a:spcBef>
              <a:buClr>
                <a:schemeClr val="tx1"/>
              </a:buClr>
              <a:buChar char="–"/>
              <a:defRPr>
                <a:solidFill>
                  <a:schemeClr val="tx1"/>
                </a:solidFill>
                <a:latin typeface="Arial" charset="0"/>
              </a:defRPr>
            </a:lvl4pPr>
            <a:lvl5pPr marL="2057400" indent="-228600">
              <a:spcBef>
                <a:spcPct val="20000"/>
              </a:spcBef>
              <a:buClr>
                <a:schemeClr val="tx1"/>
              </a:buClr>
              <a:buChar char="»"/>
              <a:defRPr>
                <a:solidFill>
                  <a:schemeClr val="tx1"/>
                </a:solidFill>
                <a:latin typeface="Arial" charset="0"/>
              </a:defRPr>
            </a:lvl5pPr>
            <a:lvl6pPr marL="2514600" indent="-228600" eaLnBrk="0" fontAlgn="base" hangingPunct="0">
              <a:spcBef>
                <a:spcPct val="20000"/>
              </a:spcBef>
              <a:spcAft>
                <a:spcPct val="0"/>
              </a:spcAft>
              <a:buClr>
                <a:schemeClr val="tx1"/>
              </a:buClr>
              <a:buChar char="»"/>
              <a:defRPr>
                <a:solidFill>
                  <a:schemeClr val="tx1"/>
                </a:solidFill>
                <a:latin typeface="Arial" charset="0"/>
              </a:defRPr>
            </a:lvl6pPr>
            <a:lvl7pPr marL="2971800" indent="-228600" eaLnBrk="0" fontAlgn="base" hangingPunct="0">
              <a:spcBef>
                <a:spcPct val="20000"/>
              </a:spcBef>
              <a:spcAft>
                <a:spcPct val="0"/>
              </a:spcAft>
              <a:buClr>
                <a:schemeClr val="tx1"/>
              </a:buClr>
              <a:buChar char="»"/>
              <a:defRPr>
                <a:solidFill>
                  <a:schemeClr val="tx1"/>
                </a:solidFill>
                <a:latin typeface="Arial" charset="0"/>
              </a:defRPr>
            </a:lvl7pPr>
            <a:lvl8pPr marL="3429000" indent="-228600" eaLnBrk="0" fontAlgn="base" hangingPunct="0">
              <a:spcBef>
                <a:spcPct val="20000"/>
              </a:spcBef>
              <a:spcAft>
                <a:spcPct val="0"/>
              </a:spcAft>
              <a:buClr>
                <a:schemeClr val="tx1"/>
              </a:buClr>
              <a:buChar char="»"/>
              <a:defRPr>
                <a:solidFill>
                  <a:schemeClr val="tx1"/>
                </a:solidFill>
                <a:latin typeface="Arial" charset="0"/>
              </a:defRPr>
            </a:lvl8pPr>
            <a:lvl9pPr marL="3886200" indent="-228600" eaLnBrk="0" fontAlgn="base" hangingPunct="0">
              <a:spcBef>
                <a:spcPct val="20000"/>
              </a:spcBef>
              <a:spcAft>
                <a:spcPct val="0"/>
              </a:spcAft>
              <a:buClr>
                <a:schemeClr val="tx1"/>
              </a:buClr>
              <a:buChar char="»"/>
              <a:defRPr>
                <a:solidFill>
                  <a:schemeClr val="tx1"/>
                </a:solidFill>
                <a:latin typeface="Arial" charset="0"/>
              </a:defRPr>
            </a:lvl9pPr>
          </a:lstStyle>
          <a:p>
            <a:pPr eaLnBrk="1" hangingPunct="1">
              <a:spcBef>
                <a:spcPct val="50000"/>
              </a:spcBef>
              <a:buClrTx/>
              <a:buFontTx/>
              <a:buNone/>
            </a:pPr>
            <a:r>
              <a:rPr lang="en-GB" altLang="en-US" sz="1600" b="1" dirty="0">
                <a:latin typeface="+mn-lt"/>
              </a:rPr>
              <a:t>This helmet was found at Ribchester in Lancashire, and is now in the British Museum.</a:t>
            </a:r>
          </a:p>
        </p:txBody>
      </p:sp>
      <p:pic>
        <p:nvPicPr>
          <p:cNvPr id="2" name="Picture 1">
            <a:extLst>
              <a:ext uri="{FF2B5EF4-FFF2-40B4-BE49-F238E27FC236}">
                <a16:creationId xmlns:a16="http://schemas.microsoft.com/office/drawing/2014/main" id="{58DBF204-65C1-4810-A7F5-2C4441EFBAB0}"/>
              </a:ext>
            </a:extLst>
          </p:cNvPr>
          <p:cNvPicPr>
            <a:picLocks noChangeAspect="1"/>
          </p:cNvPicPr>
          <p:nvPr/>
        </p:nvPicPr>
        <p:blipFill>
          <a:blip r:embed="rId4"/>
          <a:stretch>
            <a:fillRect/>
          </a:stretch>
        </p:blipFill>
        <p:spPr>
          <a:xfrm>
            <a:off x="158480" y="2075424"/>
            <a:ext cx="3332712" cy="3294958"/>
          </a:xfrm>
          <a:prstGeom prst="rect">
            <a:avLst/>
          </a:prstGeom>
        </p:spPr>
      </p:pic>
      <p:sp>
        <p:nvSpPr>
          <p:cNvPr id="8" name="TextBox 7">
            <a:extLst>
              <a:ext uri="{FF2B5EF4-FFF2-40B4-BE49-F238E27FC236}">
                <a16:creationId xmlns:a16="http://schemas.microsoft.com/office/drawing/2014/main" id="{A5E4F1D0-6959-460D-87EB-19C2B67C78ED}"/>
              </a:ext>
            </a:extLst>
          </p:cNvPr>
          <p:cNvSpPr txBox="1"/>
          <p:nvPr/>
        </p:nvSpPr>
        <p:spPr>
          <a:xfrm>
            <a:off x="146546" y="5454592"/>
            <a:ext cx="2376264" cy="230832"/>
          </a:xfrm>
          <a:prstGeom prst="rect">
            <a:avLst/>
          </a:prstGeom>
          <a:noFill/>
        </p:spPr>
        <p:txBody>
          <a:bodyPr wrap="square" rtlCol="0">
            <a:spAutoFit/>
          </a:bodyPr>
          <a:lstStyle/>
          <a:p>
            <a:r>
              <a:rPr lang="en-GB" sz="900" dirty="0"/>
              <a:t>Credit: Leicester City Council</a:t>
            </a:r>
          </a:p>
        </p:txBody>
      </p:sp>
      <p:pic>
        <p:nvPicPr>
          <p:cNvPr id="9" name="Picture 8">
            <a:extLst>
              <a:ext uri="{FF2B5EF4-FFF2-40B4-BE49-F238E27FC236}">
                <a16:creationId xmlns:a16="http://schemas.microsoft.com/office/drawing/2014/main" id="{F235FFBA-7E70-4B88-A34B-56AAFCFE76CB}"/>
              </a:ext>
            </a:extLst>
          </p:cNvPr>
          <p:cNvPicPr>
            <a:picLocks noChangeAspect="1"/>
          </p:cNvPicPr>
          <p:nvPr/>
        </p:nvPicPr>
        <p:blipFill>
          <a:blip r:embed="rId5"/>
          <a:stretch>
            <a:fillRect/>
          </a:stretch>
        </p:blipFill>
        <p:spPr>
          <a:xfrm>
            <a:off x="3571905" y="3822769"/>
            <a:ext cx="1991441" cy="1991441"/>
          </a:xfrm>
          <a:prstGeom prst="rect">
            <a:avLst/>
          </a:prstGeom>
        </p:spPr>
      </p:pic>
      <p:pic>
        <p:nvPicPr>
          <p:cNvPr id="12" name="Picture 11">
            <a:extLst>
              <a:ext uri="{FF2B5EF4-FFF2-40B4-BE49-F238E27FC236}">
                <a16:creationId xmlns:a16="http://schemas.microsoft.com/office/drawing/2014/main" id="{90338F13-0521-4583-8C70-246C2537A2D9}"/>
              </a:ext>
            </a:extLst>
          </p:cNvPr>
          <p:cNvPicPr>
            <a:picLocks noChangeAspect="1"/>
          </p:cNvPicPr>
          <p:nvPr/>
        </p:nvPicPr>
        <p:blipFill>
          <a:blip r:embed="rId6"/>
          <a:stretch>
            <a:fillRect/>
          </a:stretch>
        </p:blipFill>
        <p:spPr>
          <a:xfrm>
            <a:off x="3571907" y="2026871"/>
            <a:ext cx="1288126" cy="1696032"/>
          </a:xfrm>
          <a:prstGeom prst="rect">
            <a:avLst/>
          </a:prstGeom>
        </p:spPr>
      </p:pic>
      <p:pic>
        <p:nvPicPr>
          <p:cNvPr id="13" name="Picture 12">
            <a:extLst>
              <a:ext uri="{FF2B5EF4-FFF2-40B4-BE49-F238E27FC236}">
                <a16:creationId xmlns:a16="http://schemas.microsoft.com/office/drawing/2014/main" id="{F2BF68B0-F7A2-445A-8A58-25F1AECEE35E}"/>
              </a:ext>
            </a:extLst>
          </p:cNvPr>
          <p:cNvPicPr>
            <a:picLocks noChangeAspect="1"/>
          </p:cNvPicPr>
          <p:nvPr/>
        </p:nvPicPr>
        <p:blipFill>
          <a:blip r:embed="rId7"/>
          <a:stretch>
            <a:fillRect/>
          </a:stretch>
        </p:blipFill>
        <p:spPr>
          <a:xfrm>
            <a:off x="6090378" y="1287992"/>
            <a:ext cx="2658086" cy="3243353"/>
          </a:xfrm>
          <a:prstGeom prst="rect">
            <a:avLst/>
          </a:prstGeom>
        </p:spPr>
      </p:pic>
      <p:sp>
        <p:nvSpPr>
          <p:cNvPr id="15" name="Rectangle 14">
            <a:extLst>
              <a:ext uri="{FF2B5EF4-FFF2-40B4-BE49-F238E27FC236}">
                <a16:creationId xmlns:a16="http://schemas.microsoft.com/office/drawing/2014/main" id="{CCC22D22-634C-403E-ACB7-F5A676F7908E}"/>
              </a:ext>
            </a:extLst>
          </p:cNvPr>
          <p:cNvSpPr/>
          <p:nvPr/>
        </p:nvSpPr>
        <p:spPr>
          <a:xfrm>
            <a:off x="5762310" y="4646678"/>
            <a:ext cx="3596858" cy="923330"/>
          </a:xfrm>
          <a:prstGeom prst="rect">
            <a:avLst/>
          </a:prstGeom>
        </p:spPr>
        <p:txBody>
          <a:bodyPr wrap="square">
            <a:spAutoFit/>
          </a:bodyPr>
          <a:lstStyle/>
          <a:p>
            <a:r>
              <a:rPr lang="en-GB" sz="900" dirty="0"/>
              <a:t>Ribchester helmet</a:t>
            </a:r>
          </a:p>
          <a:p>
            <a:r>
              <a:rPr lang="en-GB" sz="900" dirty="0"/>
              <a:t>Credit: By Rex Harris (British Museum, London) [CC BY 2.0 (http://creativecommons.org/licenses/by/2.0)], via Wikimedia Commons</a:t>
            </a:r>
          </a:p>
          <a:p>
            <a:r>
              <a:rPr lang="en-GB" dirty="0"/>
              <a:t> </a:t>
            </a:r>
          </a:p>
        </p:txBody>
      </p:sp>
    </p:spTree>
    <p:extLst>
      <p:ext uri="{BB962C8B-B14F-4D97-AF65-F5344CB8AC3E}">
        <p14:creationId xmlns:p14="http://schemas.microsoft.com/office/powerpoint/2010/main" val="188678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444208" y="620688"/>
            <a:ext cx="2304256" cy="62981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4986" y="1296809"/>
            <a:ext cx="6952990" cy="5012512"/>
          </a:xfrm>
          <a:prstGeom prst="rect">
            <a:avLst/>
          </a:prstGeom>
        </p:spPr>
      </p:pic>
      <p:sp>
        <p:nvSpPr>
          <p:cNvPr id="7" name="TextBox 6"/>
          <p:cNvSpPr txBox="1"/>
          <p:nvPr/>
        </p:nvSpPr>
        <p:spPr>
          <a:xfrm>
            <a:off x="7740352" y="6389727"/>
            <a:ext cx="1008112" cy="246221"/>
          </a:xfrm>
          <a:prstGeom prst="rect">
            <a:avLst/>
          </a:prstGeom>
          <a:noFill/>
        </p:spPr>
        <p:txBody>
          <a:bodyPr wrap="square" rtlCol="0">
            <a:spAutoFit/>
          </a:bodyPr>
          <a:lstStyle/>
          <a:p>
            <a:r>
              <a:rPr lang="en-GB" sz="1000" b="1" dirty="0"/>
              <a:t>Credit: ULAS</a:t>
            </a:r>
          </a:p>
        </p:txBody>
      </p:sp>
      <p:sp>
        <p:nvSpPr>
          <p:cNvPr id="8" name="TextBox 7"/>
          <p:cNvSpPr txBox="1"/>
          <p:nvPr/>
        </p:nvSpPr>
        <p:spPr>
          <a:xfrm>
            <a:off x="107505" y="2420888"/>
            <a:ext cx="1728192" cy="1815882"/>
          </a:xfrm>
          <a:prstGeom prst="rect">
            <a:avLst/>
          </a:prstGeom>
          <a:noFill/>
        </p:spPr>
        <p:txBody>
          <a:bodyPr wrap="square" rtlCol="0">
            <a:spAutoFit/>
          </a:bodyPr>
          <a:lstStyle/>
          <a:p>
            <a:r>
              <a:rPr lang="en-US" sz="1600" b="1" dirty="0"/>
              <a:t>Bronze belt plate and strap end found in the Roman cemetery at Western Road, Leicester</a:t>
            </a:r>
          </a:p>
        </p:txBody>
      </p:sp>
    </p:spTree>
    <p:extLst>
      <p:ext uri="{BB962C8B-B14F-4D97-AF65-F5344CB8AC3E}">
        <p14:creationId xmlns:p14="http://schemas.microsoft.com/office/powerpoint/2010/main" val="351100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444208" y="332656"/>
            <a:ext cx="2304256" cy="629813"/>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79512" y="1514475"/>
            <a:ext cx="4027521" cy="2265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rat def col (1)"/>
          <p:cNvPicPr>
            <a:picLocks noChangeAspect="1" noChangeArrowheads="1"/>
          </p:cNvPicPr>
          <p:nvPr/>
        </p:nvPicPr>
        <p:blipFill>
          <a:blip r:embed="rId4">
            <a:extLst>
              <a:ext uri="{28A0092B-C50C-407E-A947-70E740481C1C}">
                <a14:useLocalDpi xmlns:a14="http://schemas.microsoft.com/office/drawing/2010/main" val="0"/>
              </a:ext>
            </a:extLst>
          </a:blip>
          <a:srcRect l="34358" t="6677" r="35338" b="13797"/>
          <a:stretch>
            <a:fillRect/>
          </a:stretch>
        </p:blipFill>
        <p:spPr bwMode="auto">
          <a:xfrm>
            <a:off x="323528" y="4362516"/>
            <a:ext cx="1281113"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Callout 4"/>
          <p:cNvSpPr/>
          <p:nvPr/>
        </p:nvSpPr>
        <p:spPr>
          <a:xfrm>
            <a:off x="2123728" y="4649853"/>
            <a:ext cx="5846762" cy="2089150"/>
          </a:xfrm>
          <a:prstGeom prst="wedgeEllipseCallout">
            <a:avLst>
              <a:gd name="adj1" fmla="val -65647"/>
              <a:gd name="adj2" fmla="val -6123"/>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TextBox 4"/>
          <p:cNvSpPr txBox="1">
            <a:spLocks noChangeArrowheads="1"/>
          </p:cNvSpPr>
          <p:nvPr/>
        </p:nvSpPr>
        <p:spPr bwMode="auto">
          <a:xfrm>
            <a:off x="2699693" y="5025014"/>
            <a:ext cx="4896643"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1"/>
              </a:buClr>
              <a:buFont typeface="Trebuchet MS" charset="0"/>
              <a:buChar char="•"/>
              <a:defRPr sz="2000">
                <a:solidFill>
                  <a:schemeClr val="tx1"/>
                </a:solidFill>
                <a:latin typeface="Arial" charset="0"/>
              </a:defRPr>
            </a:lvl1pPr>
            <a:lvl2pPr marL="742950" indent="-285750">
              <a:spcBef>
                <a:spcPct val="20000"/>
              </a:spcBef>
              <a:buClr>
                <a:schemeClr val="tx1"/>
              </a:buClr>
              <a:buChar char="–"/>
              <a:defRPr>
                <a:solidFill>
                  <a:schemeClr val="tx1"/>
                </a:solidFill>
                <a:latin typeface="Arial" charset="0"/>
              </a:defRPr>
            </a:lvl2pPr>
            <a:lvl3pPr marL="1143000" indent="-228600">
              <a:spcBef>
                <a:spcPct val="20000"/>
              </a:spcBef>
              <a:buClr>
                <a:schemeClr val="tx1"/>
              </a:buClr>
              <a:buChar char="•"/>
              <a:defRPr>
                <a:solidFill>
                  <a:schemeClr val="tx1"/>
                </a:solidFill>
                <a:latin typeface="Arial" charset="0"/>
              </a:defRPr>
            </a:lvl3pPr>
            <a:lvl4pPr marL="1600200" indent="-228600">
              <a:spcBef>
                <a:spcPct val="20000"/>
              </a:spcBef>
              <a:buClr>
                <a:schemeClr val="tx1"/>
              </a:buClr>
              <a:buChar char="–"/>
              <a:defRPr>
                <a:solidFill>
                  <a:schemeClr val="tx1"/>
                </a:solidFill>
                <a:latin typeface="Arial" charset="0"/>
              </a:defRPr>
            </a:lvl4pPr>
            <a:lvl5pPr marL="2057400" indent="-228600">
              <a:spcBef>
                <a:spcPct val="20000"/>
              </a:spcBef>
              <a:buClr>
                <a:schemeClr val="tx1"/>
              </a:buClr>
              <a:buChar char="»"/>
              <a:defRPr>
                <a:solidFill>
                  <a:schemeClr val="tx1"/>
                </a:solidFill>
                <a:latin typeface="Arial" charset="0"/>
              </a:defRPr>
            </a:lvl5pPr>
            <a:lvl6pPr marL="2514600" indent="-228600" eaLnBrk="0" fontAlgn="base" hangingPunct="0">
              <a:spcBef>
                <a:spcPct val="20000"/>
              </a:spcBef>
              <a:spcAft>
                <a:spcPct val="0"/>
              </a:spcAft>
              <a:buClr>
                <a:schemeClr val="tx1"/>
              </a:buClr>
              <a:buChar char="»"/>
              <a:defRPr>
                <a:solidFill>
                  <a:schemeClr val="tx1"/>
                </a:solidFill>
                <a:latin typeface="Arial" charset="0"/>
              </a:defRPr>
            </a:lvl6pPr>
            <a:lvl7pPr marL="2971800" indent="-228600" eaLnBrk="0" fontAlgn="base" hangingPunct="0">
              <a:spcBef>
                <a:spcPct val="20000"/>
              </a:spcBef>
              <a:spcAft>
                <a:spcPct val="0"/>
              </a:spcAft>
              <a:buClr>
                <a:schemeClr val="tx1"/>
              </a:buClr>
              <a:buChar char="»"/>
              <a:defRPr>
                <a:solidFill>
                  <a:schemeClr val="tx1"/>
                </a:solidFill>
                <a:latin typeface="Arial" charset="0"/>
              </a:defRPr>
            </a:lvl7pPr>
            <a:lvl8pPr marL="3429000" indent="-228600" eaLnBrk="0" fontAlgn="base" hangingPunct="0">
              <a:spcBef>
                <a:spcPct val="20000"/>
              </a:spcBef>
              <a:spcAft>
                <a:spcPct val="0"/>
              </a:spcAft>
              <a:buClr>
                <a:schemeClr val="tx1"/>
              </a:buClr>
              <a:buChar char="»"/>
              <a:defRPr>
                <a:solidFill>
                  <a:schemeClr val="tx1"/>
                </a:solidFill>
                <a:latin typeface="Arial" charset="0"/>
              </a:defRPr>
            </a:lvl8pPr>
            <a:lvl9pPr marL="3886200" indent="-228600" eaLnBrk="0" fontAlgn="base" hangingPunct="0">
              <a:spcBef>
                <a:spcPct val="20000"/>
              </a:spcBef>
              <a:spcAft>
                <a:spcPct val="0"/>
              </a:spcAft>
              <a:buClr>
                <a:schemeClr val="tx1"/>
              </a:buClr>
              <a:buChar char="»"/>
              <a:defRPr>
                <a:solidFill>
                  <a:schemeClr val="tx1"/>
                </a:solidFill>
                <a:latin typeface="Arial" charset="0"/>
              </a:defRPr>
            </a:lvl9pPr>
          </a:lstStyle>
          <a:p>
            <a:pPr>
              <a:lnSpc>
                <a:spcPct val="150000"/>
              </a:lnSpc>
              <a:spcBef>
                <a:spcPct val="0"/>
              </a:spcBef>
              <a:buClrTx/>
              <a:buFontTx/>
              <a:buNone/>
            </a:pPr>
            <a:r>
              <a:rPr lang="en-GB" altLang="en-US" sz="1800" b="1" dirty="0"/>
              <a:t>What was life like in a Roman Army camp?</a:t>
            </a:r>
          </a:p>
          <a:p>
            <a:pPr>
              <a:lnSpc>
                <a:spcPct val="150000"/>
              </a:lnSpc>
              <a:spcBef>
                <a:spcPct val="0"/>
              </a:spcBef>
              <a:buClrTx/>
              <a:buFontTx/>
              <a:buNone/>
            </a:pPr>
            <a:r>
              <a:rPr lang="en-GB" altLang="en-US" sz="1800" b="1" dirty="0"/>
              <a:t>Soldiers didn’t spend their time just fighting. What other jobs did they do?</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8224" y="1098871"/>
            <a:ext cx="4631945" cy="3087963"/>
          </a:xfrm>
          <a:prstGeom prst="rect">
            <a:avLst/>
          </a:prstGeom>
        </p:spPr>
      </p:pic>
      <p:sp>
        <p:nvSpPr>
          <p:cNvPr id="9" name="TextBox 8"/>
          <p:cNvSpPr txBox="1"/>
          <p:nvPr/>
        </p:nvSpPr>
        <p:spPr>
          <a:xfrm>
            <a:off x="7017315" y="4196126"/>
            <a:ext cx="2016224" cy="707886"/>
          </a:xfrm>
          <a:prstGeom prst="rect">
            <a:avLst/>
          </a:prstGeom>
          <a:noFill/>
        </p:spPr>
        <p:txBody>
          <a:bodyPr wrap="square" rtlCol="0">
            <a:spAutoFit/>
          </a:bodyPr>
          <a:lstStyle/>
          <a:p>
            <a:pPr algn="r"/>
            <a:r>
              <a:rPr lang="en-US" sz="1000" b="1" dirty="0"/>
              <a:t>Credits: Mathew Morris, Giacomo Savani,</a:t>
            </a:r>
          </a:p>
          <a:p>
            <a:pPr algn="r"/>
            <a:r>
              <a:rPr lang="en-US" sz="1000" b="1" dirty="0"/>
              <a:t>Carl Vivian, University of Leicester</a:t>
            </a:r>
          </a:p>
        </p:txBody>
      </p:sp>
    </p:spTree>
    <p:extLst>
      <p:ext uri="{BB962C8B-B14F-4D97-AF65-F5344CB8AC3E}">
        <p14:creationId xmlns:p14="http://schemas.microsoft.com/office/powerpoint/2010/main" val="1535242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https://www.ledr.com/colours/white.jpg">
            <a:extLst>
              <a:ext uri="{FF2B5EF4-FFF2-40B4-BE49-F238E27FC236}">
                <a16:creationId xmlns:a16="http://schemas.microsoft.com/office/drawing/2014/main" id="{821B469B-8E3A-4B7A-94E3-2DC13EF2FD4E}"/>
              </a:ext>
            </a:extLst>
          </p:cNvPr>
          <p:cNvSpPr>
            <a:spLocks noChangeAspect="1" noChangeArrowheads="1"/>
          </p:cNvSpPr>
          <p:nvPr/>
        </p:nvSpPr>
        <p:spPr bwMode="auto">
          <a:xfrm>
            <a:off x="3660453" y="3459441"/>
            <a:ext cx="285681" cy="2181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www.ledr.com/colours/white.jpg">
            <a:extLst>
              <a:ext uri="{FF2B5EF4-FFF2-40B4-BE49-F238E27FC236}">
                <a16:creationId xmlns:a16="http://schemas.microsoft.com/office/drawing/2014/main" id="{F145DEEA-2F46-49C2-854C-1E5468CD16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9"/>
          <a:stretch/>
        </p:blipFill>
        <p:spPr bwMode="auto">
          <a:xfrm>
            <a:off x="431540" y="2819734"/>
            <a:ext cx="8316924" cy="3273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3"/>
          <p:cNvPicPr>
            <a:picLocks noChangeAspect="1"/>
          </p:cNvPicPr>
          <p:nvPr/>
        </p:nvPicPr>
        <p:blipFill>
          <a:blip r:embed="rId4"/>
          <a:stretch>
            <a:fillRect/>
          </a:stretch>
        </p:blipFill>
        <p:spPr>
          <a:xfrm>
            <a:off x="2878729" y="3291676"/>
            <a:ext cx="5861024" cy="3233668"/>
          </a:xfrm>
          <a:prstGeom prst="rect">
            <a:avLst/>
          </a:prstGeom>
        </p:spPr>
      </p:pic>
      <p:pic>
        <p:nvPicPr>
          <p:cNvPr id="7" name="Immagine 6">
            <a:extLst>
              <a:ext uri="{FF2B5EF4-FFF2-40B4-BE49-F238E27FC236}">
                <a16:creationId xmlns:a16="http://schemas.microsoft.com/office/drawing/2014/main" id="{75C12C10-F873-4B5B-A513-44C6CCB9E9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86" t="31100" r="50000" b="36350"/>
          <a:stretch/>
        </p:blipFill>
        <p:spPr>
          <a:xfrm>
            <a:off x="3041829" y="643127"/>
            <a:ext cx="3096345" cy="2232248"/>
          </a:xfrm>
          <a:prstGeom prst="rect">
            <a:avLst/>
          </a:prstGeom>
        </p:spPr>
      </p:pic>
      <p:pic>
        <p:nvPicPr>
          <p:cNvPr id="3" name="Picture 2" descr="Queens-logo-4-col-cmyk-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540" y="2819734"/>
            <a:ext cx="2808312" cy="370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 descr="https://www.ledr.com/colours/white.jpg">
            <a:extLst>
              <a:ext uri="{FF2B5EF4-FFF2-40B4-BE49-F238E27FC236}">
                <a16:creationId xmlns:a16="http://schemas.microsoft.com/office/drawing/2014/main" id="{8B48079E-71AD-4295-987B-2BA160A0DC2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3344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Cream Background">
  <a:themeElements>
    <a:clrScheme name="Custom 15">
      <a:dk1>
        <a:srgbClr val="000000"/>
      </a:dk1>
      <a:lt1>
        <a:srgbClr val="FFFFFF"/>
      </a:lt1>
      <a:dk2>
        <a:srgbClr val="000000"/>
      </a:dk2>
      <a:lt2>
        <a:srgbClr val="FDE6AB"/>
      </a:lt2>
      <a:accent1>
        <a:srgbClr val="008CA8"/>
      </a:accent1>
      <a:accent2>
        <a:srgbClr val="26A699"/>
      </a:accent2>
      <a:accent3>
        <a:srgbClr val="60295E"/>
      </a:accent3>
      <a:accent4>
        <a:srgbClr val="D94242"/>
      </a:accent4>
      <a:accent5>
        <a:srgbClr val="8EB831"/>
      </a:accent5>
      <a:accent6>
        <a:srgbClr val="000000"/>
      </a:accent6>
      <a:hlink>
        <a:srgbClr val="004E77"/>
      </a:hlink>
      <a:folHlink>
        <a:srgbClr val="238F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nna 02 UoL Template Dyslexia" id="{A2F5AD5F-8097-5C4F-9D60-24D5315287F5}" vid="{55010AA8-B323-CD40-A88B-63DC0F38132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Anna 02 UoL Template Dyslexia</Template>
  <TotalTime>98</TotalTime>
  <Words>509</Words>
  <Application>Microsoft Office PowerPoint</Application>
  <PresentationFormat>On-screen Show (4:3)</PresentationFormat>
  <Paragraphs>49</Paragraphs>
  <Slides>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Castellar</vt:lpstr>
      <vt:lpstr>Garamond</vt:lpstr>
      <vt:lpstr>Trebuchet MS</vt:lpstr>
      <vt:lpstr>Cream Background</vt:lpstr>
      <vt:lpstr>The Roman Army in Britain</vt:lpstr>
      <vt:lpstr>PowerPoint Presentation</vt:lpstr>
      <vt:lpstr>PowerPoint Presentation</vt:lpstr>
      <vt:lpstr>Individual soldiers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Bulder, Anna C.</dc:creator>
  <cp:lastModifiedBy>Sarah</cp:lastModifiedBy>
  <cp:revision>53</cp:revision>
  <cp:lastPrinted>2014-11-19T11:22:25Z</cp:lastPrinted>
  <dcterms:created xsi:type="dcterms:W3CDTF">2018-01-22T20:35:59Z</dcterms:created>
  <dcterms:modified xsi:type="dcterms:W3CDTF">2018-05-21T16:06:26Z</dcterms:modified>
</cp:coreProperties>
</file>