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ink/ink1.xml" ContentType="application/inkml+xml"/>
  <Override PartName="/ppt/ink/ink2.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4" r:id="rId1"/>
  </p:sldMasterIdLst>
  <p:notesMasterIdLst>
    <p:notesMasterId r:id="rId12"/>
  </p:notesMasterIdLst>
  <p:handoutMasterIdLst>
    <p:handoutMasterId r:id="rId13"/>
  </p:handoutMasterIdLst>
  <p:sldIdLst>
    <p:sldId id="322" r:id="rId2"/>
    <p:sldId id="323" r:id="rId3"/>
    <p:sldId id="324" r:id="rId4"/>
    <p:sldId id="325" r:id="rId5"/>
    <p:sldId id="326" r:id="rId6"/>
    <p:sldId id="327" r:id="rId7"/>
    <p:sldId id="333" r:id="rId8"/>
    <p:sldId id="329" r:id="rId9"/>
    <p:sldId id="334" r:id="rId10"/>
    <p:sldId id="335" r:id="rId11"/>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8CA8"/>
    <a:srgbClr val="9A9A9A"/>
    <a:srgbClr val="C7E2EF"/>
    <a:srgbClr val="F8F3CF"/>
    <a:srgbClr val="333333"/>
    <a:srgbClr val="F8F8D4"/>
    <a:srgbClr val="3B788D"/>
    <a:srgbClr val="DDDDDD"/>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84" autoAdjust="0"/>
    <p:restoredTop sz="89483" autoAdjust="0"/>
  </p:normalViewPr>
  <p:slideViewPr>
    <p:cSldViewPr>
      <p:cViewPr varScale="1">
        <p:scale>
          <a:sx n="65" d="100"/>
          <a:sy n="65" d="100"/>
        </p:scale>
        <p:origin x="1488" y="6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202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EAD440D-FE1D-49E6-8A1D-EFAE908A44E3}" type="datetimeFigureOut">
              <a:rPr lang="en-US" smtClean="0"/>
              <a:pPr/>
              <a:t>5/21/2018</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D316938-37CF-431A-A7FD-6E99B86ECF79}" type="slidenum">
              <a:rPr lang="en-GB" smtClean="0"/>
              <a:pPr/>
              <a:t>‹#›</a:t>
            </a:fld>
            <a:endParaRPr lang="en-GB"/>
          </a:p>
        </p:txBody>
      </p:sp>
    </p:spTree>
    <p:extLst>
      <p:ext uri="{BB962C8B-B14F-4D97-AF65-F5344CB8AC3E}">
        <p14:creationId xmlns:p14="http://schemas.microsoft.com/office/powerpoint/2010/main" val="2365518998"/>
      </p:ext>
    </p:extLst>
  </p:cSld>
  <p:clrMap bg1="lt1" tx1="dk1" bg2="lt2" tx2="dk2" accent1="accent1" accent2="accent2" accent3="accent3" accent4="accent4" accent5="accent5" accent6="accent6" hlink="hlink" folHlink="folHlink"/>
  <p:hf hdr="0" ftr="0" dt="0"/>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4-04T17:27:42.658"/>
    </inkml:context>
    <inkml:brush xml:id="br0">
      <inkml:brushProperty name="width" value="0.05" units="cm"/>
      <inkml:brushProperty name="height" value="0.05" units="cm"/>
    </inkml:brush>
  </inkml:definitions>
  <inkml:traceGroup>
    <inkml:annotationXML>
      <emma:emma xmlns:emma="http://www.w3.org/2003/04/emma" version="1.0">
        <emma:interpretation id="{0B3FDAB1-C1D9-4451-8C7F-7A095325690C}" emma:medium="tactile" emma:mode="ink">
          <msink:context xmlns:msink="http://schemas.microsoft.com/ink/2010/main" type="writingRegion" rotatedBoundingBox="-4589,9545 -4139,9545 -4139,11635 -4589,11635"/>
        </emma:interpretation>
      </emma:emma>
    </inkml:annotationXML>
    <inkml:traceGroup>
      <inkml:annotationXML>
        <emma:emma xmlns:emma="http://www.w3.org/2003/04/emma" version="1.0">
          <emma:interpretation id="{D4FCD7D3-B343-4F0E-8320-C3B239A2351E}" emma:medium="tactile" emma:mode="ink">
            <msink:context xmlns:msink="http://schemas.microsoft.com/ink/2010/main" type="paragraph" rotatedBoundingBox="-4589,9545 -4139,9545 -4139,11635 -4589,11635" alignmentLevel="1"/>
          </emma:interpretation>
        </emma:emma>
      </inkml:annotationXML>
      <inkml:traceGroup>
        <inkml:annotationXML>
          <emma:emma xmlns:emma="http://www.w3.org/2003/04/emma" version="1.0">
            <emma:interpretation id="{3D9C1C14-3B01-42A3-925F-E608D7A5DB19}" emma:medium="tactile" emma:mode="ink">
              <msink:context xmlns:msink="http://schemas.microsoft.com/ink/2010/main" type="line" rotatedBoundingBox="-4589,9545 -4139,9545 -4139,11635 -4589,11635"/>
            </emma:interpretation>
          </emma:emma>
        </inkml:annotationXML>
        <inkml:traceGroup>
          <inkml:annotationXML>
            <emma:emma xmlns:emma="http://www.w3.org/2003/04/emma" version="1.0">
              <emma:interpretation id="{DE4230F4-8156-4C85-A885-88D511E1F729}" emma:medium="tactile" emma:mode="ink">
                <msink:context xmlns:msink="http://schemas.microsoft.com/ink/2010/main" type="inkWord" rotatedBoundingBox="-4589,9545 -4139,9545 -4139,11635 -4589,11635"/>
              </emma:interpretation>
            </emma:emma>
          </inkml:annotationXML>
          <inkml:trace contextRef="#ctx0" brushRef="#br0">83 0 5029,'0'0'192,"-82"123"-192,82-82-224,0 41 96,82 41 384,-41 0-352,40 82 128,1-1 0,0 42 0,-41 0 64,0 0-320,-41 0-833,0-41-2082</inkml:trace>
        </inkml:traceGroup>
      </inkml:traceGroup>
    </inkml:traceGroup>
  </inkml:traceGroup>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8-04-04T17:52:37.548"/>
    </inkml:context>
    <inkml:brush xml:id="br0">
      <inkml:brushProperty name="width" value="0.05" units="cm"/>
      <inkml:brushProperty name="height" value="0.05" units="cm"/>
    </inkml:brush>
  </inkml:definitions>
  <inkml:traceGroup>
    <inkml:annotationXML>
      <emma:emma xmlns:emma="http://www.w3.org/2003/04/emma" version="1.0">
        <emma:interpretation id="{7209E0D3-6F8F-48EC-B385-4488084CBF01}" emma:medium="tactile" emma:mode="ink">
          <msink:context xmlns:msink="http://schemas.microsoft.com/ink/2010/main" type="writingRegion" rotatedBoundingBox="12577,8439 12659,8439 12659,8603 12577,8603"/>
        </emma:interpretation>
      </emma:emma>
    </inkml:annotationXML>
    <inkml:traceGroup>
      <inkml:annotationXML>
        <emma:emma xmlns:emma="http://www.w3.org/2003/04/emma" version="1.0">
          <emma:interpretation id="{E113C2E9-21F6-41B9-97F8-03B1481C593B}" emma:medium="tactile" emma:mode="ink">
            <msink:context xmlns:msink="http://schemas.microsoft.com/ink/2010/main" type="paragraph" rotatedBoundingBox="12577,8439 12659,8439 12659,8603 12577,8603" alignmentLevel="1"/>
          </emma:interpretation>
        </emma:emma>
      </inkml:annotationXML>
      <inkml:traceGroup>
        <inkml:annotationXML>
          <emma:emma xmlns:emma="http://www.w3.org/2003/04/emma" version="1.0">
            <emma:interpretation id="{43FFFF1A-B3D8-49DA-8205-1DA1B54ED32D}" emma:medium="tactile" emma:mode="ink">
              <msink:context xmlns:msink="http://schemas.microsoft.com/ink/2010/main" type="line" rotatedBoundingBox="12577,8439 12659,8439 12659,8603 12577,8603"/>
            </emma:interpretation>
          </emma:emma>
        </inkml:annotationXML>
        <inkml:traceGroup>
          <inkml:annotationXML>
            <emma:emma xmlns:emma="http://www.w3.org/2003/04/emma" version="1.0">
              <emma:interpretation id="{5F49F7F2-A3AD-490E-BC75-AEBEFAC7AE38}" emma:medium="tactile" emma:mode="ink">
                <msink:context xmlns:msink="http://schemas.microsoft.com/ink/2010/main" type="inkWord" rotatedBoundingBox="12577,8439 12659,8439 12659,8603 12577,8603"/>
              </emma:interpretation>
            </emma:emma>
          </inkml:annotationXML>
          <inkml:trace contextRef="#ctx0" brushRef="#br0">41 0 8872,'0'0'2947,"0"0"-1217,-41 0-545,41 0 545,0 41-385,0-41-416,0 0-417,0 41-95,0-41-1,0 0-416,41 41 0,-41-41-192,0 0-1025,0 41-1538,41-41-3171</inkml:trace>
        </inkml:traceGroup>
      </inkml:traceGroup>
    </inkml:traceGroup>
  </inkml:traceGroup>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63CBA2-742F-A348-A5D7-69A0C5B68972}" type="datetimeFigureOut">
              <a:rPr lang="en-US" smtClean="0"/>
              <a:t>5/21/2018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F798C7-9620-5C41-BFA8-CF802F11746E}" type="slidenum">
              <a:rPr lang="en-US" smtClean="0"/>
              <a:t>‹#›</a:t>
            </a:fld>
            <a:endParaRPr lang="en-US"/>
          </a:p>
        </p:txBody>
      </p:sp>
    </p:spTree>
    <p:extLst>
      <p:ext uri="{BB962C8B-B14F-4D97-AF65-F5344CB8AC3E}">
        <p14:creationId xmlns:p14="http://schemas.microsoft.com/office/powerpoint/2010/main" val="320399686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Video on identity markers: https://www.youtube.com/watch?v=0EyStjkII-Y&amp;feature=youtu.be (togas) </a:t>
            </a:r>
          </a:p>
          <a:p>
            <a:r>
              <a:rPr lang="en-US" dirty="0"/>
              <a:t>Also watch: https://www.youtube.com/watch?v=t-FDnhKSt5I&amp;feature=youtu.be (mainly</a:t>
            </a:r>
            <a:r>
              <a:rPr lang="en-US" baseline="0" dirty="0"/>
              <a:t> at the beginning and end on the </a:t>
            </a:r>
            <a:r>
              <a:rPr lang="en-US" dirty="0"/>
              <a:t>status of owners) </a:t>
            </a:r>
            <a:endParaRPr lang="en-US" dirty="0">
              <a:cs typeface="Calibri"/>
            </a:endParaRPr>
          </a:p>
          <a:p>
            <a:r>
              <a:rPr lang="en-US" dirty="0"/>
              <a:t>This plan of Leicester indicates tombs on the road in from the south west (Western Road, close to Fosse Way/ </a:t>
            </a:r>
            <a:r>
              <a:rPr lang="en-US" dirty="0" err="1"/>
              <a:t>Narborough</a:t>
            </a:r>
            <a:r>
              <a:rPr lang="en-US" dirty="0"/>
              <a:t> Road), from which we have already met the North African occupants illustrated here.</a:t>
            </a:r>
            <a:endParaRPr lang="en-US" dirty="0">
              <a:cs typeface="Calibri"/>
            </a:endParaRPr>
          </a:p>
        </p:txBody>
      </p:sp>
      <p:sp>
        <p:nvSpPr>
          <p:cNvPr id="4" name="Slide Number Placeholder 3"/>
          <p:cNvSpPr>
            <a:spLocks noGrp="1"/>
          </p:cNvSpPr>
          <p:nvPr>
            <p:ph type="sldNum" sz="quarter" idx="10"/>
          </p:nvPr>
        </p:nvSpPr>
        <p:spPr/>
        <p:txBody>
          <a:bodyPr/>
          <a:lstStyle/>
          <a:p>
            <a:fld id="{3EF798C7-9620-5C41-BFA8-CF802F11746E}" type="slidenum">
              <a:rPr lang="en-US" smtClean="0"/>
              <a:t>1</a:t>
            </a:fld>
            <a:endParaRPr lang="en-US"/>
          </a:p>
        </p:txBody>
      </p:sp>
    </p:spTree>
    <p:extLst>
      <p:ext uri="{BB962C8B-B14F-4D97-AF65-F5344CB8AC3E}">
        <p14:creationId xmlns:p14="http://schemas.microsoft.com/office/powerpoint/2010/main" val="942970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Primus is a well-travelled trader/ craftsman, describing what he’s seen as he enters towns in the Hadrian’s Wall area of the country</a:t>
            </a:r>
            <a:r>
              <a:rPr lang="en-US" dirty="0">
                <a:cs typeface="Calibri"/>
              </a:rPr>
              <a:t>.</a:t>
            </a:r>
          </a:p>
          <a:p>
            <a:r>
              <a:rPr lang="en-US" dirty="0" err="1">
                <a:cs typeface="Calibri"/>
              </a:rPr>
              <a:t>Arbeia</a:t>
            </a:r>
            <a:r>
              <a:rPr lang="en-US" dirty="0">
                <a:cs typeface="Calibri"/>
              </a:rPr>
              <a:t> is now known as South Shields, on the south bank of the Tyne.</a:t>
            </a:r>
          </a:p>
          <a:p>
            <a:endParaRPr lang="en-US" dirty="0">
              <a:cs typeface="Calibri"/>
            </a:endParaRPr>
          </a:p>
        </p:txBody>
      </p:sp>
      <p:sp>
        <p:nvSpPr>
          <p:cNvPr id="4" name="Slide Number Placeholder 3"/>
          <p:cNvSpPr>
            <a:spLocks noGrp="1"/>
          </p:cNvSpPr>
          <p:nvPr>
            <p:ph type="sldNum" sz="quarter" idx="10"/>
          </p:nvPr>
        </p:nvSpPr>
        <p:spPr/>
        <p:txBody>
          <a:bodyPr/>
          <a:lstStyle/>
          <a:p>
            <a:fld id="{3EF798C7-9620-5C41-BFA8-CF802F11746E}" type="slidenum">
              <a:rPr lang="en-US" smtClean="0"/>
              <a:t>2</a:t>
            </a:fld>
            <a:endParaRPr lang="en-US"/>
          </a:p>
        </p:txBody>
      </p:sp>
    </p:spTree>
    <p:extLst>
      <p:ext uri="{BB962C8B-B14F-4D97-AF65-F5344CB8AC3E}">
        <p14:creationId xmlns:p14="http://schemas.microsoft.com/office/powerpoint/2010/main" val="16519090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Translation appears on click.</a:t>
            </a:r>
          </a:p>
          <a:p>
            <a:r>
              <a:rPr lang="en-US" dirty="0"/>
              <a:t>Throw discussion open to pupils: what does this tell us about the buried individual?  Why was it on the roadside outside a town?  What impression does it make on a local (think about size, material, cost, iconography)?</a:t>
            </a:r>
            <a:endParaRPr lang="en-US" dirty="0">
              <a:cs typeface="Calibri"/>
            </a:endParaRPr>
          </a:p>
          <a:p>
            <a:r>
              <a:rPr lang="en-US" dirty="0"/>
              <a:t> If they notice the writing, help them to make a start on translating this or ask them what the language is, but don’t draw it to their attention unless they notice it.  NB I have not given all the vocabulary, encourage them to make guesses, using the context and derivatives in English, e.g. eques – equestrian.</a:t>
            </a:r>
            <a:endParaRPr lang="en-US" dirty="0">
              <a:cs typeface="Calibri"/>
            </a:endParaRPr>
          </a:p>
          <a:p>
            <a:r>
              <a:rPr lang="en-US" dirty="0"/>
              <a:t>Once ideas have been exhausted, point out the writing using the ppt slide and ask which language it is in &amp; how that compares to the identity they thought of originally when viewing the object.  Challenge them to work out what it means: remind about –us/ -a endings for names, using derivatives in English.  When they have exhausted efforts, show translation (</a:t>
            </a:r>
            <a:r>
              <a:rPr lang="en-US" b="1" dirty="0"/>
              <a:t>clickable on ppt</a:t>
            </a:r>
            <a:r>
              <a:rPr lang="en-US" dirty="0"/>
              <a:t>), explain where Trier is (western Germany).  Do they re-interpret the object in light of this?</a:t>
            </a:r>
            <a:r>
              <a:rPr lang="en-US" dirty="0">
                <a:cs typeface="Calibri"/>
              </a:rPr>
              <a:t>  Is the owner a 'Roman' or a 'barbarian', or both/ neither?  Are they surprised that a woman (</a:t>
            </a:r>
            <a:r>
              <a:rPr lang="en-US" dirty="0" err="1">
                <a:cs typeface="Calibri"/>
              </a:rPr>
              <a:t>Domitia</a:t>
            </a:r>
            <a:r>
              <a:rPr lang="en-US" dirty="0">
                <a:cs typeface="Calibri"/>
              </a:rPr>
              <a:t>) set up the</a:t>
            </a:r>
            <a:r>
              <a:rPr lang="en-US" baseline="0" dirty="0">
                <a:cs typeface="Calibri"/>
              </a:rPr>
              <a:t> tombstone?</a:t>
            </a:r>
            <a:endParaRPr lang="en-US" dirty="0">
              <a:cs typeface="Calibri"/>
            </a:endParaRPr>
          </a:p>
          <a:p>
            <a:r>
              <a:rPr lang="en-US" dirty="0"/>
              <a:t>DIS MANIBUS [To the shades of the dead], INSUS VODVLLI [</a:t>
            </a:r>
            <a:r>
              <a:rPr lang="en-US" dirty="0" err="1"/>
              <a:t>Insus</a:t>
            </a:r>
            <a:r>
              <a:rPr lang="en-US" dirty="0"/>
              <a:t> son of </a:t>
            </a:r>
            <a:r>
              <a:rPr lang="en-US" dirty="0" err="1"/>
              <a:t>Vodullus</a:t>
            </a:r>
            <a:r>
              <a:rPr lang="en-US" dirty="0"/>
              <a:t>],</a:t>
            </a:r>
          </a:p>
          <a:p>
            <a:r>
              <a:rPr lang="en-US" dirty="0"/>
              <a:t>[...]IUS CIVE TREVER [citizen of the </a:t>
            </a:r>
            <a:r>
              <a:rPr lang="en-US" dirty="0" err="1"/>
              <a:t>Treveri</a:t>
            </a:r>
            <a:r>
              <a:rPr lang="en-US" dirty="0"/>
              <a:t>] EQVES ALAE AVG [cavalryman of the ala Augusta]</a:t>
            </a:r>
          </a:p>
          <a:p>
            <a:r>
              <a:rPr lang="en-US" dirty="0"/>
              <a:t>[.] VICTORIS CVRATOR [troop of Victor, curator]. </a:t>
            </a:r>
          </a:p>
          <a:p>
            <a:r>
              <a:rPr lang="en-US" dirty="0"/>
              <a:t>DOMITIA [</a:t>
            </a:r>
            <a:r>
              <a:rPr lang="en-US" dirty="0" err="1"/>
              <a:t>Domitia</a:t>
            </a:r>
            <a:r>
              <a:rPr lang="en-US" dirty="0"/>
              <a:t> his heir had this </a:t>
            </a:r>
            <a:r>
              <a:rPr lang="en-US" dirty="0" err="1"/>
              <a:t>set up</a:t>
            </a:r>
            <a:r>
              <a:rPr lang="en-US" dirty="0"/>
              <a:t>.]</a:t>
            </a:r>
          </a:p>
          <a:p>
            <a:endParaRPr lang="en-US" dirty="0">
              <a:cs typeface="Calibri"/>
            </a:endParaRPr>
          </a:p>
          <a:p>
            <a:r>
              <a:rPr lang="en-US" dirty="0">
                <a:cs typeface="Calibri"/>
              </a:rPr>
              <a:t>For further information: http://www.bbc.co.uk/ahistoryoftheworld/objects/0vCJguhSS0yKtWUCTcjsyg</a:t>
            </a:r>
          </a:p>
        </p:txBody>
      </p:sp>
      <p:sp>
        <p:nvSpPr>
          <p:cNvPr id="4" name="Slide Number Placeholder 3"/>
          <p:cNvSpPr>
            <a:spLocks noGrp="1"/>
          </p:cNvSpPr>
          <p:nvPr>
            <p:ph type="sldNum" sz="quarter" idx="10"/>
          </p:nvPr>
        </p:nvSpPr>
        <p:spPr/>
        <p:txBody>
          <a:bodyPr/>
          <a:lstStyle/>
          <a:p>
            <a:fld id="{3EF798C7-9620-5C41-BFA8-CF802F11746E}" type="slidenum">
              <a:rPr lang="en-US" smtClean="0"/>
              <a:t>3</a:t>
            </a:fld>
            <a:endParaRPr lang="en-US"/>
          </a:p>
        </p:txBody>
      </p:sp>
    </p:spTree>
    <p:extLst>
      <p:ext uri="{BB962C8B-B14F-4D97-AF65-F5344CB8AC3E}">
        <p14:creationId xmlns:p14="http://schemas.microsoft.com/office/powerpoint/2010/main" val="17055499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shows the original </a:t>
            </a:r>
            <a:r>
              <a:rPr lang="en-US" dirty="0" err="1"/>
              <a:t>colour</a:t>
            </a:r>
            <a:r>
              <a:rPr lang="en-US" dirty="0"/>
              <a:t> of the tombstone.  Explain that much of the sculpture </a:t>
            </a:r>
            <a:r>
              <a:rPr lang="en-US" dirty="0" err="1"/>
              <a:t>etc</a:t>
            </a:r>
            <a:r>
              <a:rPr lang="en-US" dirty="0"/>
              <a:t> you see in museums would have originally have been </a:t>
            </a:r>
            <a:r>
              <a:rPr lang="en-US" dirty="0" err="1"/>
              <a:t>coloured</a:t>
            </a:r>
            <a:r>
              <a:rPr lang="en-US" dirty="0"/>
              <a:t>.  </a:t>
            </a:r>
          </a:p>
          <a:p>
            <a:r>
              <a:rPr lang="en-US" dirty="0"/>
              <a:t>How does this change their view of the image, i.e. are Roman soldiers as nice as you think?. </a:t>
            </a:r>
            <a:r>
              <a:rPr lang="en-US" dirty="0">
                <a:cs typeface="Calibri"/>
              </a:rPr>
              <a:t> Note the blue of the fallen 'barbarian'; compare the description of Britons covered in blue woad by Julius Caesar.</a:t>
            </a:r>
          </a:p>
          <a:p>
            <a:r>
              <a:rPr lang="en-US" dirty="0">
                <a:cs typeface="Calibri"/>
              </a:rPr>
              <a:t>A similar example from </a:t>
            </a:r>
            <a:r>
              <a:rPr lang="en-US" dirty="0" err="1">
                <a:cs typeface="Calibri"/>
              </a:rPr>
              <a:t>Ribchester</a:t>
            </a:r>
            <a:r>
              <a:rPr lang="en-US" dirty="0">
                <a:cs typeface="Calibri"/>
              </a:rPr>
              <a:t>, in Lancashire, is included below.</a:t>
            </a:r>
          </a:p>
        </p:txBody>
      </p:sp>
      <p:sp>
        <p:nvSpPr>
          <p:cNvPr id="4" name="Slide Number Placeholder 3"/>
          <p:cNvSpPr>
            <a:spLocks noGrp="1"/>
          </p:cNvSpPr>
          <p:nvPr>
            <p:ph type="sldNum" sz="quarter" idx="10"/>
          </p:nvPr>
        </p:nvSpPr>
        <p:spPr/>
        <p:txBody>
          <a:bodyPr/>
          <a:lstStyle/>
          <a:p>
            <a:fld id="{3EF798C7-9620-5C41-BFA8-CF802F11746E}" type="slidenum">
              <a:rPr lang="en-US" smtClean="0"/>
              <a:t>4</a:t>
            </a:fld>
            <a:endParaRPr lang="en-US"/>
          </a:p>
        </p:txBody>
      </p:sp>
    </p:spTree>
    <p:extLst>
      <p:ext uri="{BB962C8B-B14F-4D97-AF65-F5344CB8AC3E}">
        <p14:creationId xmlns:p14="http://schemas.microsoft.com/office/powerpoint/2010/main" val="8575553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This is the </a:t>
            </a:r>
            <a:r>
              <a:rPr lang="en-US" dirty="0" err="1"/>
              <a:t>Barathes</a:t>
            </a:r>
            <a:r>
              <a:rPr lang="en-US" dirty="0"/>
              <a:t> tombstone from </a:t>
            </a:r>
            <a:r>
              <a:rPr lang="en-US" dirty="0" err="1"/>
              <a:t>Arbeia</a:t>
            </a:r>
            <a:r>
              <a:rPr lang="en-US" dirty="0"/>
              <a:t>, which demonstrates the multi-cultural nature of Roman Britain with its </a:t>
            </a:r>
            <a:r>
              <a:rPr lang="en-US" dirty="0" err="1"/>
              <a:t>Palymrean</a:t>
            </a:r>
            <a:r>
              <a:rPr lang="en-US" dirty="0"/>
              <a:t> script at the bottom.  For full details</a:t>
            </a:r>
            <a:r>
              <a:rPr lang="en-US" dirty="0">
                <a:cs typeface="Calibri"/>
              </a:rPr>
              <a:t> see supervisor knowledge document.</a:t>
            </a:r>
          </a:p>
          <a:p>
            <a:endParaRPr lang="en-US" dirty="0"/>
          </a:p>
          <a:p>
            <a:r>
              <a:rPr lang="en-US" dirty="0"/>
              <a:t>Also </a:t>
            </a:r>
            <a:r>
              <a:rPr lang="en-US" dirty="0" err="1"/>
              <a:t>nb</a:t>
            </a:r>
            <a:r>
              <a:rPr lang="en-US" dirty="0"/>
              <a:t> Regina was from the </a:t>
            </a:r>
            <a:r>
              <a:rPr lang="en-US" dirty="0" err="1"/>
              <a:t>Catuvellauni</a:t>
            </a:r>
            <a:r>
              <a:rPr lang="en-US" dirty="0"/>
              <a:t> – go back to </a:t>
            </a:r>
            <a:r>
              <a:rPr lang="en-US" b="1" dirty="0"/>
              <a:t>ppt slide 2</a:t>
            </a:r>
            <a:r>
              <a:rPr lang="en-US" dirty="0"/>
              <a:t> to demonstrate where this tribe was in Britain.  Link to Marcus from Egypt, and explain that Primus might have seen a similar bilingual tombstone on his way into </a:t>
            </a:r>
            <a:r>
              <a:rPr lang="en-US" dirty="0" err="1"/>
              <a:t>Ratae</a:t>
            </a:r>
            <a:r>
              <a:rPr lang="en-US" dirty="0"/>
              <a:t>, since isotopic analysis on the occupants of the Western Road graves suggests two first generation north Africans there.</a:t>
            </a:r>
          </a:p>
          <a:p>
            <a:endParaRPr lang="en-US" dirty="0">
              <a:cs typeface="Calibri"/>
            </a:endParaRPr>
          </a:p>
          <a:p>
            <a:r>
              <a:rPr lang="en" dirty="0"/>
              <a:t>The final line of Regina's epitaph is Barates' personal lament in</a:t>
            </a:r>
            <a:r>
              <a:rPr lang="en" baseline="0" dirty="0"/>
              <a:t> Aramaic </a:t>
            </a:r>
            <a:r>
              <a:rPr lang="en" u="none" dirty="0"/>
              <a:t>(the language spoken in Palmyra): </a:t>
            </a:r>
          </a:p>
          <a:p>
            <a:r>
              <a:rPr lang="en" i="1" dirty="0"/>
              <a:t>Regina, freedwoman of Barate, alas</a:t>
            </a:r>
            <a:r>
              <a:rPr lang="en" dirty="0"/>
              <a:t>. </a:t>
            </a:r>
            <a:endParaRPr lang="en-US" dirty="0">
              <a:cs typeface="Calibri"/>
            </a:endParaRPr>
          </a:p>
          <a:p>
            <a:r>
              <a:rPr lang="en" u="none" dirty="0"/>
              <a:t>D[is</a:t>
            </a:r>
            <a:r>
              <a:rPr lang="en" u="none" baseline="0" dirty="0"/>
              <a:t>] M[anibus] To th</a:t>
            </a:r>
            <a:r>
              <a:rPr lang="en" dirty="0"/>
              <a:t>e shades of the Underworld</a:t>
            </a:r>
            <a:r>
              <a:rPr lang="en" baseline="0" dirty="0"/>
              <a:t> (square brackets indicates letters added to the inscription by comparison with other inscriptions).</a:t>
            </a:r>
            <a:endParaRPr lang="en-US" dirty="0"/>
          </a:p>
          <a:p>
            <a:r>
              <a:rPr lang="en" u="none" dirty="0"/>
              <a:t>REGINA</a:t>
            </a:r>
            <a:r>
              <a:rPr lang="en" u="none" baseline="0" dirty="0"/>
              <a:t> LIBERTA ET CONIVGE </a:t>
            </a:r>
            <a:r>
              <a:rPr lang="en" dirty="0"/>
              <a:t>Regina freedwoman and wife (conjugal</a:t>
            </a:r>
            <a:r>
              <a:rPr lang="en" baseline="0" dirty="0"/>
              <a:t> is a derivative of coniuge, the v = u)</a:t>
            </a:r>
            <a:endParaRPr lang="en-US" dirty="0"/>
          </a:p>
          <a:p>
            <a:r>
              <a:rPr lang="en" dirty="0"/>
              <a:t>BARATES PALMYRENVS Barates the Palmyrene</a:t>
            </a:r>
          </a:p>
          <a:p>
            <a:pPr marL="0" marR="0" lvl="0" indent="0" algn="l" defTabSz="457200" rtl="0" eaLnBrk="1" fontAlgn="auto" latinLnBrk="0" hangingPunct="1">
              <a:lnSpc>
                <a:spcPct val="100000"/>
              </a:lnSpc>
              <a:spcBef>
                <a:spcPts val="0"/>
              </a:spcBef>
              <a:spcAft>
                <a:spcPts val="0"/>
              </a:spcAft>
              <a:buClrTx/>
              <a:buSzTx/>
              <a:buFontTx/>
              <a:buNone/>
              <a:tabLst/>
              <a:defRPr/>
            </a:pPr>
            <a:r>
              <a:rPr lang="en" u="none" dirty="0"/>
              <a:t>NATIONE</a:t>
            </a:r>
            <a:r>
              <a:rPr lang="en" u="none" baseline="0" dirty="0"/>
              <a:t> CATVALLAVNA </a:t>
            </a:r>
            <a:r>
              <a:rPr lang="en" dirty="0"/>
              <a:t>from the nation of the Catavallauni</a:t>
            </a:r>
            <a:r>
              <a:rPr lang="en" baseline="0" dirty="0"/>
              <a:t> (</a:t>
            </a:r>
            <a:r>
              <a:rPr lang="en" dirty="0"/>
              <a:t>the tribename is misspelled, nb word order here; the –a ending on Catvallavna indicates it refers to Regina, not Barates)</a:t>
            </a:r>
          </a:p>
          <a:p>
            <a:r>
              <a:rPr lang="en" u="none" dirty="0"/>
              <a:t>AN[NORUM]</a:t>
            </a:r>
            <a:r>
              <a:rPr lang="en" u="none" baseline="0" dirty="0"/>
              <a:t> XXX </a:t>
            </a:r>
            <a:r>
              <a:rPr lang="en" dirty="0"/>
              <a:t>30 years old </a:t>
            </a:r>
          </a:p>
          <a:p>
            <a:r>
              <a:rPr lang="en" u="none" dirty="0"/>
              <a:t>[hoc monumentum fecit] </a:t>
            </a:r>
            <a:r>
              <a:rPr lang="en" dirty="0"/>
              <a:t>put up this monument</a:t>
            </a:r>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5</a:t>
            </a:fld>
            <a:endParaRPr lang="en-US"/>
          </a:p>
        </p:txBody>
      </p:sp>
    </p:spTree>
    <p:extLst>
      <p:ext uri="{BB962C8B-B14F-4D97-AF65-F5344CB8AC3E}">
        <p14:creationId xmlns:p14="http://schemas.microsoft.com/office/powerpoint/2010/main" val="1536263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The object to the bottom right is usually described, and reconstructed here, as a wool basket.  A similar example in the Netherlands interprets a similar object as a basket of fruit.  Notice how the writing stands out in its red </a:t>
            </a:r>
            <a:r>
              <a:rPr lang="en-US" dirty="0" err="1">
                <a:cs typeface="Calibri"/>
              </a:rPr>
              <a:t>colouring</a:t>
            </a:r>
            <a:r>
              <a:rPr lang="en-US" dirty="0">
                <a:cs typeface="Calibri"/>
              </a:rPr>
              <a:t>.  When positioned by the side of the road the effect is of the person setting up the tombstone speaking to those passing, by reading it the buried person’s memory is evoked.  Compare the importance of memory identified in the Death session.</a:t>
            </a:r>
            <a:endParaRPr lang="en-US" dirty="0"/>
          </a:p>
          <a:p>
            <a:r>
              <a:rPr lang="en-US" dirty="0">
                <a:cs typeface="Calibri"/>
              </a:rPr>
              <a:t>A BBC documentary featuring the tombstone (about 2 3/4 minutes) can be viewed here: </a:t>
            </a:r>
            <a:r>
              <a:rPr lang="en-US" dirty="0"/>
              <a:t>https://www.bbc.co.uk/programmes/p064k7ry</a:t>
            </a:r>
            <a:endParaRPr lang="en-US" dirty="0">
              <a:cs typeface="Calibri"/>
            </a:endParaRPr>
          </a:p>
        </p:txBody>
      </p:sp>
      <p:sp>
        <p:nvSpPr>
          <p:cNvPr id="4" name="Slide Number Placeholder 3"/>
          <p:cNvSpPr>
            <a:spLocks noGrp="1"/>
          </p:cNvSpPr>
          <p:nvPr>
            <p:ph type="sldNum" sz="quarter" idx="10"/>
          </p:nvPr>
        </p:nvSpPr>
        <p:spPr/>
        <p:txBody>
          <a:bodyPr/>
          <a:lstStyle/>
          <a:p>
            <a:fld id="{3EF798C7-9620-5C41-BFA8-CF802F11746E}" type="slidenum">
              <a:rPr lang="en-US" smtClean="0"/>
              <a:t>6</a:t>
            </a:fld>
            <a:endParaRPr lang="en-US"/>
          </a:p>
        </p:txBody>
      </p:sp>
    </p:spTree>
    <p:extLst>
      <p:ext uri="{BB962C8B-B14F-4D97-AF65-F5344CB8AC3E}">
        <p14:creationId xmlns:p14="http://schemas.microsoft.com/office/powerpoint/2010/main" val="1568785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Alternative examples of Roman tombstones, for details of which see supervisor knowledge document.  All of these were for very wealthy individuals, one of the issues pupils should bear in mind when planning their own memorial is the budget they have for a tombstone.  The baker's tomb is designed to look like an ancient bread oven.</a:t>
            </a:r>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7</a:t>
            </a:fld>
            <a:endParaRPr lang="en-US"/>
          </a:p>
        </p:txBody>
      </p:sp>
    </p:spTree>
    <p:extLst>
      <p:ext uri="{BB962C8B-B14F-4D97-AF65-F5344CB8AC3E}">
        <p14:creationId xmlns:p14="http://schemas.microsoft.com/office/powerpoint/2010/main" val="641853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Roman alphabet could be used when pupils are designing their own tombstone.</a:t>
            </a:r>
          </a:p>
          <a:p>
            <a:r>
              <a:rPr lang="en-US" dirty="0"/>
              <a:t>More Roman inscriptions</a:t>
            </a:r>
            <a:r>
              <a:rPr lang="en-US" baseline="0" dirty="0"/>
              <a:t> of Britain on tombstones: https://romaninscriptionsofbritain.org </a:t>
            </a:r>
            <a:endParaRPr lang="en-US" dirty="0"/>
          </a:p>
        </p:txBody>
      </p:sp>
      <p:sp>
        <p:nvSpPr>
          <p:cNvPr id="4" name="Slide Number Placeholder 3"/>
          <p:cNvSpPr>
            <a:spLocks noGrp="1"/>
          </p:cNvSpPr>
          <p:nvPr>
            <p:ph type="sldNum" sz="quarter" idx="10"/>
          </p:nvPr>
        </p:nvSpPr>
        <p:spPr/>
        <p:txBody>
          <a:bodyPr/>
          <a:lstStyle/>
          <a:p>
            <a:fld id="{3EF798C7-9620-5C41-BFA8-CF802F11746E}" type="slidenum">
              <a:rPr lang="en-US" smtClean="0"/>
              <a:t>8</a:t>
            </a:fld>
            <a:endParaRPr lang="en-US"/>
          </a:p>
        </p:txBody>
      </p:sp>
    </p:spTree>
    <p:extLst>
      <p:ext uri="{BB962C8B-B14F-4D97-AF65-F5344CB8AC3E}">
        <p14:creationId xmlns:p14="http://schemas.microsoft.com/office/powerpoint/2010/main" val="14233978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Picture">
    <p:spTree>
      <p:nvGrpSpPr>
        <p:cNvPr id="1" name=""/>
        <p:cNvGrpSpPr/>
        <p:nvPr/>
      </p:nvGrpSpPr>
      <p:grpSpPr>
        <a:xfrm>
          <a:off x="0" y="0"/>
          <a:ext cx="0" cy="0"/>
          <a:chOff x="0" y="0"/>
          <a:chExt cx="0" cy="0"/>
        </a:xfrm>
      </p:grpSpPr>
      <p:sp>
        <p:nvSpPr>
          <p:cNvPr id="6" name="Title 1"/>
          <p:cNvSpPr>
            <a:spLocks noGrp="1"/>
          </p:cNvSpPr>
          <p:nvPr>
            <p:ph type="title"/>
          </p:nvPr>
        </p:nvSpPr>
        <p:spPr>
          <a:xfrm>
            <a:off x="467544" y="1124744"/>
            <a:ext cx="8229600" cy="648072"/>
          </a:xfrm>
        </p:spPr>
        <p:txBody>
          <a:bodyPr anchor="t"/>
          <a:lstStyle>
            <a:lvl1pPr>
              <a:defRPr sz="3600">
                <a:solidFill>
                  <a:schemeClr val="tx2"/>
                </a:solidFill>
              </a:defRPr>
            </a:lvl1pPr>
          </a:lstStyle>
          <a:p>
            <a:pPr>
              <a:lnSpc>
                <a:spcPct val="130000"/>
              </a:lnSpc>
            </a:pPr>
            <a:r>
              <a:rPr lang="en-US" noProof="0"/>
              <a:t>Click to edit Master title style</a:t>
            </a:r>
            <a:endParaRPr lang="en-GB" sz="1800" dirty="0">
              <a:solidFill>
                <a:schemeClr val="tx1"/>
              </a:solidFill>
            </a:endParaRPr>
          </a:p>
        </p:txBody>
      </p:sp>
      <p:sp>
        <p:nvSpPr>
          <p:cNvPr id="11" name="Content Placeholder 2"/>
          <p:cNvSpPr>
            <a:spLocks noGrp="1"/>
          </p:cNvSpPr>
          <p:nvPr>
            <p:ph idx="1" hasCustomPrompt="1"/>
          </p:nvPr>
        </p:nvSpPr>
        <p:spPr>
          <a:xfrm>
            <a:off x="0" y="2492896"/>
            <a:ext cx="9144000" cy="4365104"/>
          </a:xfrm>
        </p:spPr>
        <p:txBody>
          <a:bodyPr/>
          <a:lstStyle>
            <a:lvl1pPr marL="0" marR="0" indent="0" algn="l" defTabSz="914400" rtl="0" eaLnBrk="1" fontAlgn="base" latinLnBrk="0" hangingPunct="1">
              <a:lnSpc>
                <a:spcPct val="100000"/>
              </a:lnSpc>
              <a:spcBef>
                <a:spcPts val="1400"/>
              </a:spcBef>
              <a:spcAft>
                <a:spcPct val="0"/>
              </a:spcAft>
              <a:buClr>
                <a:schemeClr val="tx1"/>
              </a:buClr>
              <a:buSzTx/>
              <a:buFont typeface="Trebuchet MS" pitchFamily="34" charset="0"/>
              <a:buNone/>
              <a:tabLst/>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marL="0" marR="0" lvl="0" indent="0" algn="l" defTabSz="914400" rtl="0" eaLnBrk="1" fontAlgn="base" latinLnBrk="0" hangingPunct="1">
              <a:lnSpc>
                <a:spcPct val="100000"/>
              </a:lnSpc>
              <a:spcBef>
                <a:spcPts val="1400"/>
              </a:spcBef>
              <a:spcAft>
                <a:spcPct val="0"/>
              </a:spcAft>
              <a:buClr>
                <a:schemeClr val="tx1"/>
              </a:buClr>
              <a:buSzTx/>
              <a:buFont typeface="Trebuchet MS" pitchFamily="34" charset="0"/>
              <a:buNone/>
              <a:tabLst/>
              <a:defRPr/>
            </a:pPr>
            <a:r>
              <a:rPr lang="en-GB" noProof="0" dirty="0"/>
              <a:t>Picture size 25.4 x 12.2 cm</a:t>
            </a:r>
          </a:p>
          <a:p>
            <a:pPr lvl="0"/>
            <a:endParaRPr lang="en-GB" noProof="0" dirty="0"/>
          </a:p>
        </p:txBody>
      </p:sp>
      <p:sp>
        <p:nvSpPr>
          <p:cNvPr id="12" name="Subtitle 2"/>
          <p:cNvSpPr>
            <a:spLocks noGrp="1"/>
          </p:cNvSpPr>
          <p:nvPr>
            <p:ph type="subTitle" idx="10"/>
          </p:nvPr>
        </p:nvSpPr>
        <p:spPr>
          <a:xfrm>
            <a:off x="467544" y="1772816"/>
            <a:ext cx="8240122" cy="432048"/>
          </a:xfrm>
        </p:spPr>
        <p:txBody>
          <a:bodyPr anchor="t"/>
          <a:lstStyle>
            <a:lvl1pPr marL="0" indent="0" algn="l">
              <a:lnSpc>
                <a:spcPct val="120000"/>
              </a:lnSpc>
              <a:spcBef>
                <a:spcPts val="0"/>
              </a:spcBef>
              <a:buNone/>
              <a:defRPr sz="2400">
                <a:solidFill>
                  <a:schemeClr val="tx1"/>
                </a:solidFill>
                <a:latin typeface="+mn-lt"/>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0"/>
              <a:t>Click to edit Master subtitle style</a:t>
            </a:r>
            <a:endParaRPr lang="en-GB" noProof="0"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3595" y="354709"/>
            <a:ext cx="2151909" cy="575524"/>
          </a:xfrm>
          <a:prstGeom prst="rect">
            <a:avLst/>
          </a:prstGeom>
        </p:spPr>
      </p:pic>
    </p:spTree>
    <p:extLst>
      <p:ext uri="{BB962C8B-B14F-4D97-AF65-F5344CB8AC3E}">
        <p14:creationId xmlns:p14="http://schemas.microsoft.com/office/powerpoint/2010/main" val="1616516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ndscape image with text 2">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0"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a:t>University of Leicester</a:t>
            </a:r>
            <a:endParaRPr lang="en-US" dirty="0"/>
          </a:p>
        </p:txBody>
      </p:sp>
      <p:sp>
        <p:nvSpPr>
          <p:cNvPr id="6" name="Content Placeholder 2"/>
          <p:cNvSpPr>
            <a:spLocks noGrp="1"/>
          </p:cNvSpPr>
          <p:nvPr>
            <p:ph idx="1" hasCustomPrompt="1"/>
          </p:nvPr>
        </p:nvSpPr>
        <p:spPr>
          <a:xfrm>
            <a:off x="0" y="0"/>
            <a:ext cx="9144000" cy="4509120"/>
          </a:xfrm>
        </p:spPr>
        <p:txBody>
          <a:bodyPr/>
          <a:lstStyle>
            <a:lvl1pPr marL="0" indent="0">
              <a:spcBef>
                <a:spcPts val="1400"/>
              </a:spcBef>
              <a:buClr>
                <a:schemeClr val="tx1"/>
              </a:buClr>
              <a:buNone/>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GB" noProof="0" dirty="0"/>
              <a:t>Picture size 25.4 x 12.6 cm</a:t>
            </a:r>
          </a:p>
        </p:txBody>
      </p:sp>
      <p:sp>
        <p:nvSpPr>
          <p:cNvPr id="7" name="Text Placeholder 4"/>
          <p:cNvSpPr>
            <a:spLocks noGrp="1"/>
          </p:cNvSpPr>
          <p:nvPr>
            <p:ph type="body" sz="quarter" idx="10"/>
          </p:nvPr>
        </p:nvSpPr>
        <p:spPr>
          <a:xfrm>
            <a:off x="456620" y="5301208"/>
            <a:ext cx="8247705" cy="1214805"/>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11" name="Title 1"/>
          <p:cNvSpPr>
            <a:spLocks noGrp="1"/>
          </p:cNvSpPr>
          <p:nvPr>
            <p:ph type="title"/>
          </p:nvPr>
        </p:nvSpPr>
        <p:spPr>
          <a:xfrm>
            <a:off x="457200" y="4565252"/>
            <a:ext cx="8250238" cy="765175"/>
          </a:xfrm>
        </p:spPr>
        <p:txBody>
          <a:bodyPr/>
          <a:lstStyle>
            <a:lvl1pPr>
              <a:defRPr>
                <a:solidFill>
                  <a:schemeClr val="tx2"/>
                </a:solidFill>
              </a:defRPr>
            </a:lvl1pPr>
          </a:lstStyle>
          <a:p>
            <a:r>
              <a:rPr lang="en-US" noProof="0"/>
              <a:t>Click to edit Master title style</a:t>
            </a:r>
            <a:endParaRPr lang="en-GB" noProof="0"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3736942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a:solidFill>
                  <a:schemeClr val="tx2"/>
                </a:solidFill>
              </a:defRPr>
            </a:lvl1pPr>
          </a:lstStyle>
          <a:p>
            <a:r>
              <a:rPr lang="en-US" noProof="0"/>
              <a:t>Click to edit Master title style</a:t>
            </a:r>
            <a:endParaRPr lang="en-GB" noProof="0" dirty="0"/>
          </a:p>
        </p:txBody>
      </p:sp>
      <p:sp>
        <p:nvSpPr>
          <p:cNvPr id="7"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8"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a:t>University of Leicester</a:t>
            </a: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2073833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8"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a:t>University of Leicester</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4134711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eading page">
    <p:bg>
      <p:bgPr>
        <a:solidFill>
          <a:schemeClr val="bg2"/>
        </a:solidFill>
        <a:effectLst/>
      </p:bgPr>
    </p:bg>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8"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a:t>University of Leicester</a:t>
            </a:r>
            <a:endParaRPr lang="en-US" dirty="0"/>
          </a:p>
        </p:txBody>
      </p:sp>
      <p:sp>
        <p:nvSpPr>
          <p:cNvPr id="5" name="Title 1"/>
          <p:cNvSpPr>
            <a:spLocks noGrp="1"/>
          </p:cNvSpPr>
          <p:nvPr>
            <p:ph type="title"/>
          </p:nvPr>
        </p:nvSpPr>
        <p:spPr>
          <a:xfrm>
            <a:off x="457200" y="2591817"/>
            <a:ext cx="8229600" cy="765175"/>
          </a:xfrm>
        </p:spPr>
        <p:txBody>
          <a:bodyPr/>
          <a:lstStyle>
            <a:lvl1pPr>
              <a:defRPr>
                <a:solidFill>
                  <a:schemeClr val="tx2"/>
                </a:solidFill>
              </a:defRPr>
            </a:lvl1pPr>
          </a:lstStyle>
          <a:p>
            <a:r>
              <a:rPr lang="en-US" noProof="0"/>
              <a:t>Click to edit Master title style</a:t>
            </a:r>
            <a:endParaRPr lang="en-GB" noProof="0"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2573877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75554" y="1844824"/>
            <a:ext cx="7740000" cy="1440000"/>
          </a:xfrm>
        </p:spPr>
        <p:txBody>
          <a:bodyPr/>
          <a:lstStyle>
            <a:lvl1pPr algn="l">
              <a:lnSpc>
                <a:spcPct val="100000"/>
              </a:lnSpc>
              <a:defRPr sz="4000">
                <a:solidFill>
                  <a:schemeClr val="tx2"/>
                </a:solidFill>
                <a:latin typeface="+mj-lt"/>
              </a:defRPr>
            </a:lvl1pPr>
          </a:lstStyle>
          <a:p>
            <a:r>
              <a:rPr lang="en-US" noProof="0"/>
              <a:t>Click to edit Master title style</a:t>
            </a:r>
            <a:endParaRPr lang="en-GB" noProof="0" dirty="0"/>
          </a:p>
        </p:txBody>
      </p:sp>
      <p:sp>
        <p:nvSpPr>
          <p:cNvPr id="3" name="Subtitle 2"/>
          <p:cNvSpPr>
            <a:spLocks noGrp="1"/>
          </p:cNvSpPr>
          <p:nvPr>
            <p:ph type="subTitle" idx="1"/>
          </p:nvPr>
        </p:nvSpPr>
        <p:spPr>
          <a:xfrm>
            <a:off x="475554" y="3573016"/>
            <a:ext cx="7740000" cy="2160240"/>
          </a:xfrm>
        </p:spPr>
        <p:txBody>
          <a:bodyPr/>
          <a:lstStyle>
            <a:lvl1pPr marL="0" indent="0" algn="l">
              <a:lnSpc>
                <a:spcPct val="120000"/>
              </a:lnSpc>
              <a:spcBef>
                <a:spcPts val="0"/>
              </a:spcBef>
              <a:buNone/>
              <a:defRPr sz="2400">
                <a:solidFill>
                  <a:schemeClr val="accent6"/>
                </a:solidFill>
                <a:latin typeface="+mn-lt"/>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0"/>
              <a:t>Click to edit Master subtitle style</a:t>
            </a:r>
            <a:endParaRPr lang="en-GB" noProof="0" dirty="0"/>
          </a:p>
        </p:txBody>
      </p:sp>
      <p:sp>
        <p:nvSpPr>
          <p:cNvPr id="10" name="Text Placeholder 9"/>
          <p:cNvSpPr>
            <a:spLocks noGrp="1"/>
          </p:cNvSpPr>
          <p:nvPr>
            <p:ph type="body" sz="quarter" idx="10"/>
          </p:nvPr>
        </p:nvSpPr>
        <p:spPr>
          <a:xfrm>
            <a:off x="467544" y="5850109"/>
            <a:ext cx="7747155" cy="431977"/>
          </a:xfrm>
        </p:spPr>
        <p:txBody>
          <a:bodyPr/>
          <a:lstStyle>
            <a:lvl1pPr marL="0" indent="0">
              <a:buNone/>
              <a:defRPr sz="2400">
                <a:solidFill>
                  <a:schemeClr val="tx1"/>
                </a:solidFill>
              </a:defRPr>
            </a:lvl1pPr>
          </a:lstStyle>
          <a:p>
            <a:pPr lvl="0"/>
            <a:r>
              <a:rPr lang="en-US" noProof="0"/>
              <a:t>Click to edit Master text styles</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3596" y="665968"/>
            <a:ext cx="2151909" cy="575524"/>
          </a:xfrm>
          <a:prstGeom prst="rect">
            <a:avLst/>
          </a:prstGeom>
        </p:spPr>
      </p:pic>
    </p:spTree>
    <p:extLst>
      <p:ext uri="{BB962C8B-B14F-4D97-AF65-F5344CB8AC3E}">
        <p14:creationId xmlns:p14="http://schemas.microsoft.com/office/powerpoint/2010/main" val="222830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457200" y="1447203"/>
            <a:ext cx="8229600" cy="4790107"/>
          </a:xfrm>
        </p:spPr>
        <p:txBody>
          <a:bodyPr/>
          <a:lstStyle>
            <a:lvl1pPr>
              <a:spcBef>
                <a:spcPts val="1400"/>
              </a:spcBef>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9"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0"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dirty="0"/>
              <a:t>University of Leicester</a:t>
            </a: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1604704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image top">
    <p:spTree>
      <p:nvGrpSpPr>
        <p:cNvPr id="1" name=""/>
        <p:cNvGrpSpPr/>
        <p:nvPr/>
      </p:nvGrpSpPr>
      <p:grpSpPr>
        <a:xfrm>
          <a:off x="0" y="0"/>
          <a:ext cx="0" cy="0"/>
          <a:chOff x="0" y="0"/>
          <a:chExt cx="0" cy="0"/>
        </a:xfrm>
      </p:grpSpPr>
      <p:sp>
        <p:nvSpPr>
          <p:cNvPr id="2" name="Title 1"/>
          <p:cNvSpPr>
            <a:spLocks noGrp="1"/>
          </p:cNvSpPr>
          <p:nvPr>
            <p:ph type="title"/>
          </p:nvPr>
        </p:nvSpPr>
        <p:spPr>
          <a:xfrm>
            <a:off x="457200" y="5517232"/>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hasCustomPrompt="1"/>
          </p:nvPr>
        </p:nvSpPr>
        <p:spPr>
          <a:xfrm>
            <a:off x="0" y="0"/>
            <a:ext cx="9144000" cy="5338787"/>
          </a:xfrm>
        </p:spPr>
        <p:txBody>
          <a:bodyPr/>
          <a:lstStyle>
            <a:lvl1pPr marL="0" indent="0">
              <a:spcBef>
                <a:spcPts val="1400"/>
              </a:spcBef>
              <a:buClr>
                <a:schemeClr val="tx1"/>
              </a:buClr>
              <a:buNone/>
              <a:defRPr baseline="0">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GB" noProof="0" dirty="0"/>
              <a:t>Picture size 25.4 x 14.9 cm</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4264282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ullet list and image">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457200" y="1447203"/>
            <a:ext cx="4618856" cy="4646091"/>
          </a:xfrm>
        </p:spPr>
        <p:txBody>
          <a:bodyPr/>
          <a:lstStyle>
            <a:lvl1pPr>
              <a:spcBef>
                <a:spcPts val="1400"/>
              </a:spcBef>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6" name="Content Placeholder 2"/>
          <p:cNvSpPr>
            <a:spLocks noGrp="1"/>
          </p:cNvSpPr>
          <p:nvPr>
            <p:ph idx="10" hasCustomPrompt="1"/>
          </p:nvPr>
        </p:nvSpPr>
        <p:spPr>
          <a:xfrm>
            <a:off x="5220072" y="1447203"/>
            <a:ext cx="3923928" cy="4646091"/>
          </a:xfrm>
        </p:spPr>
        <p:txBody>
          <a:bodyPr/>
          <a:lstStyle>
            <a:lvl1pPr marL="0" marR="0" indent="0" algn="l" defTabSz="914400" rtl="0" eaLnBrk="1" fontAlgn="base" latinLnBrk="0" hangingPunct="1">
              <a:lnSpc>
                <a:spcPct val="100000"/>
              </a:lnSpc>
              <a:spcBef>
                <a:spcPts val="1400"/>
              </a:spcBef>
              <a:spcAft>
                <a:spcPct val="0"/>
              </a:spcAft>
              <a:buClr>
                <a:schemeClr val="accent1"/>
              </a:buClr>
              <a:buSzTx/>
              <a:buFont typeface="Trebuchet MS" pitchFamily="34" charset="0"/>
              <a:buNone/>
              <a:tabLst/>
              <a:defRPr>
                <a:solidFill>
                  <a:schemeClr val="tx1"/>
                </a:solidFill>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marL="0" marR="0" lvl="0" indent="0" algn="l" defTabSz="914400" rtl="0" eaLnBrk="1" fontAlgn="base" latinLnBrk="0" hangingPunct="1">
              <a:lnSpc>
                <a:spcPct val="100000"/>
              </a:lnSpc>
              <a:spcBef>
                <a:spcPts val="1400"/>
              </a:spcBef>
              <a:spcAft>
                <a:spcPct val="0"/>
              </a:spcAft>
              <a:buClr>
                <a:schemeClr val="accent1"/>
              </a:buClr>
              <a:buSzTx/>
              <a:buFont typeface="Trebuchet MS" pitchFamily="34" charset="0"/>
              <a:buNone/>
              <a:tabLst/>
              <a:defRPr/>
            </a:pPr>
            <a:r>
              <a:rPr lang="en-GB" dirty="0"/>
              <a:t>Picture size 10.9 x 12.9 cm</a:t>
            </a:r>
          </a:p>
          <a:p>
            <a:pPr lvl="0"/>
            <a:endParaRPr lang="en-GB" dirty="0"/>
          </a:p>
        </p:txBody>
      </p:sp>
      <p:sp>
        <p:nvSpPr>
          <p:cNvPr id="8" name="Slide Number Placeholder 5"/>
          <p:cNvSpPr>
            <a:spLocks noGrp="1"/>
          </p:cNvSpPr>
          <p:nvPr>
            <p:ph type="sldNum" sz="quarter" idx="4"/>
          </p:nvPr>
        </p:nvSpPr>
        <p:spPr>
          <a:xfrm>
            <a:off x="8316416"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2" name="Footer Placeholder 4"/>
          <p:cNvSpPr>
            <a:spLocks noGrp="1"/>
          </p:cNvSpPr>
          <p:nvPr>
            <p:ph type="ftr" sz="quarter" idx="3"/>
          </p:nvPr>
        </p:nvSpPr>
        <p:spPr>
          <a:xfrm>
            <a:off x="5179392" y="6381328"/>
            <a:ext cx="3183632" cy="365125"/>
          </a:xfrm>
          <a:prstGeom prst="rect">
            <a:avLst/>
          </a:prstGeom>
          <a:ln>
            <a:noFill/>
          </a:ln>
        </p:spPr>
        <p:txBody>
          <a:bodyPr vert="horz" lIns="91440" tIns="45720" rIns="91440" bIns="45720" rtlCol="0" anchor="ctr"/>
          <a:lstStyle>
            <a:lvl1pPr algn="r">
              <a:tabLst/>
              <a:defRPr sz="1000">
                <a:solidFill>
                  <a:schemeClr val="tx1"/>
                </a:solidFill>
              </a:defRPr>
            </a:lvl1pPr>
          </a:lstStyle>
          <a:p>
            <a:r>
              <a:rPr lang="en-US" dirty="0"/>
              <a:t>University of Leicester</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3814" y="6409782"/>
            <a:ext cx="1220057" cy="326302"/>
          </a:xfrm>
          <a:prstGeom prst="rect">
            <a:avLst/>
          </a:prstGeom>
        </p:spPr>
      </p:pic>
    </p:spTree>
    <p:extLst>
      <p:ext uri="{BB962C8B-B14F-4D97-AF65-F5344CB8AC3E}">
        <p14:creationId xmlns:p14="http://schemas.microsoft.com/office/powerpoint/2010/main" val="3822396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12"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3"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dirty="0"/>
              <a:t>University of Leicester</a:t>
            </a:r>
          </a:p>
        </p:txBody>
      </p:sp>
      <p:sp>
        <p:nvSpPr>
          <p:cNvPr id="16" name="Content Placeholder 3"/>
          <p:cNvSpPr>
            <a:spLocks noGrp="1"/>
          </p:cNvSpPr>
          <p:nvPr>
            <p:ph sz="half" idx="2"/>
          </p:nvPr>
        </p:nvSpPr>
        <p:spPr>
          <a:xfrm>
            <a:off x="457200" y="1556792"/>
            <a:ext cx="4040188" cy="4497361"/>
          </a:xfrm>
        </p:spPr>
        <p:txBody>
          <a:bodyPr/>
          <a:lstStyle>
            <a:lvl1pPr>
              <a:defRPr sz="20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1"/>
          </p:nvPr>
        </p:nvSpPr>
        <p:spPr>
          <a:xfrm>
            <a:off x="4645025" y="1556792"/>
            <a:ext cx="4041775" cy="4497361"/>
          </a:xfrm>
        </p:spPr>
        <p:txBody>
          <a:bodyPr/>
          <a:lstStyle>
            <a:lvl1pPr>
              <a:defRPr sz="20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1522463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12"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tx1"/>
                </a:solidFill>
              </a:defRPr>
            </a:lvl1pPr>
          </a:lstStyle>
          <a:p>
            <a:fld id="{58687779-E69B-7343-8F6F-422D6150DAE5}" type="slidenum">
              <a:rPr lang="en-US" smtClean="0"/>
              <a:pPr/>
              <a:t>‹#›</a:t>
            </a:fld>
            <a:endParaRPr lang="en-US" dirty="0"/>
          </a:p>
        </p:txBody>
      </p:sp>
      <p:sp>
        <p:nvSpPr>
          <p:cNvPr id="13"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tx1"/>
                </a:solidFill>
              </a:defRPr>
            </a:lvl1pPr>
          </a:lstStyle>
          <a:p>
            <a:pPr algn="l"/>
            <a:r>
              <a:rPr lang="en-US" dirty="0"/>
              <a:t>University of Leicester</a:t>
            </a:r>
          </a:p>
        </p:txBody>
      </p:sp>
      <p:sp>
        <p:nvSpPr>
          <p:cNvPr id="15" name="Text Placeholder 2"/>
          <p:cNvSpPr>
            <a:spLocks noGrp="1"/>
          </p:cNvSpPr>
          <p:nvPr>
            <p:ph type="body" idx="1"/>
          </p:nvPr>
        </p:nvSpPr>
        <p:spPr>
          <a:xfrm>
            <a:off x="457200" y="1463103"/>
            <a:ext cx="4040188" cy="639762"/>
          </a:xfrm>
        </p:spPr>
        <p:txBody>
          <a:bodyPr anchor="ctr"/>
          <a:lstStyle>
            <a:lvl1pPr marL="0" indent="0">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Content Placeholder 3"/>
          <p:cNvSpPr>
            <a:spLocks noGrp="1"/>
          </p:cNvSpPr>
          <p:nvPr>
            <p:ph sz="half" idx="2"/>
          </p:nvPr>
        </p:nvSpPr>
        <p:spPr>
          <a:xfrm>
            <a:off x="457200" y="2102865"/>
            <a:ext cx="4040188" cy="3951288"/>
          </a:xfrm>
        </p:spPr>
        <p:txBody>
          <a:bodyPr/>
          <a:lstStyle>
            <a:lvl1pPr>
              <a:defRPr sz="20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 Placeholder 4"/>
          <p:cNvSpPr>
            <a:spLocks noGrp="1"/>
          </p:cNvSpPr>
          <p:nvPr>
            <p:ph type="body" sz="quarter" idx="10"/>
          </p:nvPr>
        </p:nvSpPr>
        <p:spPr>
          <a:xfrm>
            <a:off x="4645025" y="1463103"/>
            <a:ext cx="4041775" cy="639762"/>
          </a:xfrm>
        </p:spPr>
        <p:txBody>
          <a:bodyPr anchor="ctr"/>
          <a:lstStyle>
            <a:lvl1pPr marL="0" indent="0">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8" name="Content Placeholder 5"/>
          <p:cNvSpPr>
            <a:spLocks noGrp="1"/>
          </p:cNvSpPr>
          <p:nvPr>
            <p:ph sz="quarter" idx="11"/>
          </p:nvPr>
        </p:nvSpPr>
        <p:spPr>
          <a:xfrm>
            <a:off x="4645025" y="2102865"/>
            <a:ext cx="4041775" cy="3951288"/>
          </a:xfrm>
        </p:spPr>
        <p:txBody>
          <a:bodyPr/>
          <a:lstStyle>
            <a:lvl1pPr>
              <a:defRPr sz="20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1394341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Large image left and short text">
    <p:spTree>
      <p:nvGrpSpPr>
        <p:cNvPr id="1" name=""/>
        <p:cNvGrpSpPr/>
        <p:nvPr/>
      </p:nvGrpSpPr>
      <p:grpSpPr>
        <a:xfrm>
          <a:off x="0" y="0"/>
          <a:ext cx="0" cy="0"/>
          <a:chOff x="0" y="0"/>
          <a:chExt cx="0" cy="0"/>
        </a:xfrm>
      </p:grpSpPr>
      <p:sp>
        <p:nvSpPr>
          <p:cNvPr id="2" name="Title 1"/>
          <p:cNvSpPr>
            <a:spLocks noGrp="1"/>
          </p:cNvSpPr>
          <p:nvPr>
            <p:ph type="title"/>
          </p:nvPr>
        </p:nvSpPr>
        <p:spPr>
          <a:xfrm>
            <a:off x="5868144" y="1700810"/>
            <a:ext cx="2962672"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5868144" y="2708920"/>
            <a:ext cx="2962672" cy="3240360"/>
          </a:xfrm>
        </p:spPr>
        <p:txBody>
          <a:bodyPr/>
          <a:lstStyle>
            <a:lvl1pPr>
              <a:spcBef>
                <a:spcPts val="1400"/>
              </a:spcBef>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6" name="Content Placeholder 2"/>
          <p:cNvSpPr>
            <a:spLocks noGrp="1"/>
          </p:cNvSpPr>
          <p:nvPr>
            <p:ph idx="10" hasCustomPrompt="1"/>
          </p:nvPr>
        </p:nvSpPr>
        <p:spPr>
          <a:xfrm>
            <a:off x="0" y="0"/>
            <a:ext cx="5580112" cy="6858000"/>
          </a:xfrm>
        </p:spPr>
        <p:txBody>
          <a:bodyPr/>
          <a:lstStyle>
            <a:lvl1pPr marL="0" indent="0">
              <a:spcBef>
                <a:spcPts val="1400"/>
              </a:spcBef>
              <a:buClr>
                <a:schemeClr val="accent1"/>
              </a:buClr>
              <a:buNone/>
              <a:defRPr baseline="0"/>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GB" dirty="0"/>
              <a:t>Picture size 15.5 x 19.1 cm </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23306" y="6409782"/>
            <a:ext cx="1220057" cy="326302"/>
          </a:xfrm>
          <a:prstGeom prst="rect">
            <a:avLst/>
          </a:prstGeom>
        </p:spPr>
      </p:pic>
    </p:spTree>
    <p:extLst>
      <p:ext uri="{BB962C8B-B14F-4D97-AF65-F5344CB8AC3E}">
        <p14:creationId xmlns:p14="http://schemas.microsoft.com/office/powerpoint/2010/main" val="789848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Large image and short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1700810"/>
            <a:ext cx="2962672" cy="765175"/>
          </a:xfrm>
        </p:spPr>
        <p:txBody>
          <a:bodyPr/>
          <a:lstStyle>
            <a:lvl1pPr>
              <a:defRPr b="0">
                <a:solidFill>
                  <a:schemeClr val="tx2"/>
                </a:solidFill>
                <a:latin typeface="+mj-lt"/>
              </a:defRPr>
            </a:lvl1pPr>
          </a:lstStyle>
          <a:p>
            <a:r>
              <a:rPr lang="en-US" noProof="0"/>
              <a:t>Click to edit Master title style</a:t>
            </a:r>
            <a:endParaRPr lang="en-GB" noProof="0" dirty="0"/>
          </a:p>
        </p:txBody>
      </p:sp>
      <p:sp>
        <p:nvSpPr>
          <p:cNvPr id="3" name="Content Placeholder 2"/>
          <p:cNvSpPr>
            <a:spLocks noGrp="1"/>
          </p:cNvSpPr>
          <p:nvPr>
            <p:ph idx="1"/>
          </p:nvPr>
        </p:nvSpPr>
        <p:spPr>
          <a:xfrm>
            <a:off x="457200" y="2708920"/>
            <a:ext cx="2962672" cy="3240360"/>
          </a:xfrm>
        </p:spPr>
        <p:txBody>
          <a:bodyPr/>
          <a:lstStyle>
            <a:lvl1pPr>
              <a:spcBef>
                <a:spcPts val="1400"/>
              </a:spcBef>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6" name="Content Placeholder 2"/>
          <p:cNvSpPr>
            <a:spLocks noGrp="1"/>
          </p:cNvSpPr>
          <p:nvPr>
            <p:ph idx="10" hasCustomPrompt="1"/>
          </p:nvPr>
        </p:nvSpPr>
        <p:spPr>
          <a:xfrm>
            <a:off x="3563888" y="0"/>
            <a:ext cx="5580112" cy="6858000"/>
          </a:xfrm>
        </p:spPr>
        <p:txBody>
          <a:bodyPr/>
          <a:lstStyle>
            <a:lvl1pPr marL="0" marR="0" indent="0" algn="l" defTabSz="914400" rtl="0" eaLnBrk="1" fontAlgn="base" latinLnBrk="0" hangingPunct="1">
              <a:lnSpc>
                <a:spcPct val="100000"/>
              </a:lnSpc>
              <a:spcBef>
                <a:spcPts val="1400"/>
              </a:spcBef>
              <a:spcAft>
                <a:spcPct val="0"/>
              </a:spcAft>
              <a:buClr>
                <a:schemeClr val="accent1"/>
              </a:buClr>
              <a:buSzTx/>
              <a:buFont typeface="Trebuchet MS" pitchFamily="34" charset="0"/>
              <a:buNone/>
              <a:tabLst/>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marL="0" marR="0" lvl="0" indent="0" algn="l" defTabSz="914400" rtl="0" eaLnBrk="1" fontAlgn="base" latinLnBrk="0" hangingPunct="1">
              <a:lnSpc>
                <a:spcPct val="100000"/>
              </a:lnSpc>
              <a:spcBef>
                <a:spcPts val="1400"/>
              </a:spcBef>
              <a:spcAft>
                <a:spcPct val="0"/>
              </a:spcAft>
              <a:buClr>
                <a:schemeClr val="accent1"/>
              </a:buClr>
              <a:buSzTx/>
              <a:buFont typeface="Trebuchet MS" pitchFamily="34" charset="0"/>
              <a:buNone/>
              <a:tabLst/>
              <a:defRPr/>
            </a:pPr>
            <a:r>
              <a:rPr lang="en-GB" dirty="0"/>
              <a:t>Picture size 15.5 x 19.1 cm </a:t>
            </a:r>
          </a:p>
          <a:p>
            <a:pPr lvl="0"/>
            <a:endParaRPr lang="en-GB"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3814" y="6409782"/>
            <a:ext cx="1220057" cy="326302"/>
          </a:xfrm>
          <a:prstGeom prst="rect">
            <a:avLst/>
          </a:prstGeom>
        </p:spPr>
      </p:pic>
    </p:spTree>
    <p:extLst>
      <p:ext uri="{BB962C8B-B14F-4D97-AF65-F5344CB8AC3E}">
        <p14:creationId xmlns:p14="http://schemas.microsoft.com/office/powerpoint/2010/main" val="4258512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1079502"/>
            <a:ext cx="8229600" cy="7651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noProof="0"/>
              <a:t>Click to edit Master title style</a:t>
            </a:r>
            <a:endParaRPr lang="en-GB" noProof="0" dirty="0"/>
          </a:p>
        </p:txBody>
      </p:sp>
      <p:sp>
        <p:nvSpPr>
          <p:cNvPr id="1027" name="Rectangle 3"/>
          <p:cNvSpPr>
            <a:spLocks noGrp="1" noChangeArrowheads="1"/>
          </p:cNvSpPr>
          <p:nvPr>
            <p:ph type="body" idx="1"/>
          </p:nvPr>
        </p:nvSpPr>
        <p:spPr bwMode="auto">
          <a:xfrm>
            <a:off x="457200" y="1978025"/>
            <a:ext cx="8229600" cy="431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5" name="Slide Number Placeholder 5"/>
          <p:cNvSpPr>
            <a:spLocks noGrp="1"/>
          </p:cNvSpPr>
          <p:nvPr>
            <p:ph type="sldNum" sz="quarter" idx="4"/>
          </p:nvPr>
        </p:nvSpPr>
        <p:spPr>
          <a:xfrm>
            <a:off x="467544" y="6381328"/>
            <a:ext cx="360040" cy="365125"/>
          </a:xfrm>
          <a:prstGeom prst="rect">
            <a:avLst/>
          </a:prstGeom>
        </p:spPr>
        <p:txBody>
          <a:bodyPr vert="horz" lIns="91440" tIns="45720" rIns="91440" bIns="45720" rtlCol="0" anchor="ctr"/>
          <a:lstStyle>
            <a:lvl1pPr algn="l">
              <a:defRPr sz="1000">
                <a:solidFill>
                  <a:schemeClr val="accent6"/>
                </a:solidFill>
              </a:defRPr>
            </a:lvl1pPr>
          </a:lstStyle>
          <a:p>
            <a:fld id="{58687779-E69B-7343-8F6F-422D6150DAE5}" type="slidenum">
              <a:rPr lang="en-US" smtClean="0"/>
              <a:pPr/>
              <a:t>‹#›</a:t>
            </a:fld>
            <a:endParaRPr lang="en-US" dirty="0"/>
          </a:p>
        </p:txBody>
      </p:sp>
      <p:sp>
        <p:nvSpPr>
          <p:cNvPr id="7" name="Footer Placeholder 4"/>
          <p:cNvSpPr>
            <a:spLocks noGrp="1"/>
          </p:cNvSpPr>
          <p:nvPr>
            <p:ph type="ftr" sz="quarter" idx="3"/>
          </p:nvPr>
        </p:nvSpPr>
        <p:spPr>
          <a:xfrm>
            <a:off x="755576" y="6381328"/>
            <a:ext cx="3183632" cy="365125"/>
          </a:xfrm>
          <a:prstGeom prst="rect">
            <a:avLst/>
          </a:prstGeom>
          <a:ln>
            <a:noFill/>
          </a:ln>
        </p:spPr>
        <p:txBody>
          <a:bodyPr vert="horz" lIns="91440" tIns="45720" rIns="91440" bIns="45720" rtlCol="0" anchor="ctr"/>
          <a:lstStyle>
            <a:lvl1pPr algn="ctr">
              <a:tabLst/>
              <a:defRPr sz="1000">
                <a:solidFill>
                  <a:schemeClr val="accent6"/>
                </a:solidFill>
              </a:defRPr>
            </a:lvl1pPr>
          </a:lstStyle>
          <a:p>
            <a:pPr algn="l"/>
            <a:r>
              <a:rPr lang="en-US" dirty="0"/>
              <a:t>University of Leicester</a:t>
            </a:r>
          </a:p>
        </p:txBody>
      </p:sp>
    </p:spTree>
    <p:extLst>
      <p:ext uri="{BB962C8B-B14F-4D97-AF65-F5344CB8AC3E}">
        <p14:creationId xmlns:p14="http://schemas.microsoft.com/office/powerpoint/2010/main" val="533586749"/>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52" r:id="rId4"/>
    <p:sldLayoutId id="2147483739" r:id="rId5"/>
    <p:sldLayoutId id="2147483756" r:id="rId6"/>
    <p:sldLayoutId id="2147483740" r:id="rId7"/>
    <p:sldLayoutId id="2147483749" r:id="rId8"/>
    <p:sldLayoutId id="2147483741" r:id="rId9"/>
    <p:sldLayoutId id="2147483743" r:id="rId10"/>
    <p:sldLayoutId id="2147483744" r:id="rId11"/>
    <p:sldLayoutId id="2147483745" r:id="rId12"/>
    <p:sldLayoutId id="2147483746" r:id="rId13"/>
  </p:sldLayoutIdLst>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hf sldNum="0" hdr="0" ftr="0" dt="0"/>
  <p:txStyles>
    <p:titleStyle>
      <a:lvl1pPr algn="l" rtl="0" eaLnBrk="1" fontAlgn="base" hangingPunct="1">
        <a:spcBef>
          <a:spcPct val="0"/>
        </a:spcBef>
        <a:spcAft>
          <a:spcPct val="0"/>
        </a:spcAft>
        <a:defRPr sz="3200" b="0">
          <a:solidFill>
            <a:schemeClr val="tx2"/>
          </a:solidFill>
          <a:latin typeface="+mj-lt"/>
          <a:ea typeface="+mj-ea"/>
          <a:cs typeface="+mj-cs"/>
        </a:defRPr>
      </a:lvl1pPr>
      <a:lvl2pPr algn="l" rtl="0" eaLnBrk="1" fontAlgn="base" hangingPunct="1">
        <a:spcBef>
          <a:spcPct val="0"/>
        </a:spcBef>
        <a:spcAft>
          <a:spcPct val="0"/>
        </a:spcAft>
        <a:defRPr sz="3600">
          <a:solidFill>
            <a:schemeClr val="bg1"/>
          </a:solidFill>
          <a:latin typeface="Trebuchet MS" pitchFamily="34" charset="0"/>
        </a:defRPr>
      </a:lvl2pPr>
      <a:lvl3pPr algn="l" rtl="0" eaLnBrk="1" fontAlgn="base" hangingPunct="1">
        <a:spcBef>
          <a:spcPct val="0"/>
        </a:spcBef>
        <a:spcAft>
          <a:spcPct val="0"/>
        </a:spcAft>
        <a:defRPr sz="3600">
          <a:solidFill>
            <a:schemeClr val="bg1"/>
          </a:solidFill>
          <a:latin typeface="Trebuchet MS" pitchFamily="34" charset="0"/>
        </a:defRPr>
      </a:lvl3pPr>
      <a:lvl4pPr algn="l" rtl="0" eaLnBrk="1" fontAlgn="base" hangingPunct="1">
        <a:spcBef>
          <a:spcPct val="0"/>
        </a:spcBef>
        <a:spcAft>
          <a:spcPct val="0"/>
        </a:spcAft>
        <a:defRPr sz="3600">
          <a:solidFill>
            <a:schemeClr val="bg1"/>
          </a:solidFill>
          <a:latin typeface="Trebuchet MS" pitchFamily="34" charset="0"/>
        </a:defRPr>
      </a:lvl4pPr>
      <a:lvl5pPr algn="l" rtl="0" eaLnBrk="1" fontAlgn="base" hangingPunct="1">
        <a:spcBef>
          <a:spcPct val="0"/>
        </a:spcBef>
        <a:spcAft>
          <a:spcPct val="0"/>
        </a:spcAft>
        <a:defRPr sz="3600">
          <a:solidFill>
            <a:schemeClr val="bg1"/>
          </a:solidFill>
          <a:latin typeface="Trebuchet MS" pitchFamily="34" charset="0"/>
        </a:defRPr>
      </a:lvl5pPr>
      <a:lvl6pPr marL="457200" algn="l" rtl="0" eaLnBrk="1" fontAlgn="base" hangingPunct="1">
        <a:spcBef>
          <a:spcPct val="0"/>
        </a:spcBef>
        <a:spcAft>
          <a:spcPct val="0"/>
        </a:spcAft>
        <a:defRPr sz="3600">
          <a:solidFill>
            <a:schemeClr val="bg1"/>
          </a:solidFill>
          <a:latin typeface="Trebuchet MS" pitchFamily="34" charset="0"/>
        </a:defRPr>
      </a:lvl6pPr>
      <a:lvl7pPr marL="914400" algn="l" rtl="0" eaLnBrk="1" fontAlgn="base" hangingPunct="1">
        <a:spcBef>
          <a:spcPct val="0"/>
        </a:spcBef>
        <a:spcAft>
          <a:spcPct val="0"/>
        </a:spcAft>
        <a:defRPr sz="3600">
          <a:solidFill>
            <a:schemeClr val="bg1"/>
          </a:solidFill>
          <a:latin typeface="Trebuchet MS" pitchFamily="34" charset="0"/>
        </a:defRPr>
      </a:lvl7pPr>
      <a:lvl8pPr marL="1371600" algn="l" rtl="0" eaLnBrk="1" fontAlgn="base" hangingPunct="1">
        <a:spcBef>
          <a:spcPct val="0"/>
        </a:spcBef>
        <a:spcAft>
          <a:spcPct val="0"/>
        </a:spcAft>
        <a:defRPr sz="3600">
          <a:solidFill>
            <a:schemeClr val="bg1"/>
          </a:solidFill>
          <a:latin typeface="Trebuchet MS" pitchFamily="34" charset="0"/>
        </a:defRPr>
      </a:lvl8pPr>
      <a:lvl9pPr marL="1828800" algn="l" rtl="0" eaLnBrk="1" fontAlgn="base" hangingPunct="1">
        <a:spcBef>
          <a:spcPct val="0"/>
        </a:spcBef>
        <a:spcAft>
          <a:spcPct val="0"/>
        </a:spcAft>
        <a:defRPr sz="3600">
          <a:solidFill>
            <a:schemeClr val="bg1"/>
          </a:solidFill>
          <a:latin typeface="Trebuchet MS" pitchFamily="34" charset="0"/>
        </a:defRPr>
      </a:lvl9pPr>
    </p:titleStyle>
    <p:bodyStyle>
      <a:lvl1pPr marL="269875" indent="-269875" algn="l" rtl="0" eaLnBrk="1" fontAlgn="base" hangingPunct="1">
        <a:spcBef>
          <a:spcPct val="20000"/>
        </a:spcBef>
        <a:spcAft>
          <a:spcPct val="0"/>
        </a:spcAft>
        <a:buClr>
          <a:schemeClr val="tx1"/>
        </a:buClr>
        <a:buFont typeface="Trebuchet MS" pitchFamily="34" charset="0"/>
        <a:buChar char="•"/>
        <a:defRPr sz="20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1800">
          <a:solidFill>
            <a:schemeClr val="tx1"/>
          </a:solidFill>
          <a:latin typeface="+mn-lt"/>
        </a:defRPr>
      </a:lvl2pPr>
      <a:lvl3pPr marL="1143000" indent="-228600" algn="l" rtl="0" eaLnBrk="1" fontAlgn="base" hangingPunct="1">
        <a:spcBef>
          <a:spcPct val="20000"/>
        </a:spcBef>
        <a:spcAft>
          <a:spcPct val="0"/>
        </a:spcAft>
        <a:buClr>
          <a:schemeClr val="tx1"/>
        </a:buClr>
        <a:buChar char="•"/>
        <a:defRPr sz="1800">
          <a:solidFill>
            <a:schemeClr val="tx1"/>
          </a:solidFill>
          <a:latin typeface="+mn-lt"/>
        </a:defRPr>
      </a:lvl3pPr>
      <a:lvl4pPr marL="1600200" indent="-228600" algn="l" rtl="0" eaLnBrk="1" fontAlgn="base" hangingPunct="1">
        <a:spcBef>
          <a:spcPct val="20000"/>
        </a:spcBef>
        <a:spcAft>
          <a:spcPct val="0"/>
        </a:spcAft>
        <a:buClr>
          <a:schemeClr val="tx1"/>
        </a:buClr>
        <a:buChar char="–"/>
        <a:defRPr sz="1800">
          <a:solidFill>
            <a:schemeClr val="tx1"/>
          </a:solidFill>
          <a:latin typeface="+mn-lt"/>
        </a:defRPr>
      </a:lvl4pPr>
      <a:lvl5pPr marL="2057400" indent="-228600" algn="l" rtl="0" eaLnBrk="1" fontAlgn="base" hangingPunct="1">
        <a:spcBef>
          <a:spcPct val="20000"/>
        </a:spcBef>
        <a:spcAft>
          <a:spcPct val="0"/>
        </a:spcAft>
        <a:buClr>
          <a:schemeClr val="tx1"/>
        </a:buClr>
        <a:buChar char="»"/>
        <a:defRPr sz="1800">
          <a:solidFill>
            <a:schemeClr val="tx1"/>
          </a:solidFill>
          <a:latin typeface="+mn-lt"/>
        </a:defRPr>
      </a:lvl5pPr>
      <a:lvl6pPr marL="2514600" indent="-228600" algn="l" rtl="0" eaLnBrk="1" fontAlgn="base" hangingPunct="1">
        <a:spcBef>
          <a:spcPct val="20000"/>
        </a:spcBef>
        <a:spcAft>
          <a:spcPct val="0"/>
        </a:spcAft>
        <a:buChar char="»"/>
        <a:defRPr sz="2000">
          <a:solidFill>
            <a:schemeClr val="bg1"/>
          </a:solidFill>
          <a:latin typeface="+mn-lt"/>
        </a:defRPr>
      </a:lvl6pPr>
      <a:lvl7pPr marL="2971800" indent="-228600" algn="l" rtl="0" eaLnBrk="1" fontAlgn="base" hangingPunct="1">
        <a:spcBef>
          <a:spcPct val="20000"/>
        </a:spcBef>
        <a:spcAft>
          <a:spcPct val="0"/>
        </a:spcAft>
        <a:buChar char="»"/>
        <a:defRPr sz="2000">
          <a:solidFill>
            <a:schemeClr val="bg1"/>
          </a:solidFill>
          <a:latin typeface="+mn-lt"/>
        </a:defRPr>
      </a:lvl7pPr>
      <a:lvl8pPr marL="3429000" indent="-228600" algn="l" rtl="0" eaLnBrk="1" fontAlgn="base" hangingPunct="1">
        <a:spcBef>
          <a:spcPct val="20000"/>
        </a:spcBef>
        <a:spcAft>
          <a:spcPct val="0"/>
        </a:spcAft>
        <a:buChar char="»"/>
        <a:defRPr sz="2000">
          <a:solidFill>
            <a:schemeClr val="bg1"/>
          </a:solidFill>
          <a:latin typeface="+mn-lt"/>
        </a:defRPr>
      </a:lvl8pPr>
      <a:lvl9pPr marL="3886200" indent="-228600" algn="l" rtl="0" eaLnBrk="1" fontAlgn="base" hangingPunct="1">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9.jpeg"/><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tiff"/></Relationships>
</file>

<file path=ppt/slides/_rels/slide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hyperlink" Target="http://collections.lancsmuseums.gov.uk/narratives/narrative.php?irn=95"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hyperlink" Target="http://intarch.ac.uk/journal/issue12/4/images/regina.jpg" TargetMode="Externa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tiff"/><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hyperlink" Target="https://commons.wikimedia.org/w/index.php?curid=37589339" TargetMode="External"/><Relationship Id="rId10" Type="http://schemas.openxmlformats.org/officeDocument/2006/relationships/image" Target="../media/image16.png"/><Relationship Id="rId4" Type="http://schemas.openxmlformats.org/officeDocument/2006/relationships/hyperlink" Target="https://www.realmofhistory.com/2016/04/13/pyramid-cestius-2000-year-ancient-pyramid-rome/" TargetMode="External"/><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tiff"/><Relationship Id="rId7" Type="http://schemas.openxmlformats.org/officeDocument/2006/relationships/customXml" Target="../ink/ink2.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customXml" Target="../ink/ink1.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tif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pic>
        <p:nvPicPr>
          <p:cNvPr id="3"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419600" y="1671631"/>
            <a:ext cx="4184987" cy="381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14"/>
          <p:cNvSpPr txBox="1">
            <a:spLocks noChangeArrowheads="1"/>
          </p:cNvSpPr>
          <p:nvPr/>
        </p:nvSpPr>
        <p:spPr bwMode="auto">
          <a:xfrm>
            <a:off x="463352" y="962469"/>
            <a:ext cx="3312368"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50000"/>
              </a:lnSpc>
              <a:spcBef>
                <a:spcPct val="50000"/>
              </a:spcBef>
            </a:pPr>
            <a:r>
              <a:rPr lang="en-GB" altLang="en-US" sz="3200" b="1" dirty="0"/>
              <a:t>Tombstones and Memorials</a:t>
            </a:r>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1520" y="2518299"/>
            <a:ext cx="3779912" cy="2126201"/>
          </a:xfrm>
          <a:prstGeom prst="rect">
            <a:avLst/>
          </a:prstGeom>
        </p:spPr>
      </p:pic>
      <p:cxnSp>
        <p:nvCxnSpPr>
          <p:cNvPr id="7" name="Straight Arrow Connector 6"/>
          <p:cNvCxnSpPr>
            <a:stCxn id="5" idx="3"/>
          </p:cNvCxnSpPr>
          <p:nvPr/>
        </p:nvCxnSpPr>
        <p:spPr>
          <a:xfrm>
            <a:off x="4031432" y="3581400"/>
            <a:ext cx="1692697" cy="11437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020342" y="6210147"/>
            <a:ext cx="1656184" cy="246221"/>
          </a:xfrm>
          <a:prstGeom prst="rect">
            <a:avLst/>
          </a:prstGeom>
          <a:noFill/>
        </p:spPr>
        <p:txBody>
          <a:bodyPr wrap="square" rtlCol="0">
            <a:spAutoFit/>
          </a:bodyPr>
          <a:lstStyle/>
          <a:p>
            <a:pPr algn="r"/>
            <a:r>
              <a:rPr lang="en-US" sz="1000" b="1" dirty="0"/>
              <a:t>Credits: ULAS</a:t>
            </a:r>
          </a:p>
        </p:txBody>
      </p:sp>
    </p:spTree>
    <p:extLst>
      <p:ext uri="{BB962C8B-B14F-4D97-AF65-F5344CB8AC3E}">
        <p14:creationId xmlns:p14="http://schemas.microsoft.com/office/powerpoint/2010/main" val="1486961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4" descr="https://www.ledr.com/colours/white.jpg">
            <a:extLst>
              <a:ext uri="{FF2B5EF4-FFF2-40B4-BE49-F238E27FC236}">
                <a16:creationId xmlns:a16="http://schemas.microsoft.com/office/drawing/2014/main" id="{821B469B-8E3A-4B7A-94E3-2DC13EF2FD4E}"/>
              </a:ext>
            </a:extLst>
          </p:cNvPr>
          <p:cNvSpPr>
            <a:spLocks noChangeAspect="1" noChangeArrowheads="1"/>
          </p:cNvSpPr>
          <p:nvPr/>
        </p:nvSpPr>
        <p:spPr bwMode="auto">
          <a:xfrm>
            <a:off x="3660453" y="3459441"/>
            <a:ext cx="285681" cy="2181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30" name="Picture 6" descr="https://www.ledr.com/colours/white.jpg">
            <a:extLst>
              <a:ext uri="{FF2B5EF4-FFF2-40B4-BE49-F238E27FC236}">
                <a16:creationId xmlns:a16="http://schemas.microsoft.com/office/drawing/2014/main" id="{F145DEEA-2F46-49C2-854C-1E5468CD166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19"/>
          <a:stretch/>
        </p:blipFill>
        <p:spPr bwMode="auto">
          <a:xfrm>
            <a:off x="431540" y="2819734"/>
            <a:ext cx="8316924" cy="327356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stretch>
            <a:fillRect/>
          </a:stretch>
        </p:blipFill>
        <p:spPr>
          <a:xfrm>
            <a:off x="6444208" y="332656"/>
            <a:ext cx="2304256" cy="629813"/>
          </a:xfrm>
          <a:prstGeom prst="rect">
            <a:avLst/>
          </a:prstGeom>
        </p:spPr>
      </p:pic>
      <p:pic>
        <p:nvPicPr>
          <p:cNvPr id="4" name="Picture 3"/>
          <p:cNvPicPr>
            <a:picLocks noChangeAspect="1"/>
          </p:cNvPicPr>
          <p:nvPr/>
        </p:nvPicPr>
        <p:blipFill>
          <a:blip r:embed="rId4"/>
          <a:stretch>
            <a:fillRect/>
          </a:stretch>
        </p:blipFill>
        <p:spPr>
          <a:xfrm>
            <a:off x="2878729" y="3291676"/>
            <a:ext cx="5861024" cy="3233668"/>
          </a:xfrm>
          <a:prstGeom prst="rect">
            <a:avLst/>
          </a:prstGeom>
        </p:spPr>
      </p:pic>
      <p:pic>
        <p:nvPicPr>
          <p:cNvPr id="7" name="Immagine 6">
            <a:extLst>
              <a:ext uri="{FF2B5EF4-FFF2-40B4-BE49-F238E27FC236}">
                <a16:creationId xmlns:a16="http://schemas.microsoft.com/office/drawing/2014/main" id="{75C12C10-F873-4B5B-A513-44C6CCB9E9E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586" t="31100" r="50000" b="36350"/>
          <a:stretch/>
        </p:blipFill>
        <p:spPr>
          <a:xfrm>
            <a:off x="3041829" y="643127"/>
            <a:ext cx="3096345" cy="2232248"/>
          </a:xfrm>
          <a:prstGeom prst="rect">
            <a:avLst/>
          </a:prstGeom>
        </p:spPr>
      </p:pic>
      <p:pic>
        <p:nvPicPr>
          <p:cNvPr id="3" name="Picture 2" descr="Queens-logo-4-col-cmyk-20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1540" y="2819734"/>
            <a:ext cx="2808312" cy="3705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utoShape 2" descr="https://www.ledr.com/colours/white.jpg">
            <a:extLst>
              <a:ext uri="{FF2B5EF4-FFF2-40B4-BE49-F238E27FC236}">
                <a16:creationId xmlns:a16="http://schemas.microsoft.com/office/drawing/2014/main" id="{8B48079E-71AD-4295-987B-2BA160A0DC2A}"/>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733447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sp>
        <p:nvSpPr>
          <p:cNvPr id="2" name="TextBox 1"/>
          <p:cNvSpPr txBox="1"/>
          <p:nvPr/>
        </p:nvSpPr>
        <p:spPr>
          <a:xfrm>
            <a:off x="7020342" y="6210147"/>
            <a:ext cx="1656184" cy="246221"/>
          </a:xfrm>
          <a:prstGeom prst="rect">
            <a:avLst/>
          </a:prstGeom>
          <a:noFill/>
        </p:spPr>
        <p:txBody>
          <a:bodyPr wrap="square" rtlCol="0">
            <a:spAutoFit/>
          </a:bodyPr>
          <a:lstStyle/>
          <a:p>
            <a:pPr algn="r"/>
            <a:r>
              <a:rPr lang="en-US" sz="1000" b="1" dirty="0"/>
              <a:t>Credits: ULAS</a:t>
            </a:r>
          </a:p>
        </p:txBody>
      </p:sp>
      <p:pic>
        <p:nvPicPr>
          <p:cNvPr id="8" name="Picture 4" descr="persona 1"/>
          <p:cNvPicPr>
            <a:picLocks noChangeAspect="1" noChangeArrowheads="1"/>
          </p:cNvPicPr>
          <p:nvPr/>
        </p:nvPicPr>
        <p:blipFill>
          <a:blip r:embed="rId4" cstate="print">
            <a:extLst>
              <a:ext uri="{28A0092B-C50C-407E-A947-70E740481C1C}">
                <a14:useLocalDpi xmlns:a14="http://schemas.microsoft.com/office/drawing/2010/main" val="0"/>
              </a:ext>
            </a:extLst>
          </a:blip>
          <a:srcRect l="33809" t="24394" r="34755" b="25093"/>
          <a:stretch>
            <a:fillRect/>
          </a:stretch>
        </p:blipFill>
        <p:spPr bwMode="auto">
          <a:xfrm>
            <a:off x="205805" y="3214646"/>
            <a:ext cx="1572225" cy="35718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Roman Brita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9992" y="940974"/>
            <a:ext cx="4497388" cy="5845547"/>
          </a:xfrm>
          <a:prstGeom prst="rect">
            <a:avLst/>
          </a:prstGeom>
          <a:noFill/>
          <a:extLst>
            <a:ext uri="{909E8E84-426E-40DD-AFC4-6F175D3DCCD1}">
              <a14:hiddenFill xmlns:a14="http://schemas.microsoft.com/office/drawing/2010/main">
                <a:solidFill>
                  <a:srgbClr val="FFFFFF"/>
                </a:solidFill>
              </a14:hiddenFill>
            </a:ext>
          </a:extLst>
        </p:spPr>
      </p:pic>
      <p:sp>
        <p:nvSpPr>
          <p:cNvPr id="10" name="AutoShape 6"/>
          <p:cNvSpPr>
            <a:spLocks noChangeArrowheads="1"/>
          </p:cNvSpPr>
          <p:nvPr/>
        </p:nvSpPr>
        <p:spPr bwMode="auto">
          <a:xfrm>
            <a:off x="1244030" y="940974"/>
            <a:ext cx="3024187" cy="2520950"/>
          </a:xfrm>
          <a:prstGeom prst="wedgeEllipseCallout">
            <a:avLst>
              <a:gd name="adj1" fmla="val -40551"/>
              <a:gd name="adj2" fmla="val 51889"/>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altLang="en-US"/>
          </a:p>
        </p:txBody>
      </p:sp>
      <p:sp>
        <p:nvSpPr>
          <p:cNvPr id="11" name="Text Box 7"/>
          <p:cNvSpPr txBox="1">
            <a:spLocks noChangeArrowheads="1"/>
          </p:cNvSpPr>
          <p:nvPr/>
        </p:nvSpPr>
        <p:spPr bwMode="auto">
          <a:xfrm>
            <a:off x="1754410" y="1075913"/>
            <a:ext cx="2449513" cy="2324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spcBef>
                <a:spcPct val="50000"/>
              </a:spcBef>
            </a:pPr>
            <a:r>
              <a:rPr lang="en-GB" altLang="en-US" sz="1400" b="1" dirty="0">
                <a:latin typeface="Garamond" panose="02020404030301010803" pitchFamily="18" charset="0"/>
              </a:rPr>
              <a:t>I’ve travelled all over Britannia to make the special tiles for Roman bath houses, even up to the far north and the Wall.  Here’s what you see as you enter Roman settlements.</a:t>
            </a:r>
          </a:p>
        </p:txBody>
      </p:sp>
      <p:sp>
        <p:nvSpPr>
          <p:cNvPr id="12" name="Line 8"/>
          <p:cNvSpPr>
            <a:spLocks noChangeShapeType="1"/>
          </p:cNvSpPr>
          <p:nvPr/>
        </p:nvSpPr>
        <p:spPr bwMode="auto">
          <a:xfrm flipV="1">
            <a:off x="3979291" y="3029628"/>
            <a:ext cx="2303463" cy="86409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 name="Line 9"/>
          <p:cNvSpPr>
            <a:spLocks noChangeShapeType="1"/>
          </p:cNvSpPr>
          <p:nvPr/>
        </p:nvSpPr>
        <p:spPr bwMode="auto">
          <a:xfrm flipV="1">
            <a:off x="4078511" y="2237962"/>
            <a:ext cx="2808288" cy="15843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4" name="Text Box 10"/>
          <p:cNvSpPr txBox="1">
            <a:spLocks noChangeArrowheads="1"/>
          </p:cNvSpPr>
          <p:nvPr/>
        </p:nvSpPr>
        <p:spPr bwMode="auto">
          <a:xfrm>
            <a:off x="2250887" y="3612086"/>
            <a:ext cx="1826419" cy="216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spcBef>
                <a:spcPct val="50000"/>
              </a:spcBef>
            </a:pPr>
            <a:r>
              <a:rPr lang="en-GB" altLang="en-US" b="1" dirty="0">
                <a:latin typeface="Garamond" panose="02020404030301010803" pitchFamily="18" charset="0"/>
              </a:rPr>
              <a:t>Two of the objects you will see come from Lancaster and </a:t>
            </a:r>
            <a:r>
              <a:rPr lang="en-GB" altLang="en-US" b="1" dirty="0" err="1">
                <a:latin typeface="Garamond" panose="02020404030301010803" pitchFamily="18" charset="0"/>
              </a:rPr>
              <a:t>Arbeia</a:t>
            </a:r>
            <a:r>
              <a:rPr lang="en-GB" altLang="en-US" b="1" dirty="0">
                <a:latin typeface="Garamond" panose="02020404030301010803" pitchFamily="18" charset="0"/>
              </a:rPr>
              <a:t>.</a:t>
            </a:r>
          </a:p>
        </p:txBody>
      </p:sp>
      <p:sp>
        <p:nvSpPr>
          <p:cNvPr id="15" name="TextBox 14"/>
          <p:cNvSpPr txBox="1"/>
          <p:nvPr/>
        </p:nvSpPr>
        <p:spPr>
          <a:xfrm>
            <a:off x="1986676" y="5955704"/>
            <a:ext cx="2513316" cy="861774"/>
          </a:xfrm>
          <a:prstGeom prst="rect">
            <a:avLst/>
          </a:prstGeom>
          <a:noFill/>
        </p:spPr>
        <p:txBody>
          <a:bodyPr wrap="square" rtlCol="0">
            <a:spAutoFit/>
          </a:bodyPr>
          <a:lstStyle/>
          <a:p>
            <a:pPr algn="r"/>
            <a:r>
              <a:rPr lang="en-US" sz="1000" b="1" dirty="0"/>
              <a:t>Roman Britannia Map</a:t>
            </a:r>
          </a:p>
          <a:p>
            <a:pPr algn="r"/>
            <a:r>
              <a:rPr lang="en-US" sz="800" b="1" dirty="0"/>
              <a:t>Credit: https://commons.wikimedia.org/wiki/File:Roman_Roads_in_Britannia.svg</a:t>
            </a:r>
          </a:p>
          <a:p>
            <a:pPr algn="r"/>
            <a:r>
              <a:rPr lang="en-US" sz="800" b="1" dirty="0"/>
              <a:t>By Andrei </a:t>
            </a:r>
            <a:r>
              <a:rPr lang="en-US" sz="800" b="1" dirty="0" err="1"/>
              <a:t>nacu</a:t>
            </a:r>
            <a:r>
              <a:rPr lang="en-US" sz="800" b="1" dirty="0"/>
              <a:t> at English Wikipedia [Public domain], via Wikimedia Commons </a:t>
            </a:r>
          </a:p>
        </p:txBody>
      </p:sp>
      <p:sp>
        <p:nvSpPr>
          <p:cNvPr id="16" name="TextBox 15"/>
          <p:cNvSpPr txBox="1"/>
          <p:nvPr/>
        </p:nvSpPr>
        <p:spPr>
          <a:xfrm>
            <a:off x="161145" y="2829573"/>
            <a:ext cx="1484311" cy="400110"/>
          </a:xfrm>
          <a:prstGeom prst="rect">
            <a:avLst/>
          </a:prstGeom>
          <a:noFill/>
        </p:spPr>
        <p:txBody>
          <a:bodyPr wrap="square" rtlCol="0">
            <a:spAutoFit/>
          </a:bodyPr>
          <a:lstStyle/>
          <a:p>
            <a:r>
              <a:rPr lang="en-US" sz="1000" b="1" dirty="0"/>
              <a:t>Credit: Primus, Giacomo </a:t>
            </a:r>
            <a:r>
              <a:rPr lang="en-US" sz="1000" b="1" dirty="0" err="1"/>
              <a:t>Savani</a:t>
            </a:r>
            <a:r>
              <a:rPr lang="en-US" sz="1000" b="1" dirty="0"/>
              <a:t>  </a:t>
            </a:r>
          </a:p>
        </p:txBody>
      </p:sp>
    </p:spTree>
    <p:extLst>
      <p:ext uri="{BB962C8B-B14F-4D97-AF65-F5344CB8AC3E}">
        <p14:creationId xmlns:p14="http://schemas.microsoft.com/office/powerpoint/2010/main" val="1438801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sp>
        <p:nvSpPr>
          <p:cNvPr id="2" name="TextBox 1"/>
          <p:cNvSpPr txBox="1"/>
          <p:nvPr/>
        </p:nvSpPr>
        <p:spPr>
          <a:xfrm>
            <a:off x="323528" y="6197250"/>
            <a:ext cx="3298676" cy="707886"/>
          </a:xfrm>
          <a:prstGeom prst="rect">
            <a:avLst/>
          </a:prstGeom>
          <a:noFill/>
        </p:spPr>
        <p:txBody>
          <a:bodyPr wrap="square" rtlCol="0">
            <a:spAutoFit/>
          </a:bodyPr>
          <a:lstStyle/>
          <a:p>
            <a:r>
              <a:rPr lang="en-US" sz="1000" b="1" dirty="0"/>
              <a:t>Credit: Lancaster Roman tombstone, Lancashire Museums </a:t>
            </a:r>
            <a:r>
              <a:rPr lang="en-US" sz="1000" b="1" dirty="0">
                <a:hlinkClick r:id="rId4"/>
              </a:rPr>
              <a:t>http://collections.lancsmuseums.gov.uk/narratives/narrative.php?irn=95</a:t>
            </a:r>
            <a:r>
              <a:rPr lang="en-US" sz="1000" b="1" dirty="0"/>
              <a:t> </a:t>
            </a:r>
          </a:p>
        </p:txBody>
      </p:sp>
      <p:pic>
        <p:nvPicPr>
          <p:cNvPr id="4" name="Picture 6" descr="_44856200_tomb282"/>
          <p:cNvPicPr>
            <a:picLocks noChangeAspect="1" noChangeArrowheads="1"/>
          </p:cNvPicPr>
          <p:nvPr/>
        </p:nvPicPr>
        <p:blipFill rotWithShape="1">
          <a:blip r:embed="rId5">
            <a:extLst>
              <a:ext uri="{28A0092B-C50C-407E-A947-70E740481C1C}">
                <a14:useLocalDpi xmlns:a14="http://schemas.microsoft.com/office/drawing/2010/main" val="0"/>
              </a:ext>
            </a:extLst>
          </a:blip>
          <a:srcRect l="8333" t="1404" r="11125" b="1766"/>
          <a:stretch/>
        </p:blipFill>
        <p:spPr bwMode="auto">
          <a:xfrm>
            <a:off x="549788" y="1219860"/>
            <a:ext cx="3312368" cy="496855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Text Box 7"/>
          <p:cNvSpPr txBox="1">
            <a:spLocks noChangeArrowheads="1"/>
          </p:cNvSpPr>
          <p:nvPr/>
        </p:nvSpPr>
        <p:spPr bwMode="auto">
          <a:xfrm>
            <a:off x="4572545" y="2666892"/>
            <a:ext cx="4321695" cy="1435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50000"/>
              </a:lnSpc>
            </a:pPr>
            <a:r>
              <a:rPr lang="en-GB" altLang="en-US" sz="1500" b="1" dirty="0">
                <a:latin typeface="Castellar" panose="020A0402060406010301" pitchFamily="18" charset="0"/>
              </a:rPr>
              <a:t>DIS</a:t>
            </a:r>
          </a:p>
          <a:p>
            <a:pPr algn="ctr">
              <a:lnSpc>
                <a:spcPct val="150000"/>
              </a:lnSpc>
            </a:pPr>
            <a:r>
              <a:rPr lang="en-GB" altLang="en-US" sz="1500" b="1" dirty="0">
                <a:latin typeface="Castellar" panose="020A0402060406010301" pitchFamily="18" charset="0"/>
              </a:rPr>
              <a:t>MANIBUS INSUS VODVLLI</a:t>
            </a:r>
          </a:p>
          <a:p>
            <a:pPr algn="ctr">
              <a:lnSpc>
                <a:spcPct val="150000"/>
              </a:lnSpc>
            </a:pPr>
            <a:r>
              <a:rPr lang="en-GB" altLang="en-US" sz="1500" b="1" dirty="0">
                <a:latin typeface="Castellar" panose="020A0402060406010301" pitchFamily="18" charset="0"/>
              </a:rPr>
              <a:t>[...]IUS CIVE TREVER EQVES ALAE AVG</a:t>
            </a:r>
          </a:p>
          <a:p>
            <a:pPr algn="ctr">
              <a:lnSpc>
                <a:spcPct val="150000"/>
              </a:lnSpc>
            </a:pPr>
            <a:r>
              <a:rPr lang="en-GB" altLang="en-US" sz="1500" b="1" dirty="0">
                <a:latin typeface="Castellar" panose="020A0402060406010301" pitchFamily="18" charset="0"/>
              </a:rPr>
              <a:t>[.] VICTORIS CVRATOR DOMITIA </a:t>
            </a:r>
          </a:p>
        </p:txBody>
      </p:sp>
      <p:sp>
        <p:nvSpPr>
          <p:cNvPr id="7" name="Text Box 8"/>
          <p:cNvSpPr txBox="1">
            <a:spLocks noChangeArrowheads="1"/>
          </p:cNvSpPr>
          <p:nvPr/>
        </p:nvSpPr>
        <p:spPr bwMode="auto">
          <a:xfrm>
            <a:off x="5041910" y="975610"/>
            <a:ext cx="3382963" cy="1791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50000"/>
              </a:lnSpc>
              <a:spcBef>
                <a:spcPct val="50000"/>
              </a:spcBef>
            </a:pPr>
            <a:r>
              <a:rPr lang="en-GB" altLang="en-US" sz="1500" b="1" dirty="0">
                <a:solidFill>
                  <a:schemeClr val="accent1"/>
                </a:solidFill>
                <a:latin typeface="Garamond" panose="02020404030301010803" pitchFamily="18" charset="0"/>
              </a:rPr>
              <a:t>To the shades of the dead, </a:t>
            </a:r>
            <a:r>
              <a:rPr lang="en-GB" altLang="en-US" sz="1500" b="1" dirty="0" err="1">
                <a:solidFill>
                  <a:schemeClr val="accent1"/>
                </a:solidFill>
                <a:latin typeface="Garamond" panose="02020404030301010803" pitchFamily="18" charset="0"/>
              </a:rPr>
              <a:t>Insus</a:t>
            </a:r>
            <a:r>
              <a:rPr lang="en-GB" altLang="en-US" sz="1500" b="1" dirty="0">
                <a:solidFill>
                  <a:schemeClr val="accent1"/>
                </a:solidFill>
                <a:latin typeface="Garamond" panose="02020404030301010803" pitchFamily="18" charset="0"/>
              </a:rPr>
              <a:t> son of </a:t>
            </a:r>
            <a:r>
              <a:rPr lang="en-GB" altLang="en-US" sz="1500" b="1" dirty="0" err="1">
                <a:solidFill>
                  <a:schemeClr val="accent1"/>
                </a:solidFill>
                <a:latin typeface="Garamond" panose="02020404030301010803" pitchFamily="18" charset="0"/>
              </a:rPr>
              <a:t>Vodullus</a:t>
            </a:r>
            <a:r>
              <a:rPr lang="en-GB" altLang="en-US" sz="1500" b="1" dirty="0">
                <a:solidFill>
                  <a:schemeClr val="accent1"/>
                </a:solidFill>
                <a:latin typeface="Garamond" panose="02020404030301010803" pitchFamily="18" charset="0"/>
              </a:rPr>
              <a:t>, citizen of the </a:t>
            </a:r>
            <a:r>
              <a:rPr lang="en-GB" altLang="en-US" sz="1500" b="1" dirty="0" err="1">
                <a:solidFill>
                  <a:schemeClr val="accent1"/>
                </a:solidFill>
                <a:latin typeface="Garamond" panose="02020404030301010803" pitchFamily="18" charset="0"/>
              </a:rPr>
              <a:t>Treveri</a:t>
            </a:r>
            <a:r>
              <a:rPr lang="en-GB" altLang="en-US" sz="1500" b="1" dirty="0">
                <a:solidFill>
                  <a:schemeClr val="accent1"/>
                </a:solidFill>
                <a:latin typeface="Garamond" panose="02020404030301010803" pitchFamily="18" charset="0"/>
              </a:rPr>
              <a:t>, </a:t>
            </a:r>
            <a:r>
              <a:rPr lang="en-GB" altLang="en-US" sz="1500" b="1" dirty="0" err="1">
                <a:solidFill>
                  <a:schemeClr val="accent1"/>
                </a:solidFill>
                <a:latin typeface="Garamond" panose="02020404030301010803" pitchFamily="18" charset="0"/>
              </a:rPr>
              <a:t>ccavalryman</a:t>
            </a:r>
            <a:r>
              <a:rPr lang="en-GB" altLang="en-US" sz="1500" b="1" dirty="0">
                <a:solidFill>
                  <a:schemeClr val="accent1"/>
                </a:solidFill>
                <a:latin typeface="Garamond" panose="02020404030301010803" pitchFamily="18" charset="0"/>
              </a:rPr>
              <a:t> of the </a:t>
            </a:r>
            <a:r>
              <a:rPr lang="en-GB" altLang="en-US" sz="1500" b="1" i="1" dirty="0">
                <a:solidFill>
                  <a:schemeClr val="accent1"/>
                </a:solidFill>
                <a:latin typeface="Garamond" panose="02020404030301010803" pitchFamily="18" charset="0"/>
              </a:rPr>
              <a:t>ala Augusta</a:t>
            </a:r>
            <a:r>
              <a:rPr lang="en-GB" altLang="en-US" sz="1500" b="1" dirty="0">
                <a:solidFill>
                  <a:schemeClr val="accent1"/>
                </a:solidFill>
                <a:latin typeface="Garamond" panose="02020404030301010803" pitchFamily="18" charset="0"/>
              </a:rPr>
              <a:t>, troop of Victor, curator.  </a:t>
            </a:r>
            <a:r>
              <a:rPr lang="en-GB" altLang="en-US" sz="1500" b="1" dirty="0" err="1">
                <a:solidFill>
                  <a:schemeClr val="accent1"/>
                </a:solidFill>
                <a:latin typeface="Garamond" panose="02020404030301010803" pitchFamily="18" charset="0"/>
              </a:rPr>
              <a:t>Domitia</a:t>
            </a:r>
            <a:r>
              <a:rPr lang="en-GB" altLang="en-US" sz="1500" b="1" dirty="0">
                <a:solidFill>
                  <a:schemeClr val="accent1"/>
                </a:solidFill>
                <a:latin typeface="Garamond" panose="02020404030301010803" pitchFamily="18" charset="0"/>
              </a:rPr>
              <a:t> his heir had this set up.</a:t>
            </a:r>
          </a:p>
        </p:txBody>
      </p:sp>
      <p:sp>
        <p:nvSpPr>
          <p:cNvPr id="8" name="Text Box 9"/>
          <p:cNvSpPr txBox="1">
            <a:spLocks noChangeArrowheads="1"/>
          </p:cNvSpPr>
          <p:nvPr/>
        </p:nvSpPr>
        <p:spPr bwMode="auto">
          <a:xfrm>
            <a:off x="4572545" y="4078227"/>
            <a:ext cx="3743325" cy="2529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spcBef>
                <a:spcPct val="50000"/>
              </a:spcBef>
            </a:pPr>
            <a:r>
              <a:rPr lang="en-GB" altLang="en-US" sz="1400" b="1" dirty="0"/>
              <a:t>Useful phrases: </a:t>
            </a:r>
          </a:p>
          <a:p>
            <a:pPr>
              <a:lnSpc>
                <a:spcPct val="150000"/>
              </a:lnSpc>
              <a:spcBef>
                <a:spcPct val="50000"/>
              </a:spcBef>
            </a:pPr>
            <a:r>
              <a:rPr lang="en-GB" altLang="en-US" sz="1400" dirty="0"/>
              <a:t>Dis </a:t>
            </a:r>
            <a:r>
              <a:rPr lang="en-GB" altLang="en-US" sz="1400" dirty="0" err="1"/>
              <a:t>Manibus</a:t>
            </a:r>
            <a:r>
              <a:rPr lang="en-GB" altLang="en-US" sz="1400" dirty="0"/>
              <a:t>: to the shades of the dead</a:t>
            </a:r>
          </a:p>
          <a:p>
            <a:pPr>
              <a:lnSpc>
                <a:spcPct val="150000"/>
              </a:lnSpc>
              <a:spcBef>
                <a:spcPct val="50000"/>
              </a:spcBef>
            </a:pPr>
            <a:r>
              <a:rPr lang="en-GB" altLang="en-US" sz="1400" dirty="0"/>
              <a:t>-</a:t>
            </a:r>
            <a:r>
              <a:rPr lang="en-GB" altLang="en-US" sz="1400" dirty="0" err="1"/>
              <a:t>i</a:t>
            </a:r>
            <a:r>
              <a:rPr lang="en-GB" altLang="en-US" sz="1400" dirty="0"/>
              <a:t> ending: son of</a:t>
            </a:r>
          </a:p>
          <a:p>
            <a:pPr>
              <a:lnSpc>
                <a:spcPct val="150000"/>
              </a:lnSpc>
              <a:spcBef>
                <a:spcPct val="50000"/>
              </a:spcBef>
            </a:pPr>
            <a:r>
              <a:rPr lang="en-GB" altLang="en-US" sz="1400" dirty="0" err="1"/>
              <a:t>civis</a:t>
            </a:r>
            <a:r>
              <a:rPr lang="en-GB" altLang="en-US" sz="1400" dirty="0"/>
              <a:t>-e: citizen</a:t>
            </a:r>
          </a:p>
          <a:p>
            <a:pPr>
              <a:lnSpc>
                <a:spcPct val="150000"/>
              </a:lnSpc>
              <a:spcBef>
                <a:spcPct val="50000"/>
              </a:spcBef>
            </a:pPr>
            <a:r>
              <a:rPr lang="en-GB" altLang="en-US" sz="1400" dirty="0"/>
              <a:t>Trever: Trier, a city in Germany</a:t>
            </a:r>
          </a:p>
          <a:p>
            <a:pPr>
              <a:lnSpc>
                <a:spcPct val="150000"/>
              </a:lnSpc>
              <a:spcBef>
                <a:spcPct val="50000"/>
              </a:spcBef>
            </a:pPr>
            <a:r>
              <a:rPr lang="en-GB" altLang="en-US" sz="1400" dirty="0"/>
              <a:t>Alae AVG: an army troop</a:t>
            </a:r>
          </a:p>
        </p:txBody>
      </p:sp>
    </p:spTree>
    <p:extLst>
      <p:ext uri="{BB962C8B-B14F-4D97-AF65-F5344CB8AC3E}">
        <p14:creationId xmlns:p14="http://schemas.microsoft.com/office/powerpoint/2010/main" val="1329007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pic>
        <p:nvPicPr>
          <p:cNvPr id="4" name="Picture 4" descr="Insus coloure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99222" y="792980"/>
            <a:ext cx="3113907" cy="5558298"/>
          </a:xfrm>
          <a:prstGeom prst="rect">
            <a:avLst/>
          </a:prstGeom>
          <a:noFill/>
          <a:extLst>
            <a:ext uri="{909E8E84-426E-40DD-AFC4-6F175D3DCCD1}">
              <a14:hiddenFill xmlns:a14="http://schemas.microsoft.com/office/drawing/2010/main">
                <a:solidFill>
                  <a:srgbClr val="FFFFFF"/>
                </a:solidFill>
              </a14:hiddenFill>
            </a:ext>
          </a:extLst>
        </p:spPr>
      </p:pic>
      <p:sp>
        <p:nvSpPr>
          <p:cNvPr id="5" name="Text Box 5"/>
          <p:cNvSpPr txBox="1">
            <a:spLocks noChangeArrowheads="1"/>
          </p:cNvSpPr>
          <p:nvPr/>
        </p:nvSpPr>
        <p:spPr bwMode="auto">
          <a:xfrm>
            <a:off x="4772345" y="6210256"/>
            <a:ext cx="2232248"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000" b="1" dirty="0">
                <a:latin typeface="+mn-lt"/>
              </a:rPr>
              <a:t>Credit: Impression of the Lancaster tombstone, Simon James, University of Leicester</a:t>
            </a:r>
          </a:p>
        </p:txBody>
      </p:sp>
      <p:pic>
        <p:nvPicPr>
          <p:cNvPr id="1025" name="Picture 1" descr="age85image96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8750" y="1101381"/>
            <a:ext cx="2705313" cy="494149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435628" y="6056368"/>
            <a:ext cx="3051558" cy="861774"/>
          </a:xfrm>
          <a:prstGeom prst="rect">
            <a:avLst/>
          </a:prstGeom>
          <a:noFill/>
        </p:spPr>
        <p:txBody>
          <a:bodyPr wrap="square" rtlCol="0">
            <a:spAutoFit/>
          </a:bodyPr>
          <a:lstStyle/>
          <a:p>
            <a:r>
              <a:rPr lang="en-US" sz="1000" b="1" dirty="0"/>
              <a:t>Credit: Drawing of Lancaster tombstone, David </a:t>
            </a:r>
            <a:r>
              <a:rPr lang="en-US" sz="1000" b="1" dirty="0" err="1"/>
              <a:t>Shotter</a:t>
            </a:r>
            <a:r>
              <a:rPr lang="en-US" sz="1000" b="1" dirty="0"/>
              <a:t> (2009: 69, fig 4.15) in </a:t>
            </a:r>
            <a:r>
              <a:rPr lang="en-US" sz="1000" b="1" i="1" dirty="0"/>
              <a:t>Lancaster’s Roman Cemeteries. </a:t>
            </a:r>
            <a:r>
              <a:rPr lang="en-US" sz="1000" b="1" dirty="0"/>
              <a:t>Lancaster: Centre for North-West Regional Studies at Lancaster University </a:t>
            </a:r>
            <a:endParaRPr lang="en-US" sz="1000" b="1" i="1" dirty="0"/>
          </a:p>
        </p:txBody>
      </p:sp>
    </p:spTree>
    <p:extLst>
      <p:ext uri="{BB962C8B-B14F-4D97-AF65-F5344CB8AC3E}">
        <p14:creationId xmlns:p14="http://schemas.microsoft.com/office/powerpoint/2010/main" val="645522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sp>
        <p:nvSpPr>
          <p:cNvPr id="3" name="TextBox 2"/>
          <p:cNvSpPr txBox="1"/>
          <p:nvPr/>
        </p:nvSpPr>
        <p:spPr>
          <a:xfrm>
            <a:off x="6444208" y="5661248"/>
            <a:ext cx="1728192" cy="1015663"/>
          </a:xfrm>
          <a:prstGeom prst="rect">
            <a:avLst/>
          </a:prstGeom>
          <a:noFill/>
        </p:spPr>
        <p:txBody>
          <a:bodyPr wrap="square" rtlCol="0">
            <a:spAutoFit/>
          </a:bodyPr>
          <a:lstStyle/>
          <a:p>
            <a:r>
              <a:rPr lang="en-US" sz="1000" b="1" dirty="0"/>
              <a:t>Regina tombstone, Newcastle University, </a:t>
            </a:r>
          </a:p>
          <a:p>
            <a:endParaRPr lang="en-US" sz="1000" b="1" dirty="0"/>
          </a:p>
          <a:p>
            <a:r>
              <a:rPr lang="en-GB" sz="1000" b="1" dirty="0"/>
              <a:t>Credit: NU Digital Heritage, Newcastle University</a:t>
            </a:r>
            <a:endParaRPr lang="en-US" sz="1000" b="1" dirty="0"/>
          </a:p>
        </p:txBody>
      </p:sp>
      <p:pic>
        <p:nvPicPr>
          <p:cNvPr id="2" name="Picture 1">
            <a:extLst>
              <a:ext uri="{FF2B5EF4-FFF2-40B4-BE49-F238E27FC236}">
                <a16:creationId xmlns:a16="http://schemas.microsoft.com/office/drawing/2014/main" id="{41947A50-E3A3-4D61-BAFA-3D81E4864A20}"/>
              </a:ext>
            </a:extLst>
          </p:cNvPr>
          <p:cNvPicPr>
            <a:picLocks noChangeAspect="1"/>
          </p:cNvPicPr>
          <p:nvPr/>
        </p:nvPicPr>
        <p:blipFill>
          <a:blip r:embed="rId4"/>
          <a:stretch>
            <a:fillRect/>
          </a:stretch>
        </p:blipFill>
        <p:spPr>
          <a:xfrm>
            <a:off x="3065537" y="350434"/>
            <a:ext cx="3012926" cy="6347231"/>
          </a:xfrm>
          <a:prstGeom prst="rect">
            <a:avLst/>
          </a:prstGeom>
        </p:spPr>
      </p:pic>
    </p:spTree>
    <p:extLst>
      <p:ext uri="{BB962C8B-B14F-4D97-AF65-F5344CB8AC3E}">
        <p14:creationId xmlns:p14="http://schemas.microsoft.com/office/powerpoint/2010/main" val="205995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pic>
        <p:nvPicPr>
          <p:cNvPr id="4" name="Picture 4" descr="regina"/>
          <p:cNvPicPr>
            <a:picLocks noChangeAspect="1" noChangeArrowheads="1"/>
          </p:cNvPicPr>
          <p:nvPr/>
        </p:nvPicPr>
        <p:blipFill>
          <a:blip r:embed="rId4">
            <a:extLst>
              <a:ext uri="{28A0092B-C50C-407E-A947-70E740481C1C}">
                <a14:useLocalDpi xmlns:a14="http://schemas.microsoft.com/office/drawing/2010/main" val="0"/>
              </a:ext>
            </a:extLst>
          </a:blip>
          <a:srcRect l="11197" t="3885" r="44116"/>
          <a:stretch>
            <a:fillRect/>
          </a:stretch>
        </p:blipFill>
        <p:spPr bwMode="auto">
          <a:xfrm>
            <a:off x="2770135" y="804617"/>
            <a:ext cx="3674073" cy="564173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444208" y="5738463"/>
            <a:ext cx="1944216" cy="707886"/>
          </a:xfrm>
          <a:prstGeom prst="rect">
            <a:avLst/>
          </a:prstGeom>
          <a:noFill/>
        </p:spPr>
        <p:txBody>
          <a:bodyPr wrap="square" rtlCol="0">
            <a:spAutoFit/>
          </a:bodyPr>
          <a:lstStyle/>
          <a:p>
            <a:r>
              <a:rPr lang="en-US" sz="1000" b="1" dirty="0"/>
              <a:t>Credit: Impression of </a:t>
            </a:r>
            <a:r>
              <a:rPr lang="en-US" sz="1000" b="1"/>
              <a:t>Regina tombstone, </a:t>
            </a:r>
            <a:r>
              <a:rPr lang="en-US" sz="1000" b="1">
                <a:hlinkClick r:id="rId5"/>
              </a:rPr>
              <a:t>http</a:t>
            </a:r>
            <a:r>
              <a:rPr lang="en-US" sz="1000" b="1" dirty="0">
                <a:hlinkClick r:id="rId5"/>
              </a:rPr>
              <a:t>://intarch.ac.uk/journal/issue12/4/images/regina.jpg</a:t>
            </a:r>
            <a:r>
              <a:rPr lang="en-US" sz="1000" b="1" dirty="0"/>
              <a:t> </a:t>
            </a:r>
          </a:p>
        </p:txBody>
      </p:sp>
    </p:spTree>
    <p:extLst>
      <p:ext uri="{BB962C8B-B14F-4D97-AF65-F5344CB8AC3E}">
        <p14:creationId xmlns:p14="http://schemas.microsoft.com/office/powerpoint/2010/main" val="422578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sp>
        <p:nvSpPr>
          <p:cNvPr id="2" name="TextBox 1"/>
          <p:cNvSpPr txBox="1"/>
          <p:nvPr/>
        </p:nvSpPr>
        <p:spPr>
          <a:xfrm>
            <a:off x="5508725" y="6208714"/>
            <a:ext cx="3456384" cy="492443"/>
          </a:xfrm>
          <a:prstGeom prst="rect">
            <a:avLst/>
          </a:prstGeom>
          <a:noFill/>
        </p:spPr>
        <p:txBody>
          <a:bodyPr wrap="square" rtlCol="0">
            <a:spAutoFit/>
          </a:bodyPr>
          <a:lstStyle/>
          <a:p>
            <a:pPr algn="r"/>
            <a:r>
              <a:rPr lang="en-US" sz="1000" b="1" dirty="0"/>
              <a:t> Pyramid of </a:t>
            </a:r>
            <a:r>
              <a:rPr lang="en-US" sz="1000" b="1" dirty="0" err="1"/>
              <a:t>Cestius</a:t>
            </a:r>
            <a:r>
              <a:rPr lang="en-US" sz="1000" b="1" dirty="0"/>
              <a:t>,</a:t>
            </a:r>
          </a:p>
          <a:p>
            <a:pPr algn="r"/>
            <a:r>
              <a:rPr lang="en-US" sz="800" b="1" dirty="0"/>
              <a:t>Credit: </a:t>
            </a:r>
            <a:r>
              <a:rPr lang="en-GB" sz="800" b="1" dirty="0"/>
              <a:t>By Livioandronico2013 - Own work, CC BY-SA 4.0, https://commons.wikimedia.org/w/index.php?curid=37181274</a:t>
            </a:r>
            <a:r>
              <a:rPr lang="en-US" sz="800" b="1" dirty="0"/>
              <a:t> </a:t>
            </a:r>
            <a:r>
              <a:rPr lang="en-US" sz="800" b="1" dirty="0">
                <a:hlinkClick r:id="rId4"/>
              </a:rPr>
              <a:t>/</a:t>
            </a:r>
            <a:r>
              <a:rPr lang="en-US" sz="800" b="1" dirty="0"/>
              <a:t> </a:t>
            </a:r>
          </a:p>
        </p:txBody>
      </p:sp>
      <p:sp>
        <p:nvSpPr>
          <p:cNvPr id="4" name="TextBox 3"/>
          <p:cNvSpPr txBox="1"/>
          <p:nvPr/>
        </p:nvSpPr>
        <p:spPr>
          <a:xfrm>
            <a:off x="4572000" y="1794292"/>
            <a:ext cx="4393109" cy="861774"/>
          </a:xfrm>
          <a:prstGeom prst="rect">
            <a:avLst/>
          </a:prstGeom>
          <a:noFill/>
        </p:spPr>
        <p:txBody>
          <a:bodyPr wrap="square" rtlCol="0">
            <a:spAutoFit/>
          </a:bodyPr>
          <a:lstStyle/>
          <a:p>
            <a:r>
              <a:rPr lang="en-US" sz="1000" b="1" dirty="0"/>
              <a:t>Tomb and friezes on the tomb of </a:t>
            </a:r>
            <a:r>
              <a:rPr lang="en-US" sz="1000" b="1" dirty="0" err="1"/>
              <a:t>Eurysaces</a:t>
            </a:r>
            <a:r>
              <a:rPr lang="en-US" sz="1000" b="1" dirty="0"/>
              <a:t> the Baker. </a:t>
            </a:r>
          </a:p>
          <a:p>
            <a:r>
              <a:rPr lang="en-US" sz="800" b="1" dirty="0"/>
              <a:t>Credits: </a:t>
            </a:r>
            <a:r>
              <a:rPr lang="en-GB" sz="800" b="1" dirty="0"/>
              <a:t>By Livioandronico2013 - Own work, CC BY-SA 4.0, </a:t>
            </a:r>
            <a:r>
              <a:rPr lang="en-GB" sz="800" b="1" dirty="0">
                <a:hlinkClick r:id="rId5"/>
              </a:rPr>
              <a:t>https://commons.wikimedia.org/w/index.php?curid=37589339</a:t>
            </a:r>
            <a:endParaRPr lang="en-GB" sz="800" b="1" dirty="0"/>
          </a:p>
          <a:p>
            <a:endParaRPr lang="en-GB" sz="800" b="1" dirty="0"/>
          </a:p>
          <a:p>
            <a:r>
              <a:rPr lang="en-GB" sz="800" b="1" dirty="0"/>
              <a:t>By Livioandronico2013 (Own work) [CC BY-SA 4.0 (https://creativecommons.org/licenses/by-sa/4.0)], via Wikimedia Commons</a:t>
            </a:r>
            <a:endParaRPr lang="en-US" sz="800" b="1" dirty="0"/>
          </a:p>
        </p:txBody>
      </p:sp>
      <p:sp>
        <p:nvSpPr>
          <p:cNvPr id="12" name="TextBox 11"/>
          <p:cNvSpPr txBox="1"/>
          <p:nvPr/>
        </p:nvSpPr>
        <p:spPr>
          <a:xfrm>
            <a:off x="2373181" y="5593477"/>
            <a:ext cx="2956984" cy="1261884"/>
          </a:xfrm>
          <a:prstGeom prst="rect">
            <a:avLst/>
          </a:prstGeom>
          <a:noFill/>
        </p:spPr>
        <p:txBody>
          <a:bodyPr wrap="square" rtlCol="0">
            <a:spAutoFit/>
          </a:bodyPr>
          <a:lstStyle/>
          <a:p>
            <a:r>
              <a:rPr lang="en-US" sz="1000" b="1" dirty="0"/>
              <a:t>Tomb on Via </a:t>
            </a:r>
            <a:r>
              <a:rPr lang="en-US" sz="1000" b="1" dirty="0" err="1"/>
              <a:t>Appia</a:t>
            </a:r>
            <a:r>
              <a:rPr lang="en-US" sz="1000" b="1" dirty="0"/>
              <a:t> of </a:t>
            </a:r>
            <a:r>
              <a:rPr lang="en-US" sz="1000" b="1" dirty="0" err="1"/>
              <a:t>Rabirii</a:t>
            </a:r>
            <a:endParaRPr lang="en-US" sz="1000" b="1" dirty="0"/>
          </a:p>
          <a:p>
            <a:r>
              <a:rPr lang="en-US" sz="800" b="1" dirty="0"/>
              <a:t>Credits: </a:t>
            </a:r>
            <a:r>
              <a:rPr lang="en-GB" sz="800" b="1" dirty="0"/>
              <a:t>By </a:t>
            </a:r>
            <a:r>
              <a:rPr lang="en-GB" sz="800" b="1" dirty="0" err="1"/>
              <a:t>Palickap</a:t>
            </a:r>
            <a:r>
              <a:rPr lang="en-GB" sz="800" b="1" dirty="0"/>
              <a:t> (Own work) [CC BY-SA 4.0 (https://creativecommons.org/licenses/by-sa/4.0)], via Wikimedia Commons</a:t>
            </a:r>
          </a:p>
          <a:p>
            <a:endParaRPr lang="en-GB" sz="800" b="1" dirty="0"/>
          </a:p>
          <a:p>
            <a:r>
              <a:rPr lang="en-GB" sz="800" b="1" dirty="0"/>
              <a:t>By </a:t>
            </a:r>
            <a:r>
              <a:rPr lang="en-GB" sz="800" b="1" dirty="0" err="1"/>
              <a:t>Palickap</a:t>
            </a:r>
            <a:r>
              <a:rPr lang="en-GB" sz="800" b="1" dirty="0"/>
              <a:t> (Own work) [CC BY-SA 4.0 (https://creativecommons.org/licenses/by-sa/4.0)], via Wikimedia Commons</a:t>
            </a:r>
          </a:p>
          <a:p>
            <a:endParaRPr lang="en-US" sz="1000" b="1" dirty="0"/>
          </a:p>
        </p:txBody>
      </p:sp>
      <p:pic>
        <p:nvPicPr>
          <p:cNvPr id="7" name="Picture 6">
            <a:extLst>
              <a:ext uri="{FF2B5EF4-FFF2-40B4-BE49-F238E27FC236}">
                <a16:creationId xmlns:a16="http://schemas.microsoft.com/office/drawing/2014/main" id="{77F3AB73-26A1-4F15-9B6B-5C8233B729C6}"/>
              </a:ext>
            </a:extLst>
          </p:cNvPr>
          <p:cNvPicPr>
            <a:picLocks noChangeAspect="1"/>
          </p:cNvPicPr>
          <p:nvPr/>
        </p:nvPicPr>
        <p:blipFill>
          <a:blip r:embed="rId6"/>
          <a:stretch>
            <a:fillRect/>
          </a:stretch>
        </p:blipFill>
        <p:spPr>
          <a:xfrm>
            <a:off x="2409495" y="879401"/>
            <a:ext cx="2085044" cy="2780928"/>
          </a:xfrm>
          <a:prstGeom prst="rect">
            <a:avLst/>
          </a:prstGeom>
        </p:spPr>
      </p:pic>
      <p:pic>
        <p:nvPicPr>
          <p:cNvPr id="8" name="Picture 7">
            <a:extLst>
              <a:ext uri="{FF2B5EF4-FFF2-40B4-BE49-F238E27FC236}">
                <a16:creationId xmlns:a16="http://schemas.microsoft.com/office/drawing/2014/main" id="{18DEBC80-EEF0-4A1F-94B4-A9D968292298}"/>
              </a:ext>
            </a:extLst>
          </p:cNvPr>
          <p:cNvPicPr>
            <a:picLocks noChangeAspect="1"/>
          </p:cNvPicPr>
          <p:nvPr/>
        </p:nvPicPr>
        <p:blipFill>
          <a:blip r:embed="rId7"/>
          <a:stretch>
            <a:fillRect/>
          </a:stretch>
        </p:blipFill>
        <p:spPr>
          <a:xfrm>
            <a:off x="224902" y="879401"/>
            <a:ext cx="2056680" cy="2780928"/>
          </a:xfrm>
          <a:prstGeom prst="rect">
            <a:avLst/>
          </a:prstGeom>
        </p:spPr>
      </p:pic>
      <p:pic>
        <p:nvPicPr>
          <p:cNvPr id="10" name="Picture 9">
            <a:extLst>
              <a:ext uri="{FF2B5EF4-FFF2-40B4-BE49-F238E27FC236}">
                <a16:creationId xmlns:a16="http://schemas.microsoft.com/office/drawing/2014/main" id="{2558F2EF-D28A-472A-AD0A-29205B944D69}"/>
              </a:ext>
            </a:extLst>
          </p:cNvPr>
          <p:cNvPicPr>
            <a:picLocks noChangeAspect="1"/>
          </p:cNvPicPr>
          <p:nvPr/>
        </p:nvPicPr>
        <p:blipFill>
          <a:blip r:embed="rId8"/>
          <a:stretch>
            <a:fillRect/>
          </a:stretch>
        </p:blipFill>
        <p:spPr>
          <a:xfrm>
            <a:off x="177090" y="3878444"/>
            <a:ext cx="2143125" cy="2857500"/>
          </a:xfrm>
          <a:prstGeom prst="rect">
            <a:avLst/>
          </a:prstGeom>
        </p:spPr>
      </p:pic>
      <p:pic>
        <p:nvPicPr>
          <p:cNvPr id="14" name="Picture 13">
            <a:extLst>
              <a:ext uri="{FF2B5EF4-FFF2-40B4-BE49-F238E27FC236}">
                <a16:creationId xmlns:a16="http://schemas.microsoft.com/office/drawing/2014/main" id="{2AB7BBA6-78AB-4CC4-BBE7-D1CAEE9825D9}"/>
              </a:ext>
            </a:extLst>
          </p:cNvPr>
          <p:cNvPicPr>
            <a:picLocks noChangeAspect="1"/>
          </p:cNvPicPr>
          <p:nvPr/>
        </p:nvPicPr>
        <p:blipFill>
          <a:blip r:embed="rId9"/>
          <a:stretch>
            <a:fillRect/>
          </a:stretch>
        </p:blipFill>
        <p:spPr>
          <a:xfrm>
            <a:off x="2780110" y="3878444"/>
            <a:ext cx="2143125" cy="1607344"/>
          </a:xfrm>
          <a:prstGeom prst="rect">
            <a:avLst/>
          </a:prstGeom>
        </p:spPr>
      </p:pic>
      <p:pic>
        <p:nvPicPr>
          <p:cNvPr id="15" name="Picture 14">
            <a:extLst>
              <a:ext uri="{FF2B5EF4-FFF2-40B4-BE49-F238E27FC236}">
                <a16:creationId xmlns:a16="http://schemas.microsoft.com/office/drawing/2014/main" id="{B9FFA2E6-BA46-403B-AE16-E4DE74CFA403}"/>
              </a:ext>
            </a:extLst>
          </p:cNvPr>
          <p:cNvPicPr>
            <a:picLocks noChangeAspect="1"/>
          </p:cNvPicPr>
          <p:nvPr/>
        </p:nvPicPr>
        <p:blipFill>
          <a:blip r:embed="rId10"/>
          <a:stretch>
            <a:fillRect/>
          </a:stretch>
        </p:blipFill>
        <p:spPr>
          <a:xfrm>
            <a:off x="5383130" y="2836927"/>
            <a:ext cx="3580139" cy="3356380"/>
          </a:xfrm>
          <a:prstGeom prst="rect">
            <a:avLst/>
          </a:prstGeom>
        </p:spPr>
      </p:pic>
    </p:spTree>
    <p:extLst>
      <p:ext uri="{BB962C8B-B14F-4D97-AF65-F5344CB8AC3E}">
        <p14:creationId xmlns:p14="http://schemas.microsoft.com/office/powerpoint/2010/main" val="810790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444208" y="332656"/>
            <a:ext cx="2304256" cy="629813"/>
          </a:xfrm>
          <a:prstGeom prst="rect">
            <a:avLst/>
          </a:prstGeom>
        </p:spPr>
      </p:pic>
      <p:pic>
        <p:nvPicPr>
          <p:cNvPr id="4"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2770" t="25957" r="12244" b="36872"/>
          <a:stretch/>
        </p:blipFill>
        <p:spPr bwMode="auto">
          <a:xfrm>
            <a:off x="395536" y="2348881"/>
            <a:ext cx="8352928" cy="292727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5">
            <p14:nvContentPartPr>
              <p14:cNvPr id="5" name="Input penna 4">
                <a:extLst>
                  <a:ext uri="{FF2B5EF4-FFF2-40B4-BE49-F238E27FC236}">
                    <a16:creationId xmlns:a16="http://schemas.microsoft.com/office/drawing/2014/main" id="{34EE5EC5-457E-4988-B20E-7CFC2B49CE38}"/>
                  </a:ext>
                </a:extLst>
              </p14:cNvPr>
              <p14:cNvContentPartPr/>
              <p14:nvPr/>
            </p14:nvContentPartPr>
            <p14:xfrm>
              <a:off x="-1652040" y="3436316"/>
              <a:ext cx="162720" cy="752400"/>
            </p14:xfrm>
          </p:contentPart>
        </mc:Choice>
        <mc:Fallback xmlns="">
          <p:pic>
            <p:nvPicPr>
              <p:cNvPr id="5" name="Input penna 4">
                <a:extLst>
                  <a:ext uri="{FF2B5EF4-FFF2-40B4-BE49-F238E27FC236}">
                    <a16:creationId xmlns:a16="http://schemas.microsoft.com/office/drawing/2014/main" id="{34EE5EC5-457E-4988-B20E-7CFC2B49CE38}"/>
                  </a:ext>
                </a:extLst>
              </p:cNvPr>
              <p:cNvPicPr/>
              <p:nvPr/>
            </p:nvPicPr>
            <p:blipFill>
              <a:blip r:embed="rId6"/>
              <a:stretch>
                <a:fillRect/>
              </a:stretch>
            </p:blipFill>
            <p:spPr>
              <a:xfrm>
                <a:off x="-1661060" y="3427320"/>
                <a:ext cx="180399" cy="770032"/>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Input penna 8">
                <a:extLst>
                  <a:ext uri="{FF2B5EF4-FFF2-40B4-BE49-F238E27FC236}">
                    <a16:creationId xmlns:a16="http://schemas.microsoft.com/office/drawing/2014/main" id="{6BFF32E1-8B56-4019-A9AB-911628600148}"/>
                  </a:ext>
                </a:extLst>
              </p14:cNvPr>
              <p14:cNvContentPartPr/>
              <p14:nvPr/>
            </p14:nvContentPartPr>
            <p14:xfrm>
              <a:off x="4527720" y="3038156"/>
              <a:ext cx="29880" cy="59400"/>
            </p14:xfrm>
          </p:contentPart>
        </mc:Choice>
        <mc:Fallback xmlns="">
          <p:pic>
            <p:nvPicPr>
              <p:cNvPr id="9" name="Input penna 8">
                <a:extLst>
                  <a:ext uri="{FF2B5EF4-FFF2-40B4-BE49-F238E27FC236}">
                    <a16:creationId xmlns:a16="http://schemas.microsoft.com/office/drawing/2014/main" id="{6BFF32E1-8B56-4019-A9AB-911628600148}"/>
                  </a:ext>
                </a:extLst>
              </p:cNvPr>
              <p:cNvPicPr/>
              <p:nvPr/>
            </p:nvPicPr>
            <p:blipFill>
              <a:blip r:embed="rId8"/>
              <a:stretch>
                <a:fillRect/>
              </a:stretch>
            </p:blipFill>
            <p:spPr>
              <a:xfrm>
                <a:off x="4518720" y="3029156"/>
                <a:ext cx="47520" cy="77040"/>
              </a:xfrm>
              <a:prstGeom prst="rect">
                <a:avLst/>
              </a:prstGeom>
            </p:spPr>
          </p:pic>
        </mc:Fallback>
      </mc:AlternateContent>
    </p:spTree>
    <p:extLst>
      <p:ext uri="{BB962C8B-B14F-4D97-AF65-F5344CB8AC3E}">
        <p14:creationId xmlns:p14="http://schemas.microsoft.com/office/powerpoint/2010/main" val="746849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6444208" y="332656"/>
            <a:ext cx="2304256" cy="629813"/>
          </a:xfrm>
          <a:prstGeom prst="rect">
            <a:avLst/>
          </a:prstGeom>
        </p:spPr>
      </p:pic>
      <p:pic>
        <p:nvPicPr>
          <p:cNvPr id="4" name="Picture 5" descr="P1010193"/>
          <p:cNvPicPr>
            <a:picLocks noGrp="1" noChangeAspect="1" noChangeArrowheads="1"/>
          </p:cNvPicPr>
          <p:nvPr>
            <p:ph idx="4294967295"/>
          </p:nvPr>
        </p:nvPicPr>
        <p:blipFill>
          <a:blip r:embed="rId3" cstate="print">
            <a:extLst>
              <a:ext uri="{28A0092B-C50C-407E-A947-70E740481C1C}">
                <a14:useLocalDpi xmlns:a14="http://schemas.microsoft.com/office/drawing/2010/main" val="0"/>
              </a:ext>
            </a:extLst>
          </a:blip>
          <a:srcRect/>
          <a:stretch>
            <a:fillRect/>
          </a:stretch>
        </p:blipFill>
        <p:spPr>
          <a:xfrm>
            <a:off x="2307574" y="1124744"/>
            <a:ext cx="4136634" cy="5515050"/>
          </a:xfrm>
        </p:spPr>
      </p:pic>
      <p:sp>
        <p:nvSpPr>
          <p:cNvPr id="5" name="Text Box 6"/>
          <p:cNvSpPr txBox="1">
            <a:spLocks noChangeArrowheads="1"/>
          </p:cNvSpPr>
          <p:nvPr/>
        </p:nvSpPr>
        <p:spPr bwMode="auto">
          <a:xfrm>
            <a:off x="251520" y="3374437"/>
            <a:ext cx="2555776"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3000" b="1" dirty="0">
                <a:latin typeface="Garamond" panose="02020404030301010803" pitchFamily="18" charset="0"/>
              </a:rPr>
              <a:t>Ribchester tombstone</a:t>
            </a:r>
          </a:p>
        </p:txBody>
      </p:sp>
      <p:sp>
        <p:nvSpPr>
          <p:cNvPr id="3" name="TextBox 2"/>
          <p:cNvSpPr txBox="1"/>
          <p:nvPr/>
        </p:nvSpPr>
        <p:spPr>
          <a:xfrm>
            <a:off x="6444208" y="6085796"/>
            <a:ext cx="1656184" cy="553998"/>
          </a:xfrm>
          <a:prstGeom prst="rect">
            <a:avLst/>
          </a:prstGeom>
          <a:noFill/>
        </p:spPr>
        <p:txBody>
          <a:bodyPr wrap="square" rtlCol="0">
            <a:spAutoFit/>
          </a:bodyPr>
          <a:lstStyle/>
          <a:p>
            <a:r>
              <a:rPr lang="en-US" sz="1000" b="1" dirty="0"/>
              <a:t>Credit: </a:t>
            </a:r>
            <a:r>
              <a:rPr lang="en-US" sz="1000" b="1" dirty="0" err="1"/>
              <a:t>Ribchester</a:t>
            </a:r>
            <a:r>
              <a:rPr lang="en-US" sz="1000" b="1" dirty="0"/>
              <a:t> Museum. Photo: Jane Ainsworth</a:t>
            </a:r>
          </a:p>
        </p:txBody>
      </p:sp>
    </p:spTree>
    <p:extLst>
      <p:ext uri="{BB962C8B-B14F-4D97-AF65-F5344CB8AC3E}">
        <p14:creationId xmlns:p14="http://schemas.microsoft.com/office/powerpoint/2010/main" val="1177453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Cream Background">
  <a:themeElements>
    <a:clrScheme name="Custom 15">
      <a:dk1>
        <a:srgbClr val="000000"/>
      </a:dk1>
      <a:lt1>
        <a:srgbClr val="FFFFFF"/>
      </a:lt1>
      <a:dk2>
        <a:srgbClr val="000000"/>
      </a:dk2>
      <a:lt2>
        <a:srgbClr val="FDE6AB"/>
      </a:lt2>
      <a:accent1>
        <a:srgbClr val="008CA8"/>
      </a:accent1>
      <a:accent2>
        <a:srgbClr val="26A699"/>
      </a:accent2>
      <a:accent3>
        <a:srgbClr val="60295E"/>
      </a:accent3>
      <a:accent4>
        <a:srgbClr val="D94242"/>
      </a:accent4>
      <a:accent5>
        <a:srgbClr val="8EB831"/>
      </a:accent5>
      <a:accent6>
        <a:srgbClr val="000000"/>
      </a:accent6>
      <a:hlink>
        <a:srgbClr val="004E77"/>
      </a:hlink>
      <a:folHlink>
        <a:srgbClr val="238FA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nna 02 UoL Template Dyslexia" id="{A2F5AD5F-8097-5C4F-9D60-24D5315287F5}" vid="{55010AA8-B323-CD40-A88B-63DC0F38132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Anna 02 UoL Template Dyslexia</Template>
  <TotalTime>543</TotalTime>
  <Words>600</Words>
  <Application>Microsoft Office PowerPoint</Application>
  <PresentationFormat>On-screen Show (4:3)</PresentationFormat>
  <Paragraphs>82</Paragraphs>
  <Slides>10</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Castellar</vt:lpstr>
      <vt:lpstr>Garamond</vt:lpstr>
      <vt:lpstr>Trebuchet MS</vt:lpstr>
      <vt:lpstr>Cream Background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Bulder, Anna C.</dc:creator>
  <cp:lastModifiedBy>Sarah</cp:lastModifiedBy>
  <cp:revision>90</cp:revision>
  <cp:lastPrinted>2014-11-19T11:22:25Z</cp:lastPrinted>
  <dcterms:created xsi:type="dcterms:W3CDTF">2018-01-22T20:35:59Z</dcterms:created>
  <dcterms:modified xsi:type="dcterms:W3CDTF">2018-05-21T15:49:33Z</dcterms:modified>
</cp:coreProperties>
</file>