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68" r:id="rId4"/>
    <p:sldId id="261" r:id="rId5"/>
    <p:sldId id="260" r:id="rId6"/>
    <p:sldId id="25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dalena Matysek" initials="MM" lastIdx="0" clrIdx="0">
    <p:extLst>
      <p:ext uri="{19B8F6BF-5375-455C-9EA6-DF929625EA0E}">
        <p15:presenceInfo xmlns:p15="http://schemas.microsoft.com/office/powerpoint/2012/main" userId="Magdalena Matys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6310"/>
    <a:srgbClr val="CC00CC"/>
    <a:srgbClr val="FD9B0B"/>
    <a:srgbClr val="EB701D"/>
    <a:srgbClr val="00B0F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A36BD-497B-4BB1-AB0B-FC50161ADD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EBA4E8-D464-4BF4-8868-E74A01807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2D1C6-69FE-455B-BE54-2EFA126A1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8FD54-F737-474E-A70C-EFDF0AAD6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46DB5-77CD-4AF8-B174-212CA34D5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4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DEF40-C355-4A2E-B186-721E361F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3E8AA-C019-4C93-AB72-E7AE9898B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F21E3-F0E4-45F1-9029-E05E6DA1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A2D1E-AA6E-4EAB-BF35-1FF27A2E4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E8D8C-E8FE-433F-AF2D-23AD7FF9B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4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E8280A-3D35-421C-B7C1-6A4AA0514E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8A732-C870-497F-A7DD-EDFAFBC0C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F31B6-2AB6-4AE2-9E4D-5DB9F1B9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B069D-384C-4FDD-9CC3-8D269F4F1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955B9-0B4F-4979-8685-AD2FDC87A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0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C1487-24BE-412D-9CD7-1FCB4E947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EF71D-3141-4BE9-8AF8-681BE5E72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98A33-D2FE-4BD9-B2C0-C4315093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D1DD8-659C-4268-8174-17206C96C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F7A44-028F-4128-83D1-44DDBA6F1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5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30A82-F832-4663-830A-8F8061C4D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F3A3A-5D00-4F30-B184-F252CF6A7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83EC3-5F96-4F8E-8A40-F19AA2B3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46327-F430-43A0-92DD-F1EB4B57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52510-B850-4336-A0E8-9AAE9CFB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9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E0769-0405-4CE4-89FF-F4E89947E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658BB-741A-4FA5-A4A0-6922527E0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E2F8EF-EFF1-47E1-869F-B079DE945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E004A-5E78-41E7-9CDD-9ED52B9D9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B2D970-3D17-4036-B901-6AA0BBC49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76FC6-01F2-47EB-98E4-4CE5A037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8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8C6B7-C20D-4ACF-9C45-05EE91722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AE331-9703-4CD4-A587-E0CA66B1F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B6F196-4D3C-49C6-B160-A17E19891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837584-D0C7-4658-ACBC-592CD0904C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BF3601-22C6-4ED6-B22E-2F407A7A28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97BBE8-14D5-401A-9E8D-2F0DE54C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178B87-8CFA-414E-8CDF-ED973469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43DDF0-15E2-4452-8868-39E41B1AD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7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ECF4E-19FD-43AE-B19E-2B1326F6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162DE6-7874-4D17-973D-A1F2714C0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F331E1-24A1-4DA9-8FA4-7D42B969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69EB68-7880-47A5-B241-9C5860733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509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2736FC-FBA3-4178-A06D-A356D5FB1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F2DC0E-02C6-4D04-9B84-6C4587A74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C5B87-44E6-44B6-8CB1-2BA665F56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8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513AA-38EF-4FE4-9BC2-345F3AAB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9BB60-6A5F-4DE7-90B8-A0C1EE91C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4590D-3D74-41C1-B8FB-8E433170C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D9E82-2F3E-4A3E-AA62-18A6AE732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02A075-17FC-4E12-843F-80A0A870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88DCD-9AC8-429A-912E-EB29235E8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0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BA51B-6D61-4A53-9FEC-6240A8900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555C2C-D069-408E-97F1-D7D95BFE14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A5B2F-F04C-4B0A-9AF9-CDA8016A12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74BFC-2A7D-49D1-9A7B-4FFFC04B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7E1998-5203-41E8-B629-837DBFF36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D34FA-6D19-4840-B0BD-95904D3B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1FCD9-3FE9-4E8E-8E76-886A33F76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E023D-8B80-4624-8434-8DD9441E3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969ED-09E3-4897-B332-1B9B2817D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94E83-D390-4300-88F3-D1737EAECBC9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D2A5B-FA08-4D77-B5BD-F66A8EDA2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CFEBB-FC3D-4B70-A4F5-2C8D2E81A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885D-7E54-4D01-88CC-D0CB102D6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2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generated with high confidence">
            <a:extLst>
              <a:ext uri="{FF2B5EF4-FFF2-40B4-BE49-F238E27FC236}">
                <a16:creationId xmlns:a16="http://schemas.microsoft.com/office/drawing/2014/main" id="{BAE7B59E-579E-4018-B77B-E9F778739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76" y="16409"/>
            <a:ext cx="5490985" cy="68415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E5029E-5324-4387-9A3B-8F9D872980BD}"/>
              </a:ext>
            </a:extLst>
          </p:cNvPr>
          <p:cNvSpPr txBox="1"/>
          <p:nvPr/>
        </p:nvSpPr>
        <p:spPr>
          <a:xfrm>
            <a:off x="7162559" y="799817"/>
            <a:ext cx="45181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Figure 1. </a:t>
            </a:r>
            <a:r>
              <a:rPr lang="en-US" dirty="0"/>
              <a:t>Map of agricultural land in England (the legend indicates the different grades, with 1 indicating the most fertile areas, which are concentrated in the fenland peats south of The Wash, and</a:t>
            </a:r>
            <a:r>
              <a:rPr lang="pl-PL" dirty="0"/>
              <a:t> 5</a:t>
            </a:r>
            <a:r>
              <a:rPr lang="en-US" dirty="0"/>
              <a:t> the lower quality agricultural soils). The black arrow indicates the </a:t>
            </a:r>
            <a:r>
              <a:rPr lang="pl-PL" dirty="0"/>
              <a:t>location</a:t>
            </a:r>
            <a:r>
              <a:rPr lang="en-US" dirty="0"/>
              <a:t> where the cores for the laboratory experiment were sampled (</a:t>
            </a:r>
            <a:r>
              <a:rPr lang="en-US" dirty="0" err="1"/>
              <a:t>Rosedene</a:t>
            </a:r>
            <a:r>
              <a:rPr lang="en-US" dirty="0"/>
              <a:t> Farm in </a:t>
            </a:r>
            <a:r>
              <a:rPr lang="en-US" dirty="0" err="1"/>
              <a:t>Methwold</a:t>
            </a:r>
            <a:r>
              <a:rPr lang="en-US" dirty="0"/>
              <a:t> </a:t>
            </a:r>
            <a:r>
              <a:rPr lang="en-US" dirty="0" err="1"/>
              <a:t>Hythe</a:t>
            </a:r>
            <a:r>
              <a:rPr lang="en-US" dirty="0"/>
              <a:t>, Norfolk in April 2015)</a:t>
            </a:r>
            <a:r>
              <a:rPr lang="pl-PL" dirty="0"/>
              <a:t>. Non Agricultural denotes other soil uses, such as landfills, airports, golf courses etc.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03E0C2-E9A1-4E2D-9354-AB7C7BC2D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588" y="6541167"/>
            <a:ext cx="6324600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67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7DB7E71-BA06-44FE-B599-9117EE1C4CE6}"/>
              </a:ext>
            </a:extLst>
          </p:cNvPr>
          <p:cNvSpPr txBox="1"/>
          <p:nvPr/>
        </p:nvSpPr>
        <p:spPr>
          <a:xfrm>
            <a:off x="89297" y="5657671"/>
            <a:ext cx="7507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Figure 2. </a:t>
            </a:r>
            <a:r>
              <a:rPr lang="en-US" dirty="0"/>
              <a:t>Multifactorial</a:t>
            </a:r>
            <a:r>
              <a:rPr lang="pl-PL" dirty="0"/>
              <a:t> </a:t>
            </a:r>
            <a:r>
              <a:rPr lang="en-US" dirty="0"/>
              <a:t>experimental </a:t>
            </a:r>
            <a:r>
              <a:rPr lang="pl-PL" dirty="0"/>
              <a:t>design</a:t>
            </a:r>
            <a:r>
              <a:rPr lang="en-US" dirty="0"/>
              <a:t> comprising</a:t>
            </a:r>
            <a:r>
              <a:rPr lang="pl-PL" dirty="0"/>
              <a:t> two temperature treatments</a:t>
            </a:r>
            <a:r>
              <a:rPr lang="en-US" dirty="0"/>
              <a:t> (ambient and ambient + 5°C)</a:t>
            </a:r>
            <a:r>
              <a:rPr lang="pl-PL" dirty="0"/>
              <a:t>, two planting treatments </a:t>
            </a:r>
            <a:r>
              <a:rPr lang="en-US" dirty="0"/>
              <a:t>(planted with celery, no</a:t>
            </a:r>
            <a:r>
              <a:rPr lang="pl-PL" dirty="0"/>
              <a:t>t</a:t>
            </a:r>
            <a:r>
              <a:rPr lang="en-US" dirty="0"/>
              <a:t> planted), two water table treatments (-30 and -50 cm below the surface) </a:t>
            </a:r>
            <a:r>
              <a:rPr lang="pl-PL" dirty="0"/>
              <a:t>and two fertilisation </a:t>
            </a:r>
            <a:r>
              <a:rPr lang="pl-PL" dirty="0" err="1"/>
              <a:t>treatments</a:t>
            </a:r>
            <a:r>
              <a:rPr lang="en-US" dirty="0"/>
              <a:t> (</a:t>
            </a:r>
            <a:r>
              <a:rPr lang="pl-PL" dirty="0" err="1"/>
              <a:t>fertilised</a:t>
            </a:r>
            <a:r>
              <a:rPr lang="en-US" dirty="0"/>
              <a:t> and</a:t>
            </a:r>
            <a:r>
              <a:rPr lang="pl-PL" dirty="0"/>
              <a:t> not </a:t>
            </a:r>
            <a:r>
              <a:rPr lang="pl-PL" dirty="0" err="1"/>
              <a:t>fertilised</a:t>
            </a:r>
            <a:r>
              <a:rPr lang="en-US" dirty="0"/>
              <a:t>)</a:t>
            </a:r>
            <a:r>
              <a:rPr lang="pl-PL" dirty="0"/>
              <a:t>.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CF17FC-3401-4934-924A-76E1A6548BAE}"/>
              </a:ext>
            </a:extLst>
          </p:cNvPr>
          <p:cNvSpPr/>
          <p:nvPr/>
        </p:nvSpPr>
        <p:spPr>
          <a:xfrm>
            <a:off x="493042" y="347472"/>
            <a:ext cx="1236473" cy="3906036"/>
          </a:xfrm>
          <a:prstGeom prst="rect">
            <a:avLst/>
          </a:prstGeom>
          <a:noFill/>
          <a:ln w="1905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FDCB2B-5391-41A8-A443-D32F9D4B90E7}"/>
              </a:ext>
            </a:extLst>
          </p:cNvPr>
          <p:cNvSpPr txBox="1"/>
          <p:nvPr/>
        </p:nvSpPr>
        <p:spPr>
          <a:xfrm>
            <a:off x="2181835" y="4357196"/>
            <a:ext cx="82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-30 cm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DC08B4-71BD-4A5A-AB1B-CC971C481B8F}"/>
              </a:ext>
            </a:extLst>
          </p:cNvPr>
          <p:cNvSpPr txBox="1"/>
          <p:nvPr/>
        </p:nvSpPr>
        <p:spPr>
          <a:xfrm>
            <a:off x="6097849" y="4349232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-30 cm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3935BE-D3CE-466A-AB49-E720AD43FE4D}"/>
              </a:ext>
            </a:extLst>
          </p:cNvPr>
          <p:cNvSpPr/>
          <p:nvPr/>
        </p:nvSpPr>
        <p:spPr>
          <a:xfrm>
            <a:off x="655753" y="4376775"/>
            <a:ext cx="824265" cy="33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E8B791-85CB-42BB-AAE5-685D847A8CE6}"/>
              </a:ext>
            </a:extLst>
          </p:cNvPr>
          <p:cNvSpPr txBox="1"/>
          <p:nvPr/>
        </p:nvSpPr>
        <p:spPr>
          <a:xfrm>
            <a:off x="4563395" y="4349232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-50 cm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39ED74-33F0-4EB6-833C-DF713DF932A5}"/>
              </a:ext>
            </a:extLst>
          </p:cNvPr>
          <p:cNvSpPr txBox="1"/>
          <p:nvPr/>
        </p:nvSpPr>
        <p:spPr>
          <a:xfrm>
            <a:off x="658958" y="435719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-50 cm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9A0C3D-D052-47B7-9407-5C75DD381F5E}"/>
              </a:ext>
            </a:extLst>
          </p:cNvPr>
          <p:cNvSpPr txBox="1"/>
          <p:nvPr/>
        </p:nvSpPr>
        <p:spPr>
          <a:xfrm>
            <a:off x="7796175" y="1976150"/>
            <a:ext cx="1099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Ambient T</a:t>
            </a:r>
            <a:endParaRPr lang="en-GB" sz="1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BC4EFC0-2D7F-4BE6-962F-E8E7D89BD94D}"/>
              </a:ext>
            </a:extLst>
          </p:cNvPr>
          <p:cNvSpPr/>
          <p:nvPr/>
        </p:nvSpPr>
        <p:spPr>
          <a:xfrm>
            <a:off x="589085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1BBF3B9-5934-47CF-8D54-38A17BFF713F}"/>
              </a:ext>
            </a:extLst>
          </p:cNvPr>
          <p:cNvSpPr/>
          <p:nvPr/>
        </p:nvSpPr>
        <p:spPr>
          <a:xfrm>
            <a:off x="889280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1B152C6-66A3-4489-AE8D-112B0E6C5D26}"/>
              </a:ext>
            </a:extLst>
          </p:cNvPr>
          <p:cNvSpPr/>
          <p:nvPr/>
        </p:nvSpPr>
        <p:spPr>
          <a:xfrm>
            <a:off x="1189475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69A5EC0-9F2F-403E-A218-75627DEF636A}"/>
              </a:ext>
            </a:extLst>
          </p:cNvPr>
          <p:cNvSpPr/>
          <p:nvPr/>
        </p:nvSpPr>
        <p:spPr>
          <a:xfrm>
            <a:off x="1489670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C23D117-4743-483C-B745-CDC483F534C4}"/>
              </a:ext>
            </a:extLst>
          </p:cNvPr>
          <p:cNvSpPr/>
          <p:nvPr/>
        </p:nvSpPr>
        <p:spPr>
          <a:xfrm>
            <a:off x="1789865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43A4512-F370-4E98-9AB3-FB83080D3544}"/>
              </a:ext>
            </a:extLst>
          </p:cNvPr>
          <p:cNvSpPr/>
          <p:nvPr/>
        </p:nvSpPr>
        <p:spPr>
          <a:xfrm>
            <a:off x="2090060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B3D9108-1682-4AA3-B98F-E55A57EB71B7}"/>
              </a:ext>
            </a:extLst>
          </p:cNvPr>
          <p:cNvSpPr/>
          <p:nvPr/>
        </p:nvSpPr>
        <p:spPr>
          <a:xfrm>
            <a:off x="2390255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04C842B-B842-4E73-838C-97C990678818}"/>
              </a:ext>
            </a:extLst>
          </p:cNvPr>
          <p:cNvSpPr/>
          <p:nvPr/>
        </p:nvSpPr>
        <p:spPr>
          <a:xfrm>
            <a:off x="2690450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0B5396B-5ECC-4B31-9408-EE32918A8280}"/>
              </a:ext>
            </a:extLst>
          </p:cNvPr>
          <p:cNvSpPr/>
          <p:nvPr/>
        </p:nvSpPr>
        <p:spPr>
          <a:xfrm>
            <a:off x="589082" y="223869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84445BC-8D08-4324-8333-5667D392FF80}"/>
              </a:ext>
            </a:extLst>
          </p:cNvPr>
          <p:cNvSpPr/>
          <p:nvPr/>
        </p:nvSpPr>
        <p:spPr>
          <a:xfrm>
            <a:off x="889280" y="223869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7FDA9F5-716E-4465-B15F-F3D08ED90EAC}"/>
              </a:ext>
            </a:extLst>
          </p:cNvPr>
          <p:cNvSpPr/>
          <p:nvPr/>
        </p:nvSpPr>
        <p:spPr>
          <a:xfrm>
            <a:off x="1189474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FF72139-4811-439B-A0FA-9AB37FD53834}"/>
              </a:ext>
            </a:extLst>
          </p:cNvPr>
          <p:cNvSpPr/>
          <p:nvPr/>
        </p:nvSpPr>
        <p:spPr>
          <a:xfrm>
            <a:off x="1489668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97EE2C4-ADFD-42D4-B95E-A1AD79666148}"/>
              </a:ext>
            </a:extLst>
          </p:cNvPr>
          <p:cNvSpPr/>
          <p:nvPr/>
        </p:nvSpPr>
        <p:spPr>
          <a:xfrm>
            <a:off x="1800280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0BBD4A9-315C-46FB-A971-33934F5CA7E1}"/>
              </a:ext>
            </a:extLst>
          </p:cNvPr>
          <p:cNvSpPr/>
          <p:nvPr/>
        </p:nvSpPr>
        <p:spPr>
          <a:xfrm>
            <a:off x="2090060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5BFABC1-0AA1-422E-887D-33638CAF04E2}"/>
              </a:ext>
            </a:extLst>
          </p:cNvPr>
          <p:cNvSpPr/>
          <p:nvPr/>
        </p:nvSpPr>
        <p:spPr>
          <a:xfrm>
            <a:off x="2390254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115C9A4-7689-4A15-9840-CECED995FBBD}"/>
              </a:ext>
            </a:extLst>
          </p:cNvPr>
          <p:cNvSpPr/>
          <p:nvPr/>
        </p:nvSpPr>
        <p:spPr>
          <a:xfrm>
            <a:off x="2668887" y="226154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A0A1002-1ED6-4CC2-A879-877B3F83F753}"/>
              </a:ext>
            </a:extLst>
          </p:cNvPr>
          <p:cNvSpPr/>
          <p:nvPr/>
        </p:nvSpPr>
        <p:spPr>
          <a:xfrm>
            <a:off x="589083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198B61-E476-4214-AEF4-31CF4C8F3E71}"/>
              </a:ext>
            </a:extLst>
          </p:cNvPr>
          <p:cNvSpPr/>
          <p:nvPr/>
        </p:nvSpPr>
        <p:spPr>
          <a:xfrm>
            <a:off x="889280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D4AB759-116D-413D-BDA0-FB38A7A19314}"/>
              </a:ext>
            </a:extLst>
          </p:cNvPr>
          <p:cNvSpPr/>
          <p:nvPr/>
        </p:nvSpPr>
        <p:spPr>
          <a:xfrm>
            <a:off x="1189475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84276A7-4D5E-4444-98D9-AB7687FD2EED}"/>
              </a:ext>
            </a:extLst>
          </p:cNvPr>
          <p:cNvSpPr/>
          <p:nvPr/>
        </p:nvSpPr>
        <p:spPr>
          <a:xfrm>
            <a:off x="1489668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140C3BF-3C65-415E-AF40-FC0363323395}"/>
              </a:ext>
            </a:extLst>
          </p:cNvPr>
          <p:cNvSpPr/>
          <p:nvPr/>
        </p:nvSpPr>
        <p:spPr>
          <a:xfrm>
            <a:off x="1787473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764BD36-7891-4688-92A3-0C53F1BC5852}"/>
              </a:ext>
            </a:extLst>
          </p:cNvPr>
          <p:cNvSpPr/>
          <p:nvPr/>
        </p:nvSpPr>
        <p:spPr>
          <a:xfrm>
            <a:off x="2090060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D689BDB-28A9-4485-98E8-58FDF3391A55}"/>
              </a:ext>
            </a:extLst>
          </p:cNvPr>
          <p:cNvSpPr/>
          <p:nvPr/>
        </p:nvSpPr>
        <p:spPr>
          <a:xfrm>
            <a:off x="2390254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CF4E213-CC9F-484E-A924-9C6637086F47}"/>
              </a:ext>
            </a:extLst>
          </p:cNvPr>
          <p:cNvSpPr/>
          <p:nvPr/>
        </p:nvSpPr>
        <p:spPr>
          <a:xfrm>
            <a:off x="2690449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2B54D3B-AD01-4BC9-8C24-F20901A72346}"/>
              </a:ext>
            </a:extLst>
          </p:cNvPr>
          <p:cNvSpPr/>
          <p:nvPr/>
        </p:nvSpPr>
        <p:spPr>
          <a:xfrm>
            <a:off x="589081" y="2909311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3D51C35-DA89-4162-B296-70A16F7AD9B3}"/>
              </a:ext>
            </a:extLst>
          </p:cNvPr>
          <p:cNvSpPr/>
          <p:nvPr/>
        </p:nvSpPr>
        <p:spPr>
          <a:xfrm>
            <a:off x="889279" y="290356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4000B0A-9006-4FBC-9C05-99BF1140A6C6}"/>
              </a:ext>
            </a:extLst>
          </p:cNvPr>
          <p:cNvSpPr/>
          <p:nvPr/>
        </p:nvSpPr>
        <p:spPr>
          <a:xfrm>
            <a:off x="1189474" y="2911217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17FDB0A-87E5-49CD-9DAF-FDE37220CBD5}"/>
              </a:ext>
            </a:extLst>
          </p:cNvPr>
          <p:cNvSpPr/>
          <p:nvPr/>
        </p:nvSpPr>
        <p:spPr>
          <a:xfrm>
            <a:off x="1489668" y="2911217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67C2A8B-F37B-465B-AC13-CD36BA538453}"/>
              </a:ext>
            </a:extLst>
          </p:cNvPr>
          <p:cNvSpPr/>
          <p:nvPr/>
        </p:nvSpPr>
        <p:spPr>
          <a:xfrm>
            <a:off x="1787472" y="2911217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B9B659C-2018-4339-85DE-A10C459F6AB7}"/>
              </a:ext>
            </a:extLst>
          </p:cNvPr>
          <p:cNvSpPr/>
          <p:nvPr/>
        </p:nvSpPr>
        <p:spPr>
          <a:xfrm>
            <a:off x="2090060" y="290356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3340947-14EC-4872-8BA2-1F6F2731EDAE}"/>
              </a:ext>
            </a:extLst>
          </p:cNvPr>
          <p:cNvSpPr/>
          <p:nvPr/>
        </p:nvSpPr>
        <p:spPr>
          <a:xfrm>
            <a:off x="2390254" y="290356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5672D76-5AF3-4558-AC87-1684783FDF1E}"/>
              </a:ext>
            </a:extLst>
          </p:cNvPr>
          <p:cNvSpPr/>
          <p:nvPr/>
        </p:nvSpPr>
        <p:spPr>
          <a:xfrm>
            <a:off x="2690448" y="291314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4A59AA3-9F2C-448C-8519-B9F01990D775}"/>
              </a:ext>
            </a:extLst>
          </p:cNvPr>
          <p:cNvSpPr/>
          <p:nvPr/>
        </p:nvSpPr>
        <p:spPr>
          <a:xfrm>
            <a:off x="4510454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7F8695A-4D83-4439-AC05-1D0DDCFD467B}"/>
              </a:ext>
            </a:extLst>
          </p:cNvPr>
          <p:cNvSpPr/>
          <p:nvPr/>
        </p:nvSpPr>
        <p:spPr>
          <a:xfrm>
            <a:off x="4826978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3D74F29-B543-4BBE-A43C-61F78E317312}"/>
              </a:ext>
            </a:extLst>
          </p:cNvPr>
          <p:cNvSpPr/>
          <p:nvPr/>
        </p:nvSpPr>
        <p:spPr>
          <a:xfrm>
            <a:off x="5143502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9BDBB2B-59B2-490E-8D68-336064434597}"/>
              </a:ext>
            </a:extLst>
          </p:cNvPr>
          <p:cNvSpPr/>
          <p:nvPr/>
        </p:nvSpPr>
        <p:spPr>
          <a:xfrm>
            <a:off x="5460026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9BB73AC-75DE-460A-A1E0-1E5A2A1A1F56}"/>
              </a:ext>
            </a:extLst>
          </p:cNvPr>
          <p:cNvSpPr/>
          <p:nvPr/>
        </p:nvSpPr>
        <p:spPr>
          <a:xfrm>
            <a:off x="5776550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21409EEB-F917-4895-A3C4-D67C7A3E3E65}"/>
              </a:ext>
            </a:extLst>
          </p:cNvPr>
          <p:cNvSpPr/>
          <p:nvPr/>
        </p:nvSpPr>
        <p:spPr>
          <a:xfrm>
            <a:off x="6093074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0AD075-3055-4ED7-8BFB-D192488D3D7B}"/>
              </a:ext>
            </a:extLst>
          </p:cNvPr>
          <p:cNvSpPr/>
          <p:nvPr/>
        </p:nvSpPr>
        <p:spPr>
          <a:xfrm>
            <a:off x="6409598" y="835269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18D30DF0-2FC2-4CC2-8FFD-ECEFB386BD0C}"/>
              </a:ext>
            </a:extLst>
          </p:cNvPr>
          <p:cNvSpPr/>
          <p:nvPr/>
        </p:nvSpPr>
        <p:spPr>
          <a:xfrm>
            <a:off x="6726122" y="83337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37386270-5568-4D07-9D25-643E6ED26E1F}"/>
              </a:ext>
            </a:extLst>
          </p:cNvPr>
          <p:cNvSpPr/>
          <p:nvPr/>
        </p:nvSpPr>
        <p:spPr>
          <a:xfrm>
            <a:off x="4510453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D3DB012-526D-4C29-8D4E-40AC8DDA44DF}"/>
              </a:ext>
            </a:extLst>
          </p:cNvPr>
          <p:cNvSpPr/>
          <p:nvPr/>
        </p:nvSpPr>
        <p:spPr>
          <a:xfrm>
            <a:off x="4826978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D29E4B7-D66C-4D39-952E-E039B8B72364}"/>
              </a:ext>
            </a:extLst>
          </p:cNvPr>
          <p:cNvSpPr/>
          <p:nvPr/>
        </p:nvSpPr>
        <p:spPr>
          <a:xfrm>
            <a:off x="5143502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EB5214B-E83A-4F7B-97AE-4238EB8E5156}"/>
              </a:ext>
            </a:extLst>
          </p:cNvPr>
          <p:cNvSpPr/>
          <p:nvPr/>
        </p:nvSpPr>
        <p:spPr>
          <a:xfrm>
            <a:off x="5460026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03081D0-B353-4103-A124-217E61C579EA}"/>
              </a:ext>
            </a:extLst>
          </p:cNvPr>
          <p:cNvSpPr/>
          <p:nvPr/>
        </p:nvSpPr>
        <p:spPr>
          <a:xfrm>
            <a:off x="5776550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DFA00D1-9FBC-42C9-AE52-917D5AF550AD}"/>
              </a:ext>
            </a:extLst>
          </p:cNvPr>
          <p:cNvSpPr/>
          <p:nvPr/>
        </p:nvSpPr>
        <p:spPr>
          <a:xfrm>
            <a:off x="6093073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8DC97A8-42B7-41D2-9590-972F1E2E4DC9}"/>
              </a:ext>
            </a:extLst>
          </p:cNvPr>
          <p:cNvSpPr/>
          <p:nvPr/>
        </p:nvSpPr>
        <p:spPr>
          <a:xfrm>
            <a:off x="6409598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1E9F882-5FED-4B0D-A641-D17F85D3AACD}"/>
              </a:ext>
            </a:extLst>
          </p:cNvPr>
          <p:cNvSpPr/>
          <p:nvPr/>
        </p:nvSpPr>
        <p:spPr>
          <a:xfrm>
            <a:off x="6726122" y="157382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732DC4-078D-48BC-97F3-7FB2B484C76C}"/>
              </a:ext>
            </a:extLst>
          </p:cNvPr>
          <p:cNvSpPr/>
          <p:nvPr/>
        </p:nvSpPr>
        <p:spPr>
          <a:xfrm>
            <a:off x="4510453" y="225724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DD23EC0-66C6-4233-AF0F-886A9A808B58}"/>
              </a:ext>
            </a:extLst>
          </p:cNvPr>
          <p:cNvSpPr/>
          <p:nvPr/>
        </p:nvSpPr>
        <p:spPr>
          <a:xfrm>
            <a:off x="4832585" y="225724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676825E5-F1DA-46B8-A72A-17B741D80585}"/>
              </a:ext>
            </a:extLst>
          </p:cNvPr>
          <p:cNvSpPr/>
          <p:nvPr/>
        </p:nvSpPr>
        <p:spPr>
          <a:xfrm>
            <a:off x="5145652" y="225724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F41CD54-E545-4F7A-B64A-3203D2470402}"/>
              </a:ext>
            </a:extLst>
          </p:cNvPr>
          <p:cNvSpPr/>
          <p:nvPr/>
        </p:nvSpPr>
        <p:spPr>
          <a:xfrm>
            <a:off x="4510453" y="290356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EA167AF-9F36-4D7A-BE3A-995E9852E883}"/>
              </a:ext>
            </a:extLst>
          </p:cNvPr>
          <p:cNvSpPr/>
          <p:nvPr/>
        </p:nvSpPr>
        <p:spPr>
          <a:xfrm>
            <a:off x="4826977" y="29016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71E988A-6697-4F52-9A4D-1B5FDBDF685C}"/>
              </a:ext>
            </a:extLst>
          </p:cNvPr>
          <p:cNvSpPr/>
          <p:nvPr/>
        </p:nvSpPr>
        <p:spPr>
          <a:xfrm>
            <a:off x="5145652" y="29016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65B8CF0-C4DC-433F-AB6B-97292CF3F9FC}"/>
              </a:ext>
            </a:extLst>
          </p:cNvPr>
          <p:cNvSpPr/>
          <p:nvPr/>
        </p:nvSpPr>
        <p:spPr>
          <a:xfrm>
            <a:off x="5460026" y="225724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CF1C774-95D2-4CA1-BC32-FD47218CC4D3}"/>
              </a:ext>
            </a:extLst>
          </p:cNvPr>
          <p:cNvSpPr/>
          <p:nvPr/>
        </p:nvSpPr>
        <p:spPr>
          <a:xfrm>
            <a:off x="5787611" y="2238693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BD4EDDA-31B7-4B39-B778-B6BE79913C3F}"/>
              </a:ext>
            </a:extLst>
          </p:cNvPr>
          <p:cNvSpPr/>
          <p:nvPr/>
        </p:nvSpPr>
        <p:spPr>
          <a:xfrm>
            <a:off x="6090159" y="225536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2177923-DEEB-4D67-B1CF-56AFC6F9000F}"/>
              </a:ext>
            </a:extLst>
          </p:cNvPr>
          <p:cNvSpPr/>
          <p:nvPr/>
        </p:nvSpPr>
        <p:spPr>
          <a:xfrm>
            <a:off x="6410851" y="22631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AADAAFB-64FB-4B5F-B838-9B4B5D91BF8D}"/>
              </a:ext>
            </a:extLst>
          </p:cNvPr>
          <p:cNvSpPr/>
          <p:nvPr/>
        </p:nvSpPr>
        <p:spPr>
          <a:xfrm>
            <a:off x="6726122" y="22631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E24D914-2FFF-4CD0-B789-CFE916D25A92}"/>
              </a:ext>
            </a:extLst>
          </p:cNvPr>
          <p:cNvSpPr/>
          <p:nvPr/>
        </p:nvSpPr>
        <p:spPr>
          <a:xfrm>
            <a:off x="5460026" y="29016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D00B0D2-06F1-4A73-9FF3-914D19DBEBD9}"/>
              </a:ext>
            </a:extLst>
          </p:cNvPr>
          <p:cNvSpPr/>
          <p:nvPr/>
        </p:nvSpPr>
        <p:spPr>
          <a:xfrm>
            <a:off x="5777187" y="2909311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6287AC9-660B-4BED-A862-5719855D267F}"/>
              </a:ext>
            </a:extLst>
          </p:cNvPr>
          <p:cNvSpPr/>
          <p:nvPr/>
        </p:nvSpPr>
        <p:spPr>
          <a:xfrm>
            <a:off x="6100970" y="2909311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96311D5-A49F-4997-9E77-7EEB0B0C7B63}"/>
              </a:ext>
            </a:extLst>
          </p:cNvPr>
          <p:cNvSpPr/>
          <p:nvPr/>
        </p:nvSpPr>
        <p:spPr>
          <a:xfrm>
            <a:off x="6414877" y="29016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3BD7229-722D-48CF-9A65-87B7FD0F75B6}"/>
              </a:ext>
            </a:extLst>
          </p:cNvPr>
          <p:cNvSpPr/>
          <p:nvPr/>
        </p:nvSpPr>
        <p:spPr>
          <a:xfrm>
            <a:off x="6726122" y="2901690"/>
            <a:ext cx="178607" cy="1777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7C9A1C-3D08-4D10-9BFA-6A82E5DA8294}"/>
              </a:ext>
            </a:extLst>
          </p:cNvPr>
          <p:cNvSpPr/>
          <p:nvPr/>
        </p:nvSpPr>
        <p:spPr>
          <a:xfrm>
            <a:off x="281354" y="422031"/>
            <a:ext cx="3008319" cy="3200400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7417BB9-192A-4DBA-9FD7-27696A560B7B}"/>
              </a:ext>
            </a:extLst>
          </p:cNvPr>
          <p:cNvSpPr/>
          <p:nvPr/>
        </p:nvSpPr>
        <p:spPr>
          <a:xfrm>
            <a:off x="4355195" y="422031"/>
            <a:ext cx="3008319" cy="3200400"/>
          </a:xfrm>
          <a:prstGeom prst="rect">
            <a:avLst/>
          </a:prstGeom>
          <a:solidFill>
            <a:srgbClr val="FF0000">
              <a:alpha val="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79E5CAD-2EB7-4E2F-BCAA-9D3088C640FF}"/>
              </a:ext>
            </a:extLst>
          </p:cNvPr>
          <p:cNvSpPr/>
          <p:nvPr/>
        </p:nvSpPr>
        <p:spPr>
          <a:xfrm>
            <a:off x="192024" y="615462"/>
            <a:ext cx="10698480" cy="131276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D0E046C-BDFA-465F-AB50-44BF992114B9}"/>
              </a:ext>
            </a:extLst>
          </p:cNvPr>
          <p:cNvSpPr/>
          <p:nvPr/>
        </p:nvSpPr>
        <p:spPr>
          <a:xfrm>
            <a:off x="4443035" y="347471"/>
            <a:ext cx="1236473" cy="3906036"/>
          </a:xfrm>
          <a:prstGeom prst="rect">
            <a:avLst/>
          </a:prstGeom>
          <a:noFill/>
          <a:ln w="1905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69B3BF1-1E98-4DBC-A324-C1B239E1ACD4}"/>
              </a:ext>
            </a:extLst>
          </p:cNvPr>
          <p:cNvSpPr/>
          <p:nvPr/>
        </p:nvSpPr>
        <p:spPr>
          <a:xfrm>
            <a:off x="2179363" y="4376775"/>
            <a:ext cx="824265" cy="33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E54428D-EE29-44DD-A530-3E0D34DC6361}"/>
              </a:ext>
            </a:extLst>
          </p:cNvPr>
          <p:cNvSpPr/>
          <p:nvPr/>
        </p:nvSpPr>
        <p:spPr>
          <a:xfrm>
            <a:off x="4565868" y="4371150"/>
            <a:ext cx="824265" cy="33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12F29EF-84B1-4786-81C5-A2DECCE419BF}"/>
              </a:ext>
            </a:extLst>
          </p:cNvPr>
          <p:cNvSpPr/>
          <p:nvPr/>
        </p:nvSpPr>
        <p:spPr>
          <a:xfrm>
            <a:off x="6128108" y="4371150"/>
            <a:ext cx="824265" cy="334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5CE6E2E-7E13-4435-8643-A7156461E026}"/>
              </a:ext>
            </a:extLst>
          </p:cNvPr>
          <p:cNvSpPr/>
          <p:nvPr/>
        </p:nvSpPr>
        <p:spPr>
          <a:xfrm>
            <a:off x="9334222" y="849276"/>
            <a:ext cx="1451757" cy="33432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47408CC-9CEC-43BE-A5DB-400DC8BFDB4D}"/>
              </a:ext>
            </a:extLst>
          </p:cNvPr>
          <p:cNvSpPr/>
          <p:nvPr/>
        </p:nvSpPr>
        <p:spPr>
          <a:xfrm>
            <a:off x="9292893" y="3261817"/>
            <a:ext cx="1493086" cy="33432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23AD2BF-11A8-447D-BC0F-DEB857D6E8A4}"/>
              </a:ext>
            </a:extLst>
          </p:cNvPr>
          <p:cNvSpPr txBox="1"/>
          <p:nvPr/>
        </p:nvSpPr>
        <p:spPr>
          <a:xfrm>
            <a:off x="1469329" y="-12465"/>
            <a:ext cx="1099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Planted</a:t>
            </a:r>
            <a:endParaRPr lang="en-GB" sz="17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857D793-13DC-4C70-9BE0-095A6FA249BA}"/>
              </a:ext>
            </a:extLst>
          </p:cNvPr>
          <p:cNvSpPr txBox="1"/>
          <p:nvPr/>
        </p:nvSpPr>
        <p:spPr>
          <a:xfrm>
            <a:off x="5341990" y="-14759"/>
            <a:ext cx="12892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Not planted</a:t>
            </a:r>
            <a:endParaRPr lang="en-GB" sz="17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8868512-CED2-4D5D-9231-485AD22E5C8F}"/>
              </a:ext>
            </a:extLst>
          </p:cNvPr>
          <p:cNvSpPr txBox="1"/>
          <p:nvPr/>
        </p:nvSpPr>
        <p:spPr>
          <a:xfrm>
            <a:off x="9533291" y="849276"/>
            <a:ext cx="12892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Fertilised</a:t>
            </a:r>
            <a:endParaRPr lang="en-GB" sz="17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484285D-FCE2-4615-954F-39EE731242C2}"/>
              </a:ext>
            </a:extLst>
          </p:cNvPr>
          <p:cNvSpPr txBox="1"/>
          <p:nvPr/>
        </p:nvSpPr>
        <p:spPr>
          <a:xfrm>
            <a:off x="9345838" y="3268488"/>
            <a:ext cx="166416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Not fertilised</a:t>
            </a:r>
            <a:endParaRPr lang="en-GB" sz="170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26CFABB-501F-459C-AA04-CD33FFF358BF}"/>
              </a:ext>
            </a:extLst>
          </p:cNvPr>
          <p:cNvSpPr/>
          <p:nvPr/>
        </p:nvSpPr>
        <p:spPr>
          <a:xfrm>
            <a:off x="396340" y="1377943"/>
            <a:ext cx="8775092" cy="1312768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AC050E5-5852-4049-9A15-D6094772A4C7}"/>
              </a:ext>
            </a:extLst>
          </p:cNvPr>
          <p:cNvSpPr/>
          <p:nvPr/>
        </p:nvSpPr>
        <p:spPr>
          <a:xfrm>
            <a:off x="7722308" y="1991079"/>
            <a:ext cx="1253120" cy="33432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4C1B117-8EF0-4B2B-A145-8B9BC3C48820}"/>
              </a:ext>
            </a:extLst>
          </p:cNvPr>
          <p:cNvSpPr/>
          <p:nvPr/>
        </p:nvSpPr>
        <p:spPr>
          <a:xfrm>
            <a:off x="396340" y="2786338"/>
            <a:ext cx="8775092" cy="409524"/>
          </a:xfrm>
          <a:prstGeom prst="rect">
            <a:avLst/>
          </a:prstGeom>
          <a:noFill/>
          <a:ln w="19050">
            <a:solidFill>
              <a:srgbClr val="F863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541B2EA-6AA5-4510-9092-C7C2328C385E}"/>
              </a:ext>
            </a:extLst>
          </p:cNvPr>
          <p:cNvSpPr/>
          <p:nvPr/>
        </p:nvSpPr>
        <p:spPr>
          <a:xfrm>
            <a:off x="396340" y="744427"/>
            <a:ext cx="8775092" cy="409524"/>
          </a:xfrm>
          <a:prstGeom prst="rect">
            <a:avLst/>
          </a:prstGeom>
          <a:noFill/>
          <a:ln w="19050">
            <a:solidFill>
              <a:srgbClr val="F863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2C6310D-8447-4D75-B2F8-0E11690EBA55}"/>
              </a:ext>
            </a:extLst>
          </p:cNvPr>
          <p:cNvSpPr/>
          <p:nvPr/>
        </p:nvSpPr>
        <p:spPr>
          <a:xfrm>
            <a:off x="7745128" y="2849967"/>
            <a:ext cx="1124582" cy="281218"/>
          </a:xfrm>
          <a:prstGeom prst="rect">
            <a:avLst/>
          </a:prstGeom>
          <a:noFill/>
          <a:ln w="19050">
            <a:solidFill>
              <a:srgbClr val="F863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2065608-D81B-466F-878D-AC5A9652C1FF}"/>
              </a:ext>
            </a:extLst>
          </p:cNvPr>
          <p:cNvSpPr txBox="1"/>
          <p:nvPr/>
        </p:nvSpPr>
        <p:spPr>
          <a:xfrm>
            <a:off x="7751752" y="783482"/>
            <a:ext cx="126388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Elevated T</a:t>
            </a:r>
            <a:endParaRPr lang="en-GB" sz="17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4C04C4C-8911-4591-A994-D0D124C57EFC}"/>
              </a:ext>
            </a:extLst>
          </p:cNvPr>
          <p:cNvSpPr txBox="1"/>
          <p:nvPr/>
        </p:nvSpPr>
        <p:spPr>
          <a:xfrm>
            <a:off x="7796175" y="2805191"/>
            <a:ext cx="127269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700" dirty="0"/>
              <a:t>Elevated T</a:t>
            </a:r>
            <a:endParaRPr lang="en-GB" sz="1700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2BC62CCA-54B7-4DC4-A71D-B13D8D3E92FF}"/>
              </a:ext>
            </a:extLst>
          </p:cNvPr>
          <p:cNvSpPr/>
          <p:nvPr/>
        </p:nvSpPr>
        <p:spPr>
          <a:xfrm>
            <a:off x="7728264" y="807276"/>
            <a:ext cx="1124582" cy="281218"/>
          </a:xfrm>
          <a:prstGeom prst="rect">
            <a:avLst/>
          </a:prstGeom>
          <a:noFill/>
          <a:ln w="19050">
            <a:solidFill>
              <a:srgbClr val="F863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16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8759E4-6C89-4F90-9A84-8D975D0A1A76}"/>
              </a:ext>
            </a:extLst>
          </p:cNvPr>
          <p:cNvSpPr txBox="1"/>
          <p:nvPr/>
        </p:nvSpPr>
        <p:spPr>
          <a:xfrm>
            <a:off x="5536731" y="4878081"/>
            <a:ext cx="6158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Figure 3. </a:t>
            </a:r>
            <a:r>
              <a:rPr lang="en-GB" dirty="0"/>
              <a:t>The </a:t>
            </a:r>
            <a:r>
              <a:rPr lang="en-US" dirty="0"/>
              <a:t>transparent headspace chamber for gas flux used for the CO</a:t>
            </a:r>
            <a:r>
              <a:rPr lang="en-US" baseline="-25000" dirty="0"/>
              <a:t>2</a:t>
            </a:r>
            <a:r>
              <a:rPr lang="en-US" dirty="0"/>
              <a:t> and CH</a:t>
            </a:r>
            <a:r>
              <a:rPr lang="en-US" baseline="-25000" dirty="0"/>
              <a:t>4</a:t>
            </a:r>
            <a:r>
              <a:rPr lang="en-US" dirty="0"/>
              <a:t> concentration measurements from plants and soil under controlled lighting conditions (e.g. net ecosystem exchange).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F1EBCD-73D2-417E-8823-0B6535D8F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60" y="0"/>
            <a:ext cx="4743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9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B7B15B4-2D64-4DFC-AF11-3410C33133C5}"/>
              </a:ext>
            </a:extLst>
          </p:cNvPr>
          <p:cNvSpPr txBox="1"/>
          <p:nvPr/>
        </p:nvSpPr>
        <p:spPr>
          <a:xfrm>
            <a:off x="324234" y="5389082"/>
            <a:ext cx="88650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Figure 4. </a:t>
            </a:r>
            <a:r>
              <a:rPr lang="en-GB" dirty="0"/>
              <a:t>Biomass of s</a:t>
            </a:r>
            <a:r>
              <a:rPr lang="pl-PL" dirty="0"/>
              <a:t>hoot</a:t>
            </a:r>
            <a:r>
              <a:rPr lang="en-GB" dirty="0"/>
              <a:t>s</a:t>
            </a:r>
            <a:r>
              <a:rPr lang="pl-PL" dirty="0"/>
              <a:t> </a:t>
            </a:r>
            <a:r>
              <a:rPr lang="en-US" dirty="0"/>
              <a:t>(leaves and stems, in black) and </a:t>
            </a:r>
            <a:r>
              <a:rPr lang="pl-PL" dirty="0"/>
              <a:t>Root</a:t>
            </a:r>
            <a:r>
              <a:rPr lang="en-GB" dirty="0"/>
              <a:t>s</a:t>
            </a:r>
            <a:r>
              <a:rPr lang="pl-PL" dirty="0"/>
              <a:t> </a:t>
            </a:r>
            <a:r>
              <a:rPr lang="en-US" dirty="0"/>
              <a:t>(in red) </a:t>
            </a:r>
            <a:r>
              <a:rPr lang="pl-PL" dirty="0"/>
              <a:t>a) </a:t>
            </a:r>
            <a:r>
              <a:rPr lang="en-GB" dirty="0"/>
              <a:t>when fresh</a:t>
            </a:r>
            <a:r>
              <a:rPr lang="pl-PL" dirty="0"/>
              <a:t> </a:t>
            </a:r>
            <a:r>
              <a:rPr lang="en-US" dirty="0"/>
              <a:t>and </a:t>
            </a:r>
            <a:r>
              <a:rPr lang="pl-PL" dirty="0"/>
              <a:t>b) </a:t>
            </a:r>
            <a:r>
              <a:rPr lang="en-GB" dirty="0"/>
              <a:t>oven dried</a:t>
            </a:r>
            <a:r>
              <a:rPr lang="en-US" dirty="0"/>
              <a:t>, and</a:t>
            </a:r>
            <a:r>
              <a:rPr lang="pl-PL" dirty="0"/>
              <a:t> c) dry root:shoot </a:t>
            </a:r>
            <a:r>
              <a:rPr lang="en-GB" dirty="0" smtClean="0"/>
              <a:t>dry weight </a:t>
            </a:r>
            <a:r>
              <a:rPr lang="pl-PL" dirty="0" smtClean="0"/>
              <a:t>ratio</a:t>
            </a:r>
            <a:r>
              <a:rPr lang="en-US" dirty="0" smtClean="0"/>
              <a:t> </a:t>
            </a:r>
            <a:r>
              <a:rPr lang="en-US" dirty="0"/>
              <a:t>sampled at the end of the experiment</a:t>
            </a:r>
            <a:r>
              <a:rPr lang="pl-PL" dirty="0"/>
              <a:t>. </a:t>
            </a:r>
            <a:r>
              <a:rPr lang="en-GB" dirty="0"/>
              <a:t>The water table was kept at either </a:t>
            </a:r>
            <a:r>
              <a:rPr lang="pl-PL" dirty="0"/>
              <a:t>-30</a:t>
            </a:r>
            <a:r>
              <a:rPr lang="en-GB" dirty="0"/>
              <a:t> </a:t>
            </a:r>
            <a:r>
              <a:rPr lang="pl-PL" dirty="0"/>
              <a:t>cm </a:t>
            </a:r>
            <a:r>
              <a:rPr lang="en-GB" dirty="0"/>
              <a:t>or </a:t>
            </a:r>
            <a:r>
              <a:rPr lang="pl-PL" dirty="0"/>
              <a:t>-50</a:t>
            </a:r>
            <a:r>
              <a:rPr lang="en-GB" dirty="0"/>
              <a:t> </a:t>
            </a:r>
            <a:r>
              <a:rPr lang="pl-PL" dirty="0"/>
              <a:t>cm</a:t>
            </a:r>
            <a:r>
              <a:rPr lang="en-US" dirty="0"/>
              <a:t> (as indicated in the x-axis)</a:t>
            </a:r>
            <a:r>
              <a:rPr lang="en-GB" dirty="0"/>
              <a:t>, and air temperatures at ambient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or ambient </a:t>
            </a:r>
            <a:r>
              <a:rPr lang="pl-PL" dirty="0"/>
              <a:t>+5°C</a:t>
            </a:r>
            <a:r>
              <a:rPr lang="en-GB" dirty="0"/>
              <a:t>, and half the peat cores received fertilizer</a:t>
            </a:r>
            <a:r>
              <a:rPr lang="pl-PL" dirty="0"/>
              <a:t>. Displayed values are means and standard errors</a:t>
            </a:r>
            <a:r>
              <a:rPr lang="en-GB" dirty="0"/>
              <a:t> (n=4)</a:t>
            </a:r>
            <a:r>
              <a:rPr lang="pl-PL" dirty="0"/>
              <a:t>. 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B20BBB-2A33-4FA9-9BC6-EA8331A55A2F}"/>
              </a:ext>
            </a:extLst>
          </p:cNvPr>
          <p:cNvSpPr txBox="1"/>
          <p:nvPr/>
        </p:nvSpPr>
        <p:spPr>
          <a:xfrm>
            <a:off x="487240" y="746032"/>
            <a:ext cx="4042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a)</a:t>
            </a:r>
            <a:endParaRPr lang="en-US" sz="2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BFFC3A-AFAB-4F4F-96F7-4128DCB01011}"/>
              </a:ext>
            </a:extLst>
          </p:cNvPr>
          <p:cNvSpPr txBox="1"/>
          <p:nvPr/>
        </p:nvSpPr>
        <p:spPr>
          <a:xfrm>
            <a:off x="4481027" y="746032"/>
            <a:ext cx="417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b)</a:t>
            </a:r>
            <a:endParaRPr lang="en-US" sz="2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7A36DE-BE9C-4ACE-9F72-FF16C11E3B77}"/>
              </a:ext>
            </a:extLst>
          </p:cNvPr>
          <p:cNvSpPr txBox="1"/>
          <p:nvPr/>
        </p:nvSpPr>
        <p:spPr>
          <a:xfrm>
            <a:off x="8598004" y="746031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c)</a:t>
            </a:r>
            <a:endParaRPr lang="en-US" sz="22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F23D740-FA8B-42B4-A65A-5E330CABA6D7}"/>
              </a:ext>
            </a:extLst>
          </p:cNvPr>
          <p:cNvCxnSpPr>
            <a:cxnSpLocks/>
          </p:cNvCxnSpPr>
          <p:nvPr/>
        </p:nvCxnSpPr>
        <p:spPr>
          <a:xfrm>
            <a:off x="2284162" y="746031"/>
            <a:ext cx="0" cy="32120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23D740-FA8B-42B4-A65A-5E330CABA6D7}"/>
              </a:ext>
            </a:extLst>
          </p:cNvPr>
          <p:cNvCxnSpPr>
            <a:cxnSpLocks/>
          </p:cNvCxnSpPr>
          <p:nvPr/>
        </p:nvCxnSpPr>
        <p:spPr>
          <a:xfrm>
            <a:off x="6203651" y="746031"/>
            <a:ext cx="0" cy="32120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23D740-FA8B-42B4-A65A-5E330CABA6D7}"/>
              </a:ext>
            </a:extLst>
          </p:cNvPr>
          <p:cNvCxnSpPr>
            <a:cxnSpLocks/>
          </p:cNvCxnSpPr>
          <p:nvPr/>
        </p:nvCxnSpPr>
        <p:spPr>
          <a:xfrm>
            <a:off x="10297452" y="746031"/>
            <a:ext cx="0" cy="32120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-37198" y="432525"/>
            <a:ext cx="12229198" cy="6863568"/>
            <a:chOff x="-37198" y="432525"/>
            <a:chExt cx="12229198" cy="6863568"/>
          </a:xfrm>
        </p:grpSpPr>
        <p:pic>
          <p:nvPicPr>
            <p:cNvPr id="24" name="Picture 23" descr="A close up of a mans face&#10;&#10;Description generated with high confidence">
              <a:extLst>
                <a:ext uri="{FF2B5EF4-FFF2-40B4-BE49-F238E27FC236}">
                  <a16:creationId xmlns:a16="http://schemas.microsoft.com/office/drawing/2014/main" id="{FB87D630-4965-43B0-8D08-13B46EAF4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060" y="432525"/>
              <a:ext cx="4141138" cy="4690685"/>
            </a:xfrm>
            <a:prstGeom prst="rect">
              <a:avLst/>
            </a:prstGeom>
          </p:spPr>
        </p:pic>
        <p:pic>
          <p:nvPicPr>
            <p:cNvPr id="22" name="Picture 21" descr="A picture containing sky&#10;&#10;Description generated with very high confidence">
              <a:extLst>
                <a:ext uri="{FF2B5EF4-FFF2-40B4-BE49-F238E27FC236}">
                  <a16:creationId xmlns:a16="http://schemas.microsoft.com/office/drawing/2014/main" id="{BBB98898-C990-445B-8BDD-BB466C57F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4332" y="432525"/>
              <a:ext cx="4140012" cy="4690685"/>
            </a:xfrm>
            <a:prstGeom prst="rect">
              <a:avLst/>
            </a:prstGeom>
          </p:spPr>
        </p:pic>
        <p:pic>
          <p:nvPicPr>
            <p:cNvPr id="20" name="Picture 19" descr="A close up of a white background&#10;&#10;Description generated with high confidence">
              <a:extLst>
                <a:ext uri="{FF2B5EF4-FFF2-40B4-BE49-F238E27FC236}">
                  <a16:creationId xmlns:a16="http://schemas.microsoft.com/office/drawing/2014/main" id="{D74850D4-D846-40E5-99A3-544A1C4B6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7198" y="442453"/>
              <a:ext cx="4227395" cy="4680757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1030230" y="3926593"/>
              <a:ext cx="10824460" cy="379353"/>
              <a:chOff x="1030230" y="4120318"/>
              <a:chExt cx="10824460" cy="379353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B3B42C5-1703-4C6E-9C21-4975889E6123}"/>
                  </a:ext>
                </a:extLst>
              </p:cNvPr>
              <p:cNvSpPr txBox="1"/>
              <p:nvPr/>
            </p:nvSpPr>
            <p:spPr>
              <a:xfrm>
                <a:off x="1030230" y="4127093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-30 cm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CCC65D7-E13B-44BE-95A2-CB37CFCDFE75}"/>
                  </a:ext>
                </a:extLst>
              </p:cNvPr>
              <p:cNvSpPr txBox="1"/>
              <p:nvPr/>
            </p:nvSpPr>
            <p:spPr>
              <a:xfrm>
                <a:off x="4755792" y="4127093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-30 cm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FB5C439-06AA-4106-9D0E-1CE7E4D80A7A}"/>
                  </a:ext>
                </a:extLst>
              </p:cNvPr>
              <p:cNvSpPr txBox="1"/>
              <p:nvPr/>
            </p:nvSpPr>
            <p:spPr>
              <a:xfrm>
                <a:off x="8933688" y="4130339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-30 cm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0DF5008-82ED-447C-87CF-5194EFAA72E9}"/>
                  </a:ext>
                </a:extLst>
              </p:cNvPr>
              <p:cNvSpPr txBox="1"/>
              <p:nvPr/>
            </p:nvSpPr>
            <p:spPr>
              <a:xfrm>
                <a:off x="2608821" y="4120318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-50 cm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7F97D42-9ED3-4172-9F67-350677FC9FCE}"/>
                  </a:ext>
                </a:extLst>
              </p:cNvPr>
              <p:cNvSpPr txBox="1"/>
              <p:nvPr/>
            </p:nvSpPr>
            <p:spPr>
              <a:xfrm>
                <a:off x="6735817" y="4120318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-50 cm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E8F8620-3B1C-4AC8-8416-0C328009EFF7}"/>
                  </a:ext>
                </a:extLst>
              </p:cNvPr>
              <p:cNvSpPr txBox="1"/>
              <p:nvPr/>
            </p:nvSpPr>
            <p:spPr>
              <a:xfrm>
                <a:off x="10837051" y="4127093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-50 cm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AE25185-1661-48C1-B7EE-18A9DB504905}"/>
                </a:ext>
              </a:extLst>
            </p:cNvPr>
            <p:cNvSpPr txBox="1"/>
            <p:nvPr/>
          </p:nvSpPr>
          <p:spPr>
            <a:xfrm>
              <a:off x="10078629" y="4467160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err="1"/>
                <a:t>Shoots</a:t>
              </a:r>
              <a:endParaRPr lang="pl-PL" sz="1200" dirty="0"/>
            </a:p>
            <a:p>
              <a:r>
                <a:rPr lang="pl-PL" sz="1200" dirty="0" err="1"/>
                <a:t>Roots</a:t>
              </a:r>
              <a:endParaRPr lang="en-US" sz="12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A21926-BE1E-4B60-951C-06032DD1E29B}"/>
                </a:ext>
              </a:extLst>
            </p:cNvPr>
            <p:cNvSpPr txBox="1"/>
            <p:nvPr/>
          </p:nvSpPr>
          <p:spPr>
            <a:xfrm>
              <a:off x="10100081" y="4987769"/>
              <a:ext cx="2091919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pl-PL" sz="1200" dirty="0"/>
            </a:p>
            <a:p>
              <a:r>
                <a:rPr lang="pl-PL" sz="1200" dirty="0"/>
                <a:t>-30 cm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Ambient</a:t>
              </a:r>
              <a:endParaRPr lang="pl-PL" sz="1200" dirty="0"/>
            </a:p>
            <a:p>
              <a:r>
                <a:rPr lang="pl-PL" sz="1200" dirty="0"/>
                <a:t>-30 cm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Elevated</a:t>
              </a:r>
              <a:endParaRPr lang="pl-PL" sz="1200" dirty="0"/>
            </a:p>
            <a:p>
              <a:r>
                <a:rPr lang="pl-PL" sz="1200" dirty="0"/>
                <a:t>-30 cm Not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Ambient</a:t>
              </a:r>
              <a:endParaRPr lang="pl-PL" sz="1200" dirty="0"/>
            </a:p>
            <a:p>
              <a:r>
                <a:rPr lang="pl-PL" sz="1200" dirty="0"/>
                <a:t>-30 cm Not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Elevated</a:t>
              </a:r>
              <a:endParaRPr lang="pl-PL" sz="1200" dirty="0"/>
            </a:p>
            <a:p>
              <a:r>
                <a:rPr lang="pl-PL" sz="1200" dirty="0"/>
                <a:t>-50 cm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Ambient</a:t>
              </a:r>
              <a:endParaRPr lang="pl-PL" sz="1200" dirty="0"/>
            </a:p>
            <a:p>
              <a:r>
                <a:rPr lang="pl-PL" sz="1200" dirty="0"/>
                <a:t>-50 cm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Elevated</a:t>
              </a:r>
              <a:endParaRPr lang="pl-PL" sz="1200" dirty="0"/>
            </a:p>
            <a:p>
              <a:r>
                <a:rPr lang="pl-PL" sz="1200" dirty="0"/>
                <a:t>-50 cm Not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Ambient</a:t>
              </a:r>
              <a:endParaRPr lang="pl-PL" sz="1200" dirty="0"/>
            </a:p>
            <a:p>
              <a:r>
                <a:rPr lang="pl-PL" sz="1200" dirty="0"/>
                <a:t>-50 cm Not </a:t>
              </a:r>
              <a:r>
                <a:rPr lang="pl-PL" sz="1200" dirty="0" err="1"/>
                <a:t>Fertilised</a:t>
              </a:r>
              <a:r>
                <a:rPr lang="pl-PL" sz="1200" dirty="0"/>
                <a:t> </a:t>
              </a:r>
              <a:r>
                <a:rPr lang="pl-PL" sz="1200" dirty="0" err="1"/>
                <a:t>Elevated</a:t>
              </a:r>
              <a:r>
                <a:rPr lang="pl-PL" sz="1200" dirty="0"/>
                <a:t> </a:t>
              </a:r>
            </a:p>
            <a:p>
              <a:r>
                <a:rPr lang="pl-PL" sz="1200" dirty="0"/>
                <a:t> </a:t>
              </a:r>
            </a:p>
            <a:p>
              <a:endParaRPr lang="pl-PL" sz="1200" dirty="0"/>
            </a:p>
            <a:p>
              <a:endParaRPr lang="en-US" sz="12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DAF0808-69D8-426F-B186-6A971D1E8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57882" y="4489650"/>
              <a:ext cx="231313" cy="22094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453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EFB6AE5-88C1-4E6E-A185-5AB20CEFD15F}"/>
              </a:ext>
            </a:extLst>
          </p:cNvPr>
          <p:cNvSpPr txBox="1"/>
          <p:nvPr/>
        </p:nvSpPr>
        <p:spPr>
          <a:xfrm>
            <a:off x="9380948" y="243738"/>
            <a:ext cx="256032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500" dirty="0"/>
              <a:t>Figure 5. </a:t>
            </a:r>
            <a:r>
              <a:rPr lang="en-GB" sz="1500" dirty="0" smtClean="0"/>
              <a:t>Mean </a:t>
            </a:r>
            <a:r>
              <a:rPr lang="en-GB" sz="1500" dirty="0"/>
              <a:t>respiration averaged over 11 weeks for a) </a:t>
            </a:r>
            <a:r>
              <a:rPr lang="en-US" sz="1500" dirty="0"/>
              <a:t>s</a:t>
            </a:r>
            <a:r>
              <a:rPr lang="pl-PL" sz="1500" dirty="0"/>
              <a:t>oil </a:t>
            </a:r>
            <a:r>
              <a:rPr lang="en-US" sz="1500" dirty="0"/>
              <a:t>(R</a:t>
            </a:r>
            <a:r>
              <a:rPr lang="pl-PL" sz="1500" dirty="0"/>
              <a:t>h</a:t>
            </a:r>
            <a:r>
              <a:rPr lang="en-US" sz="1500" dirty="0"/>
              <a:t>)</a:t>
            </a:r>
            <a:r>
              <a:rPr lang="pl-PL" sz="1500" dirty="0"/>
              <a:t> b) NEE</a:t>
            </a:r>
            <a:r>
              <a:rPr lang="en-GB" sz="1500" dirty="0"/>
              <a:t>; </a:t>
            </a:r>
            <a:r>
              <a:rPr lang="pl-PL" sz="1500" dirty="0"/>
              <a:t> c) ecosystem respiration</a:t>
            </a:r>
            <a:r>
              <a:rPr lang="en-US" sz="1500" dirty="0"/>
              <a:t> (ER)</a:t>
            </a:r>
            <a:r>
              <a:rPr lang="pl-PL" sz="1500" dirty="0"/>
              <a:t> </a:t>
            </a:r>
            <a:r>
              <a:rPr lang="en-GB" sz="1500" dirty="0"/>
              <a:t>together with </a:t>
            </a:r>
            <a:r>
              <a:rPr lang="pl-PL" sz="1500" dirty="0"/>
              <a:t>d) GPP</a:t>
            </a:r>
            <a:r>
              <a:rPr lang="en-GB" sz="1500" dirty="0"/>
              <a:t> over the same time period</a:t>
            </a:r>
            <a:r>
              <a:rPr lang="pl-PL" sz="1500" dirty="0"/>
              <a:t>. </a:t>
            </a:r>
            <a:r>
              <a:rPr lang="en-GB" sz="1500" dirty="0"/>
              <a:t>In each case the water table was kept at </a:t>
            </a:r>
            <a:r>
              <a:rPr lang="pl-PL" sz="1500" dirty="0"/>
              <a:t>-30</a:t>
            </a:r>
            <a:r>
              <a:rPr lang="en-GB" sz="1500" dirty="0"/>
              <a:t> </a:t>
            </a:r>
            <a:r>
              <a:rPr lang="pl-PL" sz="1500" dirty="0"/>
              <a:t>cm </a:t>
            </a:r>
            <a:r>
              <a:rPr lang="en-GB" sz="1500" dirty="0"/>
              <a:t>or </a:t>
            </a:r>
            <a:r>
              <a:rPr lang="pl-PL" sz="1500" dirty="0"/>
              <a:t>-50</a:t>
            </a:r>
            <a:r>
              <a:rPr lang="en-GB" sz="1500" dirty="0"/>
              <a:t> </a:t>
            </a:r>
            <a:r>
              <a:rPr lang="pl-PL" sz="1500" dirty="0"/>
              <a:t>cm</a:t>
            </a:r>
            <a:r>
              <a:rPr lang="en-GB" sz="1500" dirty="0"/>
              <a:t>, and air temperatures at ambient or ambient </a:t>
            </a:r>
            <a:r>
              <a:rPr lang="pl-PL" sz="1500" dirty="0"/>
              <a:t>+5°C</a:t>
            </a:r>
            <a:r>
              <a:rPr lang="en-GB" sz="1500" dirty="0"/>
              <a:t>, and half the peat cores received fertilizer</a:t>
            </a:r>
            <a:r>
              <a:rPr lang="pl-PL" sz="1500" dirty="0" smtClean="0"/>
              <a:t>.</a:t>
            </a:r>
            <a:r>
              <a:rPr lang="en-GB" sz="1500" dirty="0" smtClean="0"/>
              <a:t> </a:t>
            </a:r>
            <a:r>
              <a:rPr lang="pl-PL" sz="1500" dirty="0" smtClean="0"/>
              <a:t> </a:t>
            </a:r>
            <a:r>
              <a:rPr lang="pl-PL" sz="1500" dirty="0"/>
              <a:t>Displayed values are means and standard errors</a:t>
            </a:r>
            <a:r>
              <a:rPr lang="en-GB" sz="1500" dirty="0"/>
              <a:t> (n=4)</a:t>
            </a:r>
            <a:r>
              <a:rPr lang="pl-PL" sz="1500" dirty="0"/>
              <a:t>. </a:t>
            </a:r>
            <a:endParaRPr lang="en-US" sz="1500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1D0001-35D4-4709-BD85-5E2E686086B8}"/>
              </a:ext>
            </a:extLst>
          </p:cNvPr>
          <p:cNvSpPr txBox="1"/>
          <p:nvPr/>
        </p:nvSpPr>
        <p:spPr>
          <a:xfrm>
            <a:off x="5633872" y="172083"/>
            <a:ext cx="452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c) </a:t>
            </a:r>
            <a:endParaRPr lang="en-US" sz="2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EB62FA-FFFC-4863-9B46-074389BD71A0}"/>
              </a:ext>
            </a:extLst>
          </p:cNvPr>
          <p:cNvSpPr txBox="1"/>
          <p:nvPr/>
        </p:nvSpPr>
        <p:spPr>
          <a:xfrm>
            <a:off x="942053" y="172082"/>
            <a:ext cx="4963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dirty="0"/>
              <a:t>a)</a:t>
            </a:r>
            <a:endParaRPr lang="en-US" sz="2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8A522D-8351-4697-B8D4-AC116BA57772}"/>
              </a:ext>
            </a:extLst>
          </p:cNvPr>
          <p:cNvSpPr txBox="1"/>
          <p:nvPr/>
        </p:nvSpPr>
        <p:spPr>
          <a:xfrm>
            <a:off x="5633872" y="3503290"/>
            <a:ext cx="417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d)</a:t>
            </a:r>
            <a:endParaRPr lang="en-US" sz="2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C2455C-697D-4533-964A-AD1A68590DD4}"/>
              </a:ext>
            </a:extLst>
          </p:cNvPr>
          <p:cNvSpPr txBox="1"/>
          <p:nvPr/>
        </p:nvSpPr>
        <p:spPr>
          <a:xfrm>
            <a:off x="967546" y="3503291"/>
            <a:ext cx="417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dirty="0"/>
              <a:t>b)</a:t>
            </a:r>
            <a:endParaRPr lang="en-US" sz="2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28912" y="61992"/>
            <a:ext cx="9122306" cy="6856333"/>
            <a:chOff x="128912" y="61992"/>
            <a:chExt cx="9122306" cy="685633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9319190-FCF4-4005-8E99-195856A2F9E7}"/>
                </a:ext>
              </a:extLst>
            </p:cNvPr>
            <p:cNvSpPr txBox="1"/>
            <p:nvPr/>
          </p:nvSpPr>
          <p:spPr>
            <a:xfrm>
              <a:off x="7871256" y="6546280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-50 cm</a:t>
              </a:r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DAC2EB-EB52-437F-8A6B-242A570B6FB9}"/>
                </a:ext>
              </a:extLst>
            </p:cNvPr>
            <p:cNvSpPr txBox="1"/>
            <p:nvPr/>
          </p:nvSpPr>
          <p:spPr>
            <a:xfrm>
              <a:off x="6042758" y="6546280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-30 cm</a:t>
              </a:r>
              <a:endParaRPr lang="en-US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28912" y="61992"/>
              <a:ext cx="9122306" cy="6577390"/>
              <a:chOff x="128912" y="61992"/>
              <a:chExt cx="9122306" cy="6577390"/>
            </a:xfrm>
          </p:grpSpPr>
          <p:pic>
            <p:nvPicPr>
              <p:cNvPr id="31" name="Picture 30" descr="A close up of text on a white surface&#10;&#10;Description generated with high confidence">
                <a:extLst>
                  <a:ext uri="{FF2B5EF4-FFF2-40B4-BE49-F238E27FC236}">
                    <a16:creationId xmlns:a16="http://schemas.microsoft.com/office/drawing/2014/main" id="{043C01D3-F991-40FC-AC2F-62B0AC8024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28461" y="3117648"/>
                <a:ext cx="4322757" cy="3521734"/>
              </a:xfrm>
              <a:prstGeom prst="rect">
                <a:avLst/>
              </a:prstGeom>
            </p:spPr>
          </p:pic>
          <p:pic>
            <p:nvPicPr>
              <p:cNvPr id="22" name="Picture 21" descr="A screenshot of a cell phone&#10;&#10;Description generated with high confidence">
                <a:extLst>
                  <a:ext uri="{FF2B5EF4-FFF2-40B4-BE49-F238E27FC236}">
                    <a16:creationId xmlns:a16="http://schemas.microsoft.com/office/drawing/2014/main" id="{6E3C802B-BBD1-4B14-8C6A-DF1ABA7DA4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97"/>
              <a:stretch/>
            </p:blipFill>
            <p:spPr>
              <a:xfrm>
                <a:off x="4921349" y="61992"/>
                <a:ext cx="4329869" cy="3272985"/>
              </a:xfrm>
              <a:prstGeom prst="rect">
                <a:avLst/>
              </a:prstGeom>
            </p:spPr>
          </p:pic>
          <p:pic>
            <p:nvPicPr>
              <p:cNvPr id="11" name="Picture 10" descr="A close up of a mans face&#10;&#10;Description generated with very high confidence">
                <a:extLst>
                  <a:ext uri="{FF2B5EF4-FFF2-40B4-BE49-F238E27FC236}">
                    <a16:creationId xmlns:a16="http://schemas.microsoft.com/office/drawing/2014/main" id="{77F982FE-CD4E-4A41-9EEC-1DED966678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8912" y="3117647"/>
                <a:ext cx="4447998" cy="3521734"/>
              </a:xfrm>
              <a:prstGeom prst="rect">
                <a:avLst/>
              </a:prstGeom>
            </p:spPr>
          </p:pic>
          <p:pic>
            <p:nvPicPr>
              <p:cNvPr id="5" name="Picture 4" descr="A close up of a black background&#10;&#10;Description generated with high confidence">
                <a:extLst>
                  <a:ext uri="{FF2B5EF4-FFF2-40B4-BE49-F238E27FC236}">
                    <a16:creationId xmlns:a16="http://schemas.microsoft.com/office/drawing/2014/main" id="{00117670-EEC6-4CD4-83F4-215C819E9E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04"/>
              <a:stretch/>
            </p:blipFill>
            <p:spPr>
              <a:xfrm>
                <a:off x="247041" y="61993"/>
                <a:ext cx="4329869" cy="3265218"/>
              </a:xfrm>
              <a:prstGeom prst="rect">
                <a:avLst/>
              </a:prstGeom>
            </p:spPr>
          </p:pic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B1278CD-D1B4-41D4-84DA-696F1030CD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1462" y="243738"/>
                <a:ext cx="0" cy="305327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D369B02-030F-42CF-B533-59B66C27AB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16936" y="3402393"/>
                <a:ext cx="3060" cy="316957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7D39D04A-3E5F-4967-A979-A64ECA493D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6936" y="243738"/>
                <a:ext cx="0" cy="301276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85BD102-5B0E-49CF-A4C3-A5AF1749B7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1462" y="3402393"/>
                <a:ext cx="0" cy="317356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C51CA7-6015-4D8F-BAF3-C22C632C734B}"/>
                </a:ext>
              </a:extLst>
            </p:cNvPr>
            <p:cNvSpPr txBox="1"/>
            <p:nvPr/>
          </p:nvSpPr>
          <p:spPr>
            <a:xfrm>
              <a:off x="1353341" y="6548993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-30 cm</a:t>
              </a:r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D6042EE-4B26-460A-909E-1ED3BE7B5FA0}"/>
                </a:ext>
              </a:extLst>
            </p:cNvPr>
            <p:cNvSpPr txBox="1"/>
            <p:nvPr/>
          </p:nvSpPr>
          <p:spPr>
            <a:xfrm>
              <a:off x="3056398" y="6544639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-50 cm</a:t>
              </a:r>
              <a:endParaRPr lang="en-US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437F944-0D63-4324-9833-7188E64F8F84}"/>
              </a:ext>
            </a:extLst>
          </p:cNvPr>
          <p:cNvSpPr txBox="1"/>
          <p:nvPr/>
        </p:nvSpPr>
        <p:spPr>
          <a:xfrm>
            <a:off x="9802478" y="4651707"/>
            <a:ext cx="240950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1400" dirty="0"/>
          </a:p>
          <a:p>
            <a:r>
              <a:rPr lang="pl-PL" sz="1400" dirty="0"/>
              <a:t>-30 cm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Ambient</a:t>
            </a:r>
            <a:endParaRPr lang="pl-PL" sz="1400" dirty="0"/>
          </a:p>
          <a:p>
            <a:r>
              <a:rPr lang="pl-PL" sz="1400" dirty="0"/>
              <a:t>-30 cm Not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Ambient</a:t>
            </a:r>
            <a:endParaRPr lang="pl-PL" sz="1400" dirty="0"/>
          </a:p>
          <a:p>
            <a:r>
              <a:rPr lang="pl-PL" sz="1400" dirty="0"/>
              <a:t>-50 cm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Ambient</a:t>
            </a:r>
            <a:endParaRPr lang="pl-PL" sz="1400" dirty="0"/>
          </a:p>
          <a:p>
            <a:r>
              <a:rPr lang="pl-PL" sz="1400" dirty="0"/>
              <a:t>-50 cm Not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Ambient</a:t>
            </a:r>
            <a:endParaRPr lang="pl-PL" sz="1400" dirty="0"/>
          </a:p>
          <a:p>
            <a:r>
              <a:rPr lang="pl-PL" sz="1400" dirty="0"/>
              <a:t>-30 cm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Elevated</a:t>
            </a:r>
            <a:endParaRPr lang="pl-PL" sz="1400" dirty="0"/>
          </a:p>
          <a:p>
            <a:r>
              <a:rPr lang="pl-PL" sz="1400" dirty="0"/>
              <a:t>-30 cm Not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Elevated</a:t>
            </a:r>
            <a:endParaRPr lang="pl-PL" sz="1400" dirty="0"/>
          </a:p>
          <a:p>
            <a:r>
              <a:rPr lang="pl-PL" sz="1400" dirty="0"/>
              <a:t>-50 cm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Elevated</a:t>
            </a:r>
            <a:endParaRPr lang="pl-PL" sz="1400" dirty="0"/>
          </a:p>
          <a:p>
            <a:r>
              <a:rPr lang="pl-PL" sz="1400" dirty="0"/>
              <a:t>-50 cm Not </a:t>
            </a:r>
            <a:r>
              <a:rPr lang="pl-PL" sz="1400" dirty="0" err="1"/>
              <a:t>Fertilised</a:t>
            </a:r>
            <a:r>
              <a:rPr lang="pl-PL" sz="1400" dirty="0"/>
              <a:t> </a:t>
            </a:r>
            <a:r>
              <a:rPr lang="pl-PL" sz="1400" dirty="0" err="1"/>
              <a:t>Elevated</a:t>
            </a:r>
            <a:r>
              <a:rPr lang="pl-PL" sz="1400" dirty="0"/>
              <a:t> </a:t>
            </a:r>
          </a:p>
          <a:p>
            <a:r>
              <a:rPr lang="pl-PL" sz="1200" dirty="0"/>
              <a:t> </a:t>
            </a:r>
          </a:p>
          <a:p>
            <a:endParaRPr lang="pl-PL" sz="1200" dirty="0"/>
          </a:p>
          <a:p>
            <a:endParaRPr lang="en-US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17EAB9E-B78A-4DEF-B287-3A5D63EF5D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9994" y="4899001"/>
            <a:ext cx="260591" cy="174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34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D4F28C-1F3E-430D-80A7-D833314F4953}"/>
              </a:ext>
            </a:extLst>
          </p:cNvPr>
          <p:cNvSpPr txBox="1"/>
          <p:nvPr/>
        </p:nvSpPr>
        <p:spPr>
          <a:xfrm>
            <a:off x="999304" y="316647"/>
            <a:ext cx="4042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a)</a:t>
            </a:r>
            <a:endParaRPr lang="en-US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C55036-B9D0-49D1-8E47-BA6CE8E2C128}"/>
              </a:ext>
            </a:extLst>
          </p:cNvPr>
          <p:cNvSpPr txBox="1"/>
          <p:nvPr/>
        </p:nvSpPr>
        <p:spPr>
          <a:xfrm>
            <a:off x="691350" y="5362958"/>
            <a:ext cx="7499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/>
              <a:t>Figure</a:t>
            </a:r>
            <a:r>
              <a:rPr lang="pl-PL" sz="1400" dirty="0"/>
              <a:t> 6. Average CH</a:t>
            </a:r>
            <a:r>
              <a:rPr lang="pl-PL" sz="1400" baseline="-25000" dirty="0"/>
              <a:t>4</a:t>
            </a:r>
            <a:r>
              <a:rPr lang="pl-PL" sz="1400" dirty="0"/>
              <a:t> flux </a:t>
            </a:r>
            <a:r>
              <a:rPr lang="en-US" sz="1400" dirty="0"/>
              <a:t>over</a:t>
            </a:r>
            <a:r>
              <a:rPr lang="pl-PL" sz="1400" dirty="0"/>
              <a:t> a period of 11 weeks from a) not </a:t>
            </a:r>
            <a:r>
              <a:rPr lang="pl-PL" sz="1400" dirty="0" smtClean="0"/>
              <a:t>planted</a:t>
            </a:r>
            <a:r>
              <a:rPr lang="en-GB" sz="1400" dirty="0"/>
              <a:t>,</a:t>
            </a:r>
            <a:r>
              <a:rPr lang="pl-PL" sz="1400" dirty="0" smtClean="0"/>
              <a:t> </a:t>
            </a:r>
            <a:r>
              <a:rPr lang="pl-PL" sz="1400" dirty="0"/>
              <a:t>b) planted cores</a:t>
            </a:r>
            <a:r>
              <a:rPr lang="en-GB" sz="1400" dirty="0"/>
              <a:t> with water table kept at </a:t>
            </a:r>
            <a:r>
              <a:rPr lang="pl-PL" sz="1400" dirty="0"/>
              <a:t>-30</a:t>
            </a:r>
            <a:r>
              <a:rPr lang="en-GB" sz="1400" dirty="0"/>
              <a:t> </a:t>
            </a:r>
            <a:r>
              <a:rPr lang="pl-PL" sz="1400" dirty="0"/>
              <a:t>cm </a:t>
            </a:r>
            <a:r>
              <a:rPr lang="en-GB" sz="1400" dirty="0"/>
              <a:t>or </a:t>
            </a:r>
            <a:r>
              <a:rPr lang="pl-PL" sz="1400" dirty="0"/>
              <a:t>-50</a:t>
            </a:r>
            <a:r>
              <a:rPr lang="en-GB" sz="1400" dirty="0"/>
              <a:t> </a:t>
            </a:r>
            <a:r>
              <a:rPr lang="pl-PL" sz="1400" dirty="0"/>
              <a:t>cm </a:t>
            </a:r>
            <a:r>
              <a:rPr lang="en-GB" sz="1400" dirty="0"/>
              <a:t>and with ambient air temperatures or </a:t>
            </a:r>
            <a:r>
              <a:rPr lang="pl-PL" sz="1400" dirty="0"/>
              <a:t>+5°C air temperature</a:t>
            </a:r>
            <a:r>
              <a:rPr lang="en-GB" sz="1400" dirty="0"/>
              <a:t>, in cores with and without fertilizer additions</a:t>
            </a:r>
            <a:r>
              <a:rPr lang="pl-PL" sz="1400" dirty="0"/>
              <a:t>. Displayed values are means and standard errors</a:t>
            </a:r>
            <a:r>
              <a:rPr lang="en-GB" sz="1400" dirty="0"/>
              <a:t> (n=4)</a:t>
            </a:r>
            <a:r>
              <a:rPr lang="pl-PL" sz="1400" dirty="0"/>
              <a:t>. </a:t>
            </a:r>
            <a:endParaRPr lang="en-US" sz="1400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9B3E35-37FF-4B28-AFC1-B112F040D8C0}"/>
              </a:ext>
            </a:extLst>
          </p:cNvPr>
          <p:cNvSpPr txBox="1"/>
          <p:nvPr/>
        </p:nvSpPr>
        <p:spPr>
          <a:xfrm>
            <a:off x="6105413" y="316647"/>
            <a:ext cx="417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dirty="0"/>
              <a:t>b)</a:t>
            </a:r>
            <a:endParaRPr lang="en-US" sz="2200" dirty="0"/>
          </a:p>
        </p:txBody>
      </p:sp>
      <p:grpSp>
        <p:nvGrpSpPr>
          <p:cNvPr id="3" name="Group 2"/>
          <p:cNvGrpSpPr/>
          <p:nvPr/>
        </p:nvGrpSpPr>
        <p:grpSpPr>
          <a:xfrm>
            <a:off x="65403" y="54244"/>
            <a:ext cx="11972796" cy="7277324"/>
            <a:chOff x="65403" y="54244"/>
            <a:chExt cx="11972796" cy="727732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490B69-7A1F-4E55-B6E4-1CDA99C8DBA2}"/>
                </a:ext>
              </a:extLst>
            </p:cNvPr>
            <p:cNvSpPr txBox="1"/>
            <p:nvPr/>
          </p:nvSpPr>
          <p:spPr>
            <a:xfrm>
              <a:off x="1808086" y="4348009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-30 cm</a:t>
              </a:r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9D5EDC-A2D3-4189-A02E-B38FB779901E}"/>
                </a:ext>
              </a:extLst>
            </p:cNvPr>
            <p:cNvSpPr txBox="1"/>
            <p:nvPr/>
          </p:nvSpPr>
          <p:spPr>
            <a:xfrm>
              <a:off x="6903088" y="4348009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-30 cm</a:t>
              </a:r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B48AAB0-6810-4013-B3CA-B42FDF8206C0}"/>
                </a:ext>
              </a:extLst>
            </p:cNvPr>
            <p:cNvSpPr txBox="1"/>
            <p:nvPr/>
          </p:nvSpPr>
          <p:spPr>
            <a:xfrm>
              <a:off x="9262687" y="4348009"/>
              <a:ext cx="10176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/>
                <a:t>-50 cm</a:t>
              </a:r>
              <a:endParaRPr lang="en-US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5403" y="54244"/>
              <a:ext cx="11972796" cy="7277324"/>
              <a:chOff x="65403" y="54244"/>
              <a:chExt cx="11972796" cy="7277324"/>
            </a:xfrm>
          </p:grpSpPr>
          <p:pic>
            <p:nvPicPr>
              <p:cNvPr id="10" name="Picture 9" descr="A screenshot of a cell phone&#10;&#10;Description generated with high confidence">
                <a:extLst>
                  <a:ext uri="{FF2B5EF4-FFF2-40B4-BE49-F238E27FC236}">
                    <a16:creationId xmlns:a16="http://schemas.microsoft.com/office/drawing/2014/main" id="{7D1AE9AD-F6DB-4372-803D-70AFF04A52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51" t="3678"/>
              <a:stretch/>
            </p:blipFill>
            <p:spPr>
              <a:xfrm>
                <a:off x="5974596" y="54244"/>
                <a:ext cx="4931138" cy="4387254"/>
              </a:xfrm>
              <a:prstGeom prst="rect">
                <a:avLst/>
              </a:prstGeom>
            </p:spPr>
          </p:pic>
          <p:pic>
            <p:nvPicPr>
              <p:cNvPr id="6" name="Picture 5" descr="A screenshot of a cell phone&#10;&#10;Description generated with high confidence">
                <a:extLst>
                  <a:ext uri="{FF2B5EF4-FFF2-40B4-BE49-F238E27FC236}">
                    <a16:creationId xmlns:a16="http://schemas.microsoft.com/office/drawing/2014/main" id="{A99718E3-22CE-41FD-91B7-A4A66A9453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854" b="274"/>
              <a:stretch/>
            </p:blipFill>
            <p:spPr>
              <a:xfrm>
                <a:off x="65403" y="61993"/>
                <a:ext cx="5845433" cy="4361949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BC2D9EE-A030-47B5-BA4B-4CA98F4D5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66424" y="264088"/>
                <a:ext cx="0" cy="413439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C49996C-1EE4-4146-8F50-74F35C8247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40165" y="271916"/>
                <a:ext cx="0" cy="412656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FECB063-E5B1-420E-A40E-9D7BB0C6701C}"/>
                  </a:ext>
                </a:extLst>
              </p:cNvPr>
              <p:cNvSpPr txBox="1"/>
              <p:nvPr/>
            </p:nvSpPr>
            <p:spPr>
              <a:xfrm>
                <a:off x="4201342" y="4353057"/>
                <a:ext cx="1017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/>
                  <a:t>-50 cm</a:t>
                </a:r>
                <a:endParaRPr lang="en-US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8BD8A0-D674-4F15-B3DF-53477A969D63}"/>
                  </a:ext>
                </a:extLst>
              </p:cNvPr>
              <p:cNvSpPr txBox="1"/>
              <p:nvPr/>
            </p:nvSpPr>
            <p:spPr>
              <a:xfrm>
                <a:off x="9470701" y="4607745"/>
                <a:ext cx="2567498" cy="2723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pl-PL" sz="1500" dirty="0"/>
              </a:p>
              <a:p>
                <a:r>
                  <a:rPr lang="pl-PL" sz="1500" dirty="0"/>
                  <a:t>-30 cm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Ambient</a:t>
                </a:r>
                <a:endParaRPr lang="pl-PL" sz="1500" dirty="0"/>
              </a:p>
              <a:p>
                <a:r>
                  <a:rPr lang="pl-PL" sz="1500" dirty="0"/>
                  <a:t>-30 cm Not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Ambient</a:t>
                </a:r>
                <a:endParaRPr lang="pl-PL" sz="1500" dirty="0"/>
              </a:p>
              <a:p>
                <a:r>
                  <a:rPr lang="pl-PL" sz="1500" dirty="0"/>
                  <a:t>-50 cm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Ambient</a:t>
                </a:r>
                <a:endParaRPr lang="pl-PL" sz="1500" dirty="0"/>
              </a:p>
              <a:p>
                <a:r>
                  <a:rPr lang="pl-PL" sz="1500" dirty="0"/>
                  <a:t>-50 cm Not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Ambient</a:t>
                </a:r>
                <a:endParaRPr lang="pl-PL" sz="1500" dirty="0"/>
              </a:p>
              <a:p>
                <a:r>
                  <a:rPr lang="pl-PL" sz="1500" dirty="0"/>
                  <a:t>-30 cm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Elevated</a:t>
                </a:r>
                <a:endParaRPr lang="pl-PL" sz="1500" dirty="0"/>
              </a:p>
              <a:p>
                <a:r>
                  <a:rPr lang="pl-PL" sz="1500" dirty="0"/>
                  <a:t>-30 cm Not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Elevated</a:t>
                </a:r>
                <a:endParaRPr lang="pl-PL" sz="1500" dirty="0"/>
              </a:p>
              <a:p>
                <a:r>
                  <a:rPr lang="pl-PL" sz="1500" dirty="0"/>
                  <a:t>-50 cm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Elevated</a:t>
                </a:r>
                <a:endParaRPr lang="pl-PL" sz="1500" dirty="0"/>
              </a:p>
              <a:p>
                <a:r>
                  <a:rPr lang="pl-PL" sz="1500" dirty="0"/>
                  <a:t>-50 cm Not </a:t>
                </a:r>
                <a:r>
                  <a:rPr lang="pl-PL" sz="1500" dirty="0" err="1"/>
                  <a:t>Fertilised</a:t>
                </a:r>
                <a:r>
                  <a:rPr lang="pl-PL" sz="1500" dirty="0"/>
                  <a:t> </a:t>
                </a:r>
                <a:r>
                  <a:rPr lang="pl-PL" sz="1500" dirty="0" err="1"/>
                  <a:t>Elevated</a:t>
                </a:r>
                <a:r>
                  <a:rPr lang="pl-PL" sz="1500" dirty="0"/>
                  <a:t> </a:t>
                </a:r>
              </a:p>
              <a:p>
                <a:r>
                  <a:rPr lang="pl-PL" sz="1200" dirty="0"/>
                  <a:t> </a:t>
                </a:r>
              </a:p>
              <a:p>
                <a:endParaRPr lang="pl-PL" sz="1200" dirty="0"/>
              </a:p>
              <a:p>
                <a:endParaRPr lang="en-US" sz="1200" dirty="0"/>
              </a:p>
            </p:txBody>
          </p:sp>
        </p:grp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01AB93A-EBED-46AE-AF31-81CADB45F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6886" y="4858018"/>
            <a:ext cx="286469" cy="191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7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3353</TotalTime>
  <Words>649</Words>
  <Application>Microsoft Office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Matysek</dc:creator>
  <cp:lastModifiedBy>Page, Susan E. (Prof.)</cp:lastModifiedBy>
  <cp:revision>75</cp:revision>
  <dcterms:created xsi:type="dcterms:W3CDTF">2018-07-29T21:27:19Z</dcterms:created>
  <dcterms:modified xsi:type="dcterms:W3CDTF">2019-03-13T09:12:38Z</dcterms:modified>
</cp:coreProperties>
</file>