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599988" cy="8997950"/>
  <p:notesSz cx="6858000" cy="9144000"/>
  <p:defaultTextStyle>
    <a:defPPr>
      <a:defRPr lang="en-US"/>
    </a:defPPr>
    <a:lvl1pPr marL="0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59201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18403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77604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36805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96007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55208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14409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73611" algn="l" defTabSz="55920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480" y="-80"/>
      </p:cViewPr>
      <p:guideLst>
        <p:guide orient="horz" pos="2834"/>
        <p:guide pos="3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000" y="2795199"/>
            <a:ext cx="10709990" cy="19287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99" y="5098838"/>
            <a:ext cx="8819991" cy="22994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59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18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77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36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9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55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14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7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4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5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34992" y="360337"/>
            <a:ext cx="2834998" cy="76774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9999" y="360337"/>
            <a:ext cx="8294992" cy="76774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4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6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313" y="5782018"/>
            <a:ext cx="10709990" cy="1787093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5313" y="3813716"/>
            <a:ext cx="10709990" cy="1968301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59201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184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776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36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96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5520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1440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7361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78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0000" y="2099524"/>
            <a:ext cx="5564994" cy="593823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4995" y="2099524"/>
            <a:ext cx="5564994" cy="593823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9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00" y="2014125"/>
            <a:ext cx="5567183" cy="8393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9201" indent="0">
              <a:buNone/>
              <a:defRPr sz="2400" b="1"/>
            </a:lvl2pPr>
            <a:lvl3pPr marL="1118403" indent="0">
              <a:buNone/>
              <a:defRPr sz="2200" b="1"/>
            </a:lvl3pPr>
            <a:lvl4pPr marL="1677604" indent="0">
              <a:buNone/>
              <a:defRPr sz="2000" b="1"/>
            </a:lvl4pPr>
            <a:lvl5pPr marL="2236805" indent="0">
              <a:buNone/>
              <a:defRPr sz="2000" b="1"/>
            </a:lvl5pPr>
            <a:lvl6pPr marL="2796007" indent="0">
              <a:buNone/>
              <a:defRPr sz="2000" b="1"/>
            </a:lvl6pPr>
            <a:lvl7pPr marL="3355208" indent="0">
              <a:buNone/>
              <a:defRPr sz="2000" b="1"/>
            </a:lvl7pPr>
            <a:lvl8pPr marL="3914409" indent="0">
              <a:buNone/>
              <a:defRPr sz="2000" b="1"/>
            </a:lvl8pPr>
            <a:lvl9pPr marL="4473611" indent="0">
              <a:buNone/>
              <a:defRPr sz="2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000" y="2853517"/>
            <a:ext cx="5567183" cy="5184236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620" y="2014125"/>
            <a:ext cx="5569369" cy="83939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9201" indent="0">
              <a:buNone/>
              <a:defRPr sz="2400" b="1"/>
            </a:lvl2pPr>
            <a:lvl3pPr marL="1118403" indent="0">
              <a:buNone/>
              <a:defRPr sz="2200" b="1"/>
            </a:lvl3pPr>
            <a:lvl4pPr marL="1677604" indent="0">
              <a:buNone/>
              <a:defRPr sz="2000" b="1"/>
            </a:lvl4pPr>
            <a:lvl5pPr marL="2236805" indent="0">
              <a:buNone/>
              <a:defRPr sz="2000" b="1"/>
            </a:lvl5pPr>
            <a:lvl6pPr marL="2796007" indent="0">
              <a:buNone/>
              <a:defRPr sz="2000" b="1"/>
            </a:lvl6pPr>
            <a:lvl7pPr marL="3355208" indent="0">
              <a:buNone/>
              <a:defRPr sz="2000" b="1"/>
            </a:lvl7pPr>
            <a:lvl8pPr marL="3914409" indent="0">
              <a:buNone/>
              <a:defRPr sz="2000" b="1"/>
            </a:lvl8pPr>
            <a:lvl9pPr marL="4473611" indent="0">
              <a:buNone/>
              <a:defRPr sz="2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0620" y="2853517"/>
            <a:ext cx="5569369" cy="5184236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0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8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633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358252"/>
            <a:ext cx="4145310" cy="152465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245" y="358254"/>
            <a:ext cx="7043744" cy="767950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00" y="1882907"/>
            <a:ext cx="4145310" cy="6154848"/>
          </a:xfrm>
        </p:spPr>
        <p:txBody>
          <a:bodyPr/>
          <a:lstStyle>
            <a:lvl1pPr marL="0" indent="0">
              <a:buNone/>
              <a:defRPr sz="1700"/>
            </a:lvl1pPr>
            <a:lvl2pPr marL="559201" indent="0">
              <a:buNone/>
              <a:defRPr sz="1500"/>
            </a:lvl2pPr>
            <a:lvl3pPr marL="1118403" indent="0">
              <a:buNone/>
              <a:defRPr sz="1200"/>
            </a:lvl3pPr>
            <a:lvl4pPr marL="1677604" indent="0">
              <a:buNone/>
              <a:defRPr sz="1100"/>
            </a:lvl4pPr>
            <a:lvl5pPr marL="2236805" indent="0">
              <a:buNone/>
              <a:defRPr sz="1100"/>
            </a:lvl5pPr>
            <a:lvl6pPr marL="2796007" indent="0">
              <a:buNone/>
              <a:defRPr sz="1100"/>
            </a:lvl6pPr>
            <a:lvl7pPr marL="3355208" indent="0">
              <a:buNone/>
              <a:defRPr sz="1100"/>
            </a:lvl7pPr>
            <a:lvl8pPr marL="3914409" indent="0">
              <a:buNone/>
              <a:defRPr sz="1100"/>
            </a:lvl8pPr>
            <a:lvl9pPr marL="4473611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5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9686" y="6298565"/>
            <a:ext cx="7559993" cy="743581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69686" y="803983"/>
            <a:ext cx="7559993" cy="5398770"/>
          </a:xfrm>
        </p:spPr>
        <p:txBody>
          <a:bodyPr/>
          <a:lstStyle>
            <a:lvl1pPr marL="0" indent="0">
              <a:buNone/>
              <a:defRPr sz="3900"/>
            </a:lvl1pPr>
            <a:lvl2pPr marL="559201" indent="0">
              <a:buNone/>
              <a:defRPr sz="3400"/>
            </a:lvl2pPr>
            <a:lvl3pPr marL="1118403" indent="0">
              <a:buNone/>
              <a:defRPr sz="2900"/>
            </a:lvl3pPr>
            <a:lvl4pPr marL="1677604" indent="0">
              <a:buNone/>
              <a:defRPr sz="2400"/>
            </a:lvl4pPr>
            <a:lvl5pPr marL="2236805" indent="0">
              <a:buNone/>
              <a:defRPr sz="2400"/>
            </a:lvl5pPr>
            <a:lvl6pPr marL="2796007" indent="0">
              <a:buNone/>
              <a:defRPr sz="2400"/>
            </a:lvl6pPr>
            <a:lvl7pPr marL="3355208" indent="0">
              <a:buNone/>
              <a:defRPr sz="2400"/>
            </a:lvl7pPr>
            <a:lvl8pPr marL="3914409" indent="0">
              <a:buNone/>
              <a:defRPr sz="2400"/>
            </a:lvl8pPr>
            <a:lvl9pPr marL="4473611" indent="0">
              <a:buNone/>
              <a:defRPr sz="2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9686" y="7042146"/>
            <a:ext cx="7559993" cy="1056009"/>
          </a:xfrm>
        </p:spPr>
        <p:txBody>
          <a:bodyPr/>
          <a:lstStyle>
            <a:lvl1pPr marL="0" indent="0">
              <a:buNone/>
              <a:defRPr sz="1700"/>
            </a:lvl1pPr>
            <a:lvl2pPr marL="559201" indent="0">
              <a:buNone/>
              <a:defRPr sz="1500"/>
            </a:lvl2pPr>
            <a:lvl3pPr marL="1118403" indent="0">
              <a:buNone/>
              <a:defRPr sz="1200"/>
            </a:lvl3pPr>
            <a:lvl4pPr marL="1677604" indent="0">
              <a:buNone/>
              <a:defRPr sz="1100"/>
            </a:lvl4pPr>
            <a:lvl5pPr marL="2236805" indent="0">
              <a:buNone/>
              <a:defRPr sz="1100"/>
            </a:lvl5pPr>
            <a:lvl6pPr marL="2796007" indent="0">
              <a:buNone/>
              <a:defRPr sz="1100"/>
            </a:lvl6pPr>
            <a:lvl7pPr marL="3355208" indent="0">
              <a:buNone/>
              <a:defRPr sz="1100"/>
            </a:lvl7pPr>
            <a:lvl8pPr marL="3914409" indent="0">
              <a:buNone/>
              <a:defRPr sz="1100"/>
            </a:lvl8pPr>
            <a:lvl9pPr marL="4473611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77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0000" y="360335"/>
            <a:ext cx="11339990" cy="1499658"/>
          </a:xfrm>
          <a:prstGeom prst="rect">
            <a:avLst/>
          </a:prstGeom>
        </p:spPr>
        <p:txBody>
          <a:bodyPr vert="horz" lIns="111840" tIns="55920" rIns="111840" bIns="559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000" y="2099524"/>
            <a:ext cx="11339990" cy="5938231"/>
          </a:xfrm>
          <a:prstGeom prst="rect">
            <a:avLst/>
          </a:prstGeom>
        </p:spPr>
        <p:txBody>
          <a:bodyPr vert="horz" lIns="111840" tIns="55920" rIns="111840" bIns="559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000" y="8339768"/>
            <a:ext cx="2939998" cy="479058"/>
          </a:xfrm>
          <a:prstGeom prst="rect">
            <a:avLst/>
          </a:prstGeom>
        </p:spPr>
        <p:txBody>
          <a:bodyPr vert="horz" lIns="111840" tIns="55920" rIns="111840" bIns="559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8C4A9-405C-E249-816F-6CDD7D047882}" type="datetimeFigureOut">
              <a:rPr lang="en-US" smtClean="0"/>
              <a:t>19/08/19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4997" y="8339768"/>
            <a:ext cx="3989996" cy="479058"/>
          </a:xfrm>
          <a:prstGeom prst="rect">
            <a:avLst/>
          </a:prstGeom>
        </p:spPr>
        <p:txBody>
          <a:bodyPr vert="horz" lIns="111840" tIns="55920" rIns="111840" bIns="559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29992" y="8339768"/>
            <a:ext cx="2939998" cy="479058"/>
          </a:xfrm>
          <a:prstGeom prst="rect">
            <a:avLst/>
          </a:prstGeom>
        </p:spPr>
        <p:txBody>
          <a:bodyPr vert="horz" lIns="111840" tIns="55920" rIns="111840" bIns="559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7FB65-A97D-6D40-989D-535F56E7B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9201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9401" indent="-419401" algn="l" defTabSz="559201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08702" indent="-349501" algn="l" defTabSz="559201" rtl="0" eaLnBrk="1" latinLnBrk="0" hangingPunct="1">
        <a:spcBef>
          <a:spcPct val="20000"/>
        </a:spcBef>
        <a:buFont typeface="Arial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98003" indent="-279601" algn="l" defTabSz="55920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57205" indent="-279601" algn="l" defTabSz="559201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516406" indent="-279601" algn="l" defTabSz="559201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5607" indent="-279601" algn="l" defTabSz="55920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34809" indent="-279601" algn="l" defTabSz="55920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4010" indent="-279601" algn="l" defTabSz="55920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53211" indent="-279601" algn="l" defTabSz="55920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9201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18403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77604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6805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007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55208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14409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73611" algn="l" defTabSz="55920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4965" y="666515"/>
            <a:ext cx="2803298" cy="636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11840" tIns="55920" rIns="111840" bIns="55920" rtlCol="0">
            <a:spAutoFit/>
          </a:bodyPr>
          <a:lstStyle/>
          <a:p>
            <a:pPr algn="ctr"/>
            <a:r>
              <a:rPr lang="en-US" sz="3400" b="1" dirty="0"/>
              <a:t>GLP1ra</a:t>
            </a:r>
            <a:endParaRPr lang="en-US" sz="3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823" y="1487254"/>
            <a:ext cx="1695576" cy="13189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56796" y="1856160"/>
            <a:ext cx="2239998" cy="790041"/>
          </a:xfrm>
          <a:prstGeom prst="rect">
            <a:avLst/>
          </a:prstGeom>
          <a:noFill/>
        </p:spPr>
        <p:txBody>
          <a:bodyPr wrap="square" lIns="111840" tIns="55920" rIns="111840" bIns="55920" rtlCol="0">
            <a:spAutoFit/>
          </a:bodyPr>
          <a:lstStyle/>
          <a:p>
            <a:pPr algn="ctr"/>
            <a:r>
              <a:rPr lang="en-US" b="1" dirty="0" smtClean="0"/>
              <a:t>Mechanisms of action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77695" y="4000299"/>
            <a:ext cx="1678110" cy="451486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b="1" dirty="0" smtClean="0"/>
              <a:t>Main effects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77695" y="6412117"/>
            <a:ext cx="1764747" cy="790041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pPr algn="ctr"/>
            <a:r>
              <a:rPr lang="en-US" b="1" dirty="0" smtClean="0"/>
              <a:t>Predominant</a:t>
            </a:r>
          </a:p>
          <a:p>
            <a:pPr algn="ctr"/>
            <a:r>
              <a:rPr lang="en-US" b="1" dirty="0" smtClean="0"/>
              <a:t>CV benefit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012" y="1487254"/>
            <a:ext cx="1497979" cy="13189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991" y="1427976"/>
            <a:ext cx="1541948" cy="13189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9222" y="2825979"/>
            <a:ext cx="1091486" cy="343765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appetite</a:t>
            </a:r>
            <a:endParaRPr lang="en-US" sz="1500" dirty="0">
              <a:latin typeface="Arial Hebrew"/>
              <a:cs typeface="Arial Hebrew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91798" y="2746909"/>
            <a:ext cx="981029" cy="574597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gastric </a:t>
            </a:r>
          </a:p>
          <a:p>
            <a:r>
              <a:rPr lang="en-US" sz="1500" dirty="0">
                <a:latin typeface="Arial Hebrew"/>
                <a:cs typeface="Arial Hebrew"/>
                <a:sym typeface="Wingdings"/>
              </a:rPr>
              <a:t>emptying</a:t>
            </a:r>
            <a:endParaRPr lang="en-US" sz="1500" dirty="0">
              <a:latin typeface="Arial Hebrew"/>
              <a:cs typeface="Arial Hebr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8154" y="2746909"/>
            <a:ext cx="1136570" cy="574597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insulin</a:t>
            </a:r>
          </a:p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glucagon</a:t>
            </a:r>
            <a:endParaRPr lang="en-US" sz="1500" dirty="0">
              <a:latin typeface="Arial Hebrew"/>
              <a:cs typeface="Arial Hebrew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845" y="3468264"/>
            <a:ext cx="1577725" cy="160072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42291" y="5051456"/>
            <a:ext cx="956834" cy="343765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weight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2313" y="3583681"/>
            <a:ext cx="1567857" cy="131342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795207" y="4912293"/>
            <a:ext cx="867567" cy="574597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blood </a:t>
            </a:r>
          </a:p>
          <a:p>
            <a:r>
              <a:rPr lang="en-US" sz="1500" dirty="0">
                <a:latin typeface="Arial Hebrew"/>
                <a:cs typeface="Arial Hebrew"/>
                <a:sym typeface="Wingdings"/>
              </a:rPr>
              <a:t>glucose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8350" y="5842666"/>
            <a:ext cx="1640641" cy="139968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883363" y="7315534"/>
            <a:ext cx="1052413" cy="343765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ASCVD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264282" y="666515"/>
            <a:ext cx="2853851" cy="6361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111840" tIns="55920" rIns="111840" bIns="55920" rtlCol="0">
            <a:spAutoFit/>
          </a:bodyPr>
          <a:lstStyle/>
          <a:p>
            <a:pPr algn="ctr"/>
            <a:r>
              <a:rPr lang="en-US" sz="3400" b="1" dirty="0"/>
              <a:t>SGLT2i</a:t>
            </a:r>
            <a:endParaRPr lang="en-US" sz="3400" b="1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9006" y="1372520"/>
            <a:ext cx="1770911" cy="1433667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8789006" y="2646201"/>
            <a:ext cx="1658394" cy="574597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pPr algn="ctr"/>
            <a:r>
              <a:rPr lang="en-US" sz="1500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1500" dirty="0" smtClean="0">
                <a:latin typeface="Arial Hebrew"/>
                <a:cs typeface="Arial Hebrew"/>
                <a:sym typeface="Wingdings"/>
              </a:rPr>
              <a:t> urinary glucose</a:t>
            </a:r>
          </a:p>
          <a:p>
            <a:pPr algn="ctr"/>
            <a:r>
              <a:rPr lang="en-US" sz="1500" dirty="0" smtClean="0">
                <a:latin typeface="Arial Hebrew"/>
                <a:cs typeface="Arial Hebrew"/>
                <a:sym typeface="Wingdings"/>
              </a:rPr>
              <a:t>excretion</a:t>
            </a:r>
            <a:endParaRPr lang="en-US" sz="1500" dirty="0">
              <a:latin typeface="Arial Hebrew"/>
              <a:cs typeface="Arial Hebrew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6423" y="3468264"/>
            <a:ext cx="1567857" cy="131342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1049317" y="4912293"/>
            <a:ext cx="867567" cy="574597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blood </a:t>
            </a:r>
          </a:p>
          <a:p>
            <a:r>
              <a:rPr lang="en-US" sz="1500" dirty="0">
                <a:latin typeface="Arial Hebrew"/>
                <a:cs typeface="Arial Hebrew"/>
                <a:sym typeface="Wingdings"/>
              </a:rPr>
              <a:t>glucose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2192" y="3468264"/>
            <a:ext cx="1577725" cy="1600727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9292638" y="5049493"/>
            <a:ext cx="956834" cy="343765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>
                <a:latin typeface="Arial Hebrew"/>
                <a:cs typeface="Arial Hebrew"/>
                <a:sym typeface="Wingdings"/>
              </a:rPr>
              <a:t>weight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8181" y="3577959"/>
            <a:ext cx="1210825" cy="120373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578181" y="4897109"/>
            <a:ext cx="931186" cy="574597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pPr marL="285750" indent="-285750" algn="ctr">
              <a:buFont typeface="Wingdings" charset="0"/>
              <a:buChar char="ê"/>
            </a:pPr>
            <a:r>
              <a:rPr lang="en-US" sz="1500" dirty="0" smtClean="0">
                <a:latin typeface="Arial Hebrew"/>
                <a:cs typeface="Arial Hebrew"/>
                <a:sym typeface="Wingdings"/>
              </a:rPr>
              <a:t>blood </a:t>
            </a:r>
            <a:endParaRPr lang="en-US" sz="1500" dirty="0">
              <a:latin typeface="Arial Hebrew"/>
              <a:cs typeface="Arial Hebrew"/>
              <a:sym typeface="Wingdings"/>
            </a:endParaRPr>
          </a:p>
          <a:p>
            <a:pPr algn="ctr"/>
            <a:r>
              <a:rPr lang="en-US" sz="1500" dirty="0" smtClean="0">
                <a:latin typeface="Arial Hebrew"/>
                <a:cs typeface="Arial Hebrew"/>
                <a:sym typeface="Wingdings"/>
              </a:rPr>
              <a:t>pressure</a:t>
            </a:r>
            <a:endParaRPr lang="en-US" sz="1500" dirty="0">
              <a:latin typeface="Arial Hebrew"/>
              <a:cs typeface="Arial Hebrew"/>
              <a:sym typeface="Wingdings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5269" y="5712569"/>
            <a:ext cx="1542822" cy="166163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982192" y="7315534"/>
            <a:ext cx="1864811" cy="343765"/>
          </a:xfrm>
          <a:prstGeom prst="rect">
            <a:avLst/>
          </a:prstGeom>
          <a:noFill/>
        </p:spPr>
        <p:txBody>
          <a:bodyPr wrap="none" lIns="111840" tIns="55920" rIns="111840" bIns="55920" rtlCol="0">
            <a:spAutoFit/>
          </a:bodyPr>
          <a:lstStyle/>
          <a:p>
            <a:r>
              <a:rPr lang="en-US" sz="1500" dirty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1500" dirty="0">
                <a:sym typeface="Wingdings"/>
              </a:rPr>
              <a:t> </a:t>
            </a:r>
            <a:r>
              <a:rPr lang="en-US" sz="1500" dirty="0" smtClean="0">
                <a:latin typeface="Arial Hebrew"/>
                <a:cs typeface="Arial Hebrew"/>
                <a:sym typeface="Wingdings"/>
              </a:rPr>
              <a:t>HF </a:t>
            </a:r>
            <a:r>
              <a:rPr lang="en-US" sz="1500" dirty="0" err="1" smtClean="0">
                <a:latin typeface="Arial Hebrew"/>
                <a:cs typeface="Arial Hebrew"/>
                <a:sym typeface="Wingdings"/>
              </a:rPr>
              <a:t>hospitalisation</a:t>
            </a:r>
            <a:endParaRPr lang="en-US" sz="1500" dirty="0">
              <a:latin typeface="Arial Hebrew"/>
              <a:cs typeface="Arial Hebrew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620585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40</Words>
  <Application>Microsoft Macintosh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Gaurav Gulsin</dc:creator>
  <cp:lastModifiedBy>Gaurav Gulsin</cp:lastModifiedBy>
  <cp:revision>6</cp:revision>
  <dcterms:created xsi:type="dcterms:W3CDTF">2019-08-19T18:01:09Z</dcterms:created>
  <dcterms:modified xsi:type="dcterms:W3CDTF">2019-08-19T19:00:55Z</dcterms:modified>
</cp:coreProperties>
</file>