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5" d="100"/>
          <a:sy n="75" d="100"/>
        </p:scale>
        <p:origin x="-193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65909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79767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5438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4826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19966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92203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62613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702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88875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7314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47573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FA25F4-D5D7-494D-ADA5-2AF9C6DBB1CA}" type="datetimeFigureOut">
              <a:rPr lang="en-US" smtClean="0"/>
              <a:t>17/07/19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8EC95C-B83D-414C-B374-F133E9D9FF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07996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20134" y="571268"/>
            <a:ext cx="8811728" cy="461665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400" b="1" dirty="0" smtClean="0"/>
              <a:t>Lifestyle management and metformin</a:t>
            </a:r>
            <a:endParaRPr lang="en-US" sz="2400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4857472" y="2006250"/>
            <a:ext cx="4174390" cy="2523768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en-US" sz="2000" dirty="0" smtClean="0"/>
              <a:t>Established or at risk of ASCVD</a:t>
            </a:r>
          </a:p>
          <a:p>
            <a:r>
              <a:rPr lang="en-US" sz="2000" dirty="0" smtClean="0"/>
              <a:t>Obesity</a:t>
            </a:r>
          </a:p>
          <a:p>
            <a:r>
              <a:rPr lang="en-US" sz="2000" dirty="0" err="1" smtClean="0"/>
              <a:t>eGFR</a:t>
            </a:r>
            <a:r>
              <a:rPr lang="en-US" sz="2000" dirty="0" smtClean="0"/>
              <a:t> &lt;30 mL/min/1.73m</a:t>
            </a:r>
            <a:r>
              <a:rPr lang="en-US" sz="2000" baseline="30000" dirty="0" smtClean="0"/>
              <a:t>2</a:t>
            </a:r>
          </a:p>
          <a:p>
            <a:r>
              <a:rPr lang="en-US" sz="2000" dirty="0" smtClean="0"/>
              <a:t>No HF symptoms</a:t>
            </a:r>
          </a:p>
          <a:p>
            <a:r>
              <a:rPr lang="en-US" sz="2000" dirty="0" smtClean="0"/>
              <a:t>LV ejection fraction &gt;50%</a:t>
            </a:r>
          </a:p>
          <a:p>
            <a:r>
              <a:rPr lang="en-US" sz="2000" dirty="0" smtClean="0"/>
              <a:t>History of peripheral vascular disease</a:t>
            </a:r>
          </a:p>
          <a:p>
            <a:r>
              <a:rPr lang="en-US" sz="2000" dirty="0" smtClean="0"/>
              <a:t>History of fracture</a:t>
            </a:r>
          </a:p>
          <a:p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220134" y="2006250"/>
            <a:ext cx="4224106" cy="2523768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sz="2000" dirty="0" smtClean="0"/>
              <a:t>Established or at risk of ASCVD</a:t>
            </a:r>
          </a:p>
          <a:p>
            <a:r>
              <a:rPr lang="en-US" sz="2000" dirty="0" smtClean="0"/>
              <a:t>Risk of HF</a:t>
            </a:r>
          </a:p>
          <a:p>
            <a:r>
              <a:rPr lang="en-US" sz="2000" dirty="0" err="1" smtClean="0"/>
              <a:t>eGFR</a:t>
            </a:r>
            <a:r>
              <a:rPr lang="en-US" sz="2000" dirty="0" smtClean="0"/>
              <a:t> &gt;60 mL/min/1.73m</a:t>
            </a:r>
            <a:r>
              <a:rPr lang="en-US" sz="2000" baseline="30000" dirty="0" smtClean="0"/>
              <a:t>2</a:t>
            </a:r>
          </a:p>
          <a:p>
            <a:r>
              <a:rPr lang="en-US" sz="2000" dirty="0" smtClean="0"/>
              <a:t>Signs/symptoms of HF</a:t>
            </a:r>
          </a:p>
          <a:p>
            <a:r>
              <a:rPr lang="en-US" sz="2000" dirty="0" smtClean="0"/>
              <a:t>LV ejection fraction ≤50%</a:t>
            </a:r>
          </a:p>
          <a:p>
            <a:r>
              <a:rPr lang="en-US" sz="2000" dirty="0" smtClean="0"/>
              <a:t>Preference for oral administration</a:t>
            </a:r>
          </a:p>
          <a:p>
            <a:r>
              <a:rPr lang="en-US" sz="2000" dirty="0" smtClean="0"/>
              <a:t>History of pancreatitis/gallstones</a:t>
            </a:r>
          </a:p>
          <a:p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20134" y="1228523"/>
            <a:ext cx="4224106" cy="523220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SGLT2i</a:t>
            </a:r>
            <a:endParaRPr lang="en-US" sz="2800" b="1" dirty="0"/>
          </a:p>
        </p:txBody>
      </p:sp>
      <p:sp>
        <p:nvSpPr>
          <p:cNvPr id="13" name="TextBox 12"/>
          <p:cNvSpPr txBox="1"/>
          <p:nvPr/>
        </p:nvSpPr>
        <p:spPr>
          <a:xfrm>
            <a:off x="4857472" y="1228523"/>
            <a:ext cx="4174390" cy="52322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GLP1ra</a:t>
            </a:r>
            <a:endParaRPr lang="en-US" sz="2800" b="1" dirty="0"/>
          </a:p>
        </p:txBody>
      </p:sp>
    </p:spTree>
    <p:extLst>
      <p:ext uri="{BB962C8B-B14F-4D97-AF65-F5344CB8AC3E}">
        <p14:creationId xmlns:p14="http://schemas.microsoft.com/office/powerpoint/2010/main" val="23394087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29663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75</Words>
  <Application>Microsoft Macintosh PowerPoint</Application>
  <PresentationFormat>On-screen Show (4:3)</PresentationFormat>
  <Paragraphs>17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NHS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Gaurav Gulsin</dc:creator>
  <cp:lastModifiedBy>Gaurav Gulsin</cp:lastModifiedBy>
  <cp:revision>3</cp:revision>
  <dcterms:created xsi:type="dcterms:W3CDTF">2019-07-17T12:56:56Z</dcterms:created>
  <dcterms:modified xsi:type="dcterms:W3CDTF">2019-07-17T13:13:47Z</dcterms:modified>
</cp:coreProperties>
</file>

<file path=docProps/thumbnail.jpeg>
</file>