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1.xml" ContentType="application/inkml+xml"/>
  <Override PartName="/ppt/ink/ink2.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4" r:id="rId1"/>
  </p:sldMasterIdLst>
  <p:notesMasterIdLst>
    <p:notesMasterId r:id="rId11"/>
  </p:notesMasterIdLst>
  <p:handoutMasterIdLst>
    <p:handoutMasterId r:id="rId12"/>
  </p:handoutMasterIdLst>
  <p:sldIdLst>
    <p:sldId id="337" r:id="rId2"/>
    <p:sldId id="338" r:id="rId3"/>
    <p:sldId id="333" r:id="rId4"/>
    <p:sldId id="326" r:id="rId5"/>
    <p:sldId id="327" r:id="rId6"/>
    <p:sldId id="328" r:id="rId7"/>
    <p:sldId id="329" r:id="rId8"/>
    <p:sldId id="330" r:id="rId9"/>
    <p:sldId id="336" r:id="rId10"/>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D4"/>
    <a:srgbClr val="F8F3CF"/>
    <a:srgbClr val="008CA8"/>
    <a:srgbClr val="9A9A9A"/>
    <a:srgbClr val="C7E2EF"/>
    <a:srgbClr val="333333"/>
    <a:srgbClr val="3B788D"/>
    <a:srgbClr val="000000"/>
    <a:srgbClr val="DDDDDD"/>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348" autoAdjust="0"/>
    <p:restoredTop sz="94740"/>
  </p:normalViewPr>
  <p:slideViewPr>
    <p:cSldViewPr>
      <p:cViewPr varScale="1">
        <p:scale>
          <a:sx n="78" d="100"/>
          <a:sy n="78" d="100"/>
        </p:scale>
        <p:origin x="-360" y="744"/>
      </p:cViewPr>
      <p:guideLst>
        <p:guide orient="horz" pos="2160"/>
        <p:guide pos="2880"/>
      </p:guideLst>
    </p:cSldViewPr>
  </p:slideViewPr>
  <p:notesTextViewPr>
    <p:cViewPr>
      <p:scale>
        <a:sx n="100" d="100"/>
        <a:sy n="100" d="100"/>
      </p:scale>
      <p:origin x="0" y="-18"/>
    </p:cViewPr>
  </p:notesTextViewPr>
  <p:sorterViewPr>
    <p:cViewPr>
      <p:scale>
        <a:sx n="66" d="100"/>
        <a:sy n="66" d="100"/>
      </p:scale>
      <p:origin x="0" y="0"/>
    </p:cViewPr>
  </p:sorterViewPr>
  <p:notesViewPr>
    <p:cSldViewPr>
      <p:cViewPr varScale="1">
        <p:scale>
          <a:sx n="80" d="100"/>
          <a:sy n="80" d="100"/>
        </p:scale>
        <p:origin x="-202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EAD440D-FE1D-49E6-8A1D-EFAE908A44E3}" type="datetimeFigureOut">
              <a:rPr lang="en-US" smtClean="0"/>
              <a:pPr/>
              <a:t>5/8/2018</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D316938-37CF-431A-A7FD-6E99B86ECF79}" type="slidenum">
              <a:rPr lang="en-GB" smtClean="0"/>
              <a:pPr/>
              <a:t>‹#›</a:t>
            </a:fld>
            <a:endParaRPr lang="en-GB"/>
          </a:p>
        </p:txBody>
      </p:sp>
    </p:spTree>
    <p:extLst>
      <p:ext uri="{BB962C8B-B14F-4D97-AF65-F5344CB8AC3E}">
        <p14:creationId xmlns:p14="http://schemas.microsoft.com/office/powerpoint/2010/main" val="2365518998"/>
      </p:ext>
    </p:extLst>
  </p:cSld>
  <p:clrMap bg1="lt1" tx1="dk1" bg2="lt2" tx2="dk2" accent1="accent1" accent2="accent2" accent3="accent3" accent4="accent4" accent5="accent5" accent6="accent6" hlink="hlink" folHlink="folHlink"/>
  <p:hf hdr="0" ftr="0" dt="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4-04T17:34:23.642"/>
    </inkml:context>
    <inkml:brush xml:id="br0">
      <inkml:brushProperty name="width" value="0.05" units="cm"/>
      <inkml:brushProperty name="height" value="0.05" units="cm"/>
    </inkml:brush>
  </inkml:definitions>
  <inkml:trace contextRef="#ctx0" brushRef="#br0">40 0 8008,'0'0'2946,"0"0"-768,0 0-1537,-39 0-64,39 0-129,0 0-288,0 0-160,0 0-32,0 0-1089,0 0-2274,0 0-2595</inkml:trace>
  <inkml:trace contextRef="#ctx0" brushRef="#br0" timeOffset="1">470 1016 7399,'-39'0'545,"0"-39"-321,39 0-1954,0 39-3651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4-04T17:34:29.517"/>
    </inkml:context>
    <inkml:brush xml:id="br0">
      <inkml:brushProperty name="width" value="0.05" units="cm"/>
      <inkml:brushProperty name="height" value="0.05" units="cm"/>
    </inkml:brush>
  </inkml:definitions>
  <inkml:traceGroup>
    <inkml:annotationXML>
      <emma:emma xmlns:emma="http://www.w3.org/2003/04/emma" version="1.0">
        <emma:interpretation id="{F7A60251-2877-443D-847B-E2D7F3300672}" emma:medium="tactile" emma:mode="ink">
          <msink:context xmlns:msink="http://schemas.microsoft.com/ink/2010/main" type="writingRegion" rotatedBoundingBox="28760,4493 28838,4493 28838,4532 28760,4532"/>
        </emma:interpretation>
      </emma:emma>
    </inkml:annotationXML>
    <inkml:traceGroup>
      <inkml:annotationXML>
        <emma:emma xmlns:emma="http://www.w3.org/2003/04/emma" version="1.0">
          <emma:interpretation id="{C318C842-5A63-49BC-AED2-2B6E51015B59}" emma:medium="tactile" emma:mode="ink">
            <msink:context xmlns:msink="http://schemas.microsoft.com/ink/2010/main" type="paragraph" rotatedBoundingBox="28760,4493 28838,4493 28838,4532 28760,4532" alignmentLevel="1"/>
          </emma:interpretation>
        </emma:emma>
      </inkml:annotationXML>
      <inkml:traceGroup>
        <inkml:annotationXML>
          <emma:emma xmlns:emma="http://www.w3.org/2003/04/emma" version="1.0">
            <emma:interpretation id="{D02E012E-E1ED-4EBB-A5A8-45BBE86329BB}" emma:medium="tactile" emma:mode="ink">
              <msink:context xmlns:msink="http://schemas.microsoft.com/ink/2010/main" type="line" rotatedBoundingBox="28760,4493 28838,4493 28838,4532 28760,4532"/>
            </emma:interpretation>
          </emma:emma>
        </inkml:annotationXML>
        <inkml:traceGroup>
          <inkml:annotationXML>
            <emma:emma xmlns:emma="http://www.w3.org/2003/04/emma" version="1.0">
              <emma:interpretation id="{A74A7A9D-9AB2-43C7-8EE1-4C17DA6BBC4B}" emma:medium="tactile" emma:mode="ink">
                <msink:context xmlns:msink="http://schemas.microsoft.com/ink/2010/main" type="inkWord" rotatedBoundingBox="28760,4493 28838,4493 28838,4532 28760,4532"/>
              </emma:interpretation>
            </emma:emma>
          </inkml:annotationXML>
          <inkml:trace contextRef="#ctx0" brushRef="#br0">78 1 10378,'0'0'2947,"-39"0"-2243,0 0-191,39 0-257,0 0-128,0 0-32,0 0 32,0 0-288,0 0-128,0 39-3972</inkml:trace>
        </inkml:traceGroup>
      </inkml:traceGroup>
    </inkml:traceGroup>
  </inkml:traceGroup>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63CBA2-742F-A348-A5D7-69A0C5B68972}" type="datetimeFigureOut">
              <a:rPr lang="en-US" smtClean="0"/>
              <a:t>5/8/2018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F798C7-9620-5C41-BFA8-CF802F11746E}" type="slidenum">
              <a:rPr lang="en-US" smtClean="0"/>
              <a:t>‹#›</a:t>
            </a:fld>
            <a:endParaRPr lang="en-US"/>
          </a:p>
        </p:txBody>
      </p:sp>
    </p:spTree>
    <p:extLst>
      <p:ext uri="{BB962C8B-B14F-4D97-AF65-F5344CB8AC3E}">
        <p14:creationId xmlns:p14="http://schemas.microsoft.com/office/powerpoint/2010/main" val="320399686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p:spPr>
        <p:txBody>
          <a:bodyPr/>
          <a:lstStyle/>
          <a:p>
            <a:pPr eaLnBrk="1" hangingPunct="1"/>
            <a:r>
              <a:rPr lang="en-US" altLang="en-US" dirty="0" smtClean="0"/>
              <a:t>Nigella and </a:t>
            </a:r>
            <a:r>
              <a:rPr lang="en-US" altLang="en-US" dirty="0" err="1" smtClean="0"/>
              <a:t>Servandus</a:t>
            </a:r>
            <a:r>
              <a:rPr lang="en-US" altLang="en-US" dirty="0" smtClean="0"/>
              <a:t> are both listed on the curse tablet from the Vine Street house, which gives a list of all the slaves (including </a:t>
            </a:r>
            <a:r>
              <a:rPr lang="en-US" altLang="en-US" dirty="0" err="1" smtClean="0"/>
              <a:t>Servandus</a:t>
            </a:r>
            <a:r>
              <a:rPr lang="en-US" altLang="en-US" dirty="0" smtClean="0"/>
              <a:t> himself, who wrote the tablet) from that household.  The fact that </a:t>
            </a:r>
            <a:r>
              <a:rPr lang="en-US" altLang="en-US" dirty="0" err="1" smtClean="0"/>
              <a:t>Servandus</a:t>
            </a:r>
            <a:r>
              <a:rPr lang="en-US" altLang="en-US" dirty="0" smtClean="0"/>
              <a:t>’ name appears as the dedicator of the tablet indicates either that he could write himself,</a:t>
            </a:r>
            <a:r>
              <a:rPr lang="en-US" altLang="en-US" baseline="0" dirty="0" smtClean="0"/>
              <a:t> or he had the resources to get someone else to write it for him; either way, the decision to write this in Latin suggests that </a:t>
            </a:r>
            <a:r>
              <a:rPr lang="en-US" altLang="en-US" baseline="0" dirty="0" err="1" smtClean="0"/>
              <a:t>Servandus</a:t>
            </a:r>
            <a:r>
              <a:rPr lang="en-US" altLang="en-US" baseline="0" dirty="0" smtClean="0"/>
              <a:t> judged this the appropriate language to address the god </a:t>
            </a:r>
            <a:r>
              <a:rPr lang="en-US" altLang="en-US" baseline="0" dirty="0" err="1" smtClean="0"/>
              <a:t>Maglus</a:t>
            </a:r>
            <a:r>
              <a:rPr lang="en-US" altLang="en-US" baseline="0" dirty="0" smtClean="0"/>
              <a:t>, known only in Leicester.</a:t>
            </a:r>
          </a:p>
          <a:p>
            <a:pPr eaLnBrk="1" hangingPunct="1"/>
            <a:r>
              <a:rPr lang="en-US" altLang="en-US" baseline="0" dirty="0" smtClean="0"/>
              <a:t>Here we envisage </a:t>
            </a:r>
            <a:r>
              <a:rPr lang="en-US" altLang="en-US" baseline="0" dirty="0" err="1" smtClean="0"/>
              <a:t>Servandus</a:t>
            </a:r>
            <a:r>
              <a:rPr lang="en-US" altLang="en-US" baseline="0" dirty="0" smtClean="0"/>
              <a:t> as a senior slave in Marcus’ household.  Nigella (literally translated as ‘little black girl’) was one the slaves under his control.  There is no reason that she could not have been literate too.</a:t>
            </a:r>
          </a:p>
          <a:p>
            <a:pPr eaLnBrk="1" hangingPunct="1"/>
            <a:r>
              <a:rPr lang="en-US" altLang="en-US" baseline="0" dirty="0" smtClean="0"/>
              <a:t>The slave quarters – </a:t>
            </a:r>
            <a:r>
              <a:rPr lang="en-US" altLang="en-US" baseline="0" dirty="0" err="1" smtClean="0"/>
              <a:t>paedagogium</a:t>
            </a:r>
            <a:r>
              <a:rPr lang="en-US" altLang="en-US" baseline="0" dirty="0" smtClean="0"/>
              <a:t> – are most likely to have been located in the western part of the house shown above with a service area, perhaps the small room north of the kitchen.  They could also have been in the separate building where the tablet was found, in the top corner of the plan above.  Mortar adhering to the tablet suggests that it was stuck in a wall and it was found in a pile of broken wall plaster which had been discarded during the demolition of a nearby building.</a:t>
            </a:r>
            <a:endParaRPr lang="en-US" altLang="en-US" dirty="0"/>
          </a:p>
        </p:txBody>
      </p:sp>
    </p:spTree>
    <p:extLst>
      <p:ext uri="{BB962C8B-B14F-4D97-AF65-F5344CB8AC3E}">
        <p14:creationId xmlns:p14="http://schemas.microsoft.com/office/powerpoint/2010/main" val="1161311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kern="1200" dirty="0">
                <a:solidFill>
                  <a:schemeClr val="tx1"/>
                </a:solidFill>
                <a:effectLst/>
                <a:latin typeface="+mn-lt"/>
                <a:ea typeface="+mn-ea"/>
                <a:cs typeface="+mn-cs"/>
              </a:rPr>
              <a:t>1. Here you can see the tablet with the names of the 2 slaves and the use of the unusual word ‘</a:t>
            </a:r>
            <a:r>
              <a:rPr lang="en-US" sz="1200" kern="1200" dirty="0" err="1">
                <a:solidFill>
                  <a:schemeClr val="tx1"/>
                </a:solidFill>
                <a:effectLst/>
                <a:latin typeface="+mn-lt"/>
                <a:ea typeface="+mn-ea"/>
                <a:cs typeface="+mn-cs"/>
              </a:rPr>
              <a:t>paedagogium</a:t>
            </a:r>
            <a:r>
              <a:rPr lang="en-US" sz="1200" kern="1200" dirty="0">
                <a:solidFill>
                  <a:schemeClr val="tx1"/>
                </a:solidFill>
                <a:effectLst/>
                <a:latin typeface="+mn-lt"/>
                <a:ea typeface="+mn-ea"/>
                <a:cs typeface="+mn-cs"/>
              </a:rPr>
              <a:t>’- the slave-quarters.</a:t>
            </a:r>
          </a:p>
          <a:p>
            <a:pPr rtl="0"/>
            <a:r>
              <a:rPr lang="en-US" sz="1200" kern="1200" dirty="0">
                <a:solidFill>
                  <a:schemeClr val="tx1"/>
                </a:solidFill>
                <a:effectLst/>
                <a:latin typeface="+mn-lt"/>
                <a:ea typeface="+mn-ea"/>
                <a:cs typeface="+mn-cs"/>
              </a:rPr>
              <a:t>2. Here is the translation of the curse tablet, which explains why </a:t>
            </a:r>
            <a:r>
              <a:rPr lang="en-US" sz="1200" kern="1200" dirty="0" err="1">
                <a:solidFill>
                  <a:schemeClr val="tx1"/>
                </a:solidFill>
                <a:effectLst/>
                <a:latin typeface="+mn-lt"/>
                <a:ea typeface="+mn-ea"/>
                <a:cs typeface="+mn-cs"/>
              </a:rPr>
              <a:t>Servandus</a:t>
            </a:r>
            <a:r>
              <a:rPr lang="en-US" sz="1200" kern="1200" dirty="0">
                <a:solidFill>
                  <a:schemeClr val="tx1"/>
                </a:solidFill>
                <a:effectLst/>
                <a:latin typeface="+mn-lt"/>
                <a:ea typeface="+mn-ea"/>
                <a:cs typeface="+mn-cs"/>
              </a:rPr>
              <a:t> looks so cold in our pictures: he’s lost his cloak. We also have the mystery of the deleted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name (</a:t>
            </a:r>
            <a:r>
              <a:rPr lang="en-US" sz="1200" i="1" kern="1200" dirty="0">
                <a:solidFill>
                  <a:schemeClr val="tx1"/>
                </a:solidFill>
                <a:effectLst/>
                <a:latin typeface="+mn-lt"/>
                <a:ea typeface="+mn-ea"/>
                <a:cs typeface="+mn-cs"/>
              </a:rPr>
              <a:t>to be addressed in a later session).</a:t>
            </a:r>
            <a:endParaRPr lang="en-US" sz="1200" i="0" kern="1200" dirty="0">
              <a:solidFill>
                <a:schemeClr val="tx1"/>
              </a:solidFill>
              <a:effectLst/>
              <a:latin typeface="+mn-lt"/>
              <a:ea typeface="+mn-ea"/>
              <a:cs typeface="+mn-cs"/>
            </a:endParaRPr>
          </a:p>
          <a:p>
            <a:pPr rtl="0"/>
            <a:r>
              <a:rPr lang="en-US" sz="1200" i="0" kern="1200" dirty="0">
                <a:solidFill>
                  <a:schemeClr val="tx1"/>
                </a:solidFill>
                <a:effectLst/>
                <a:latin typeface="+mn-lt"/>
                <a:ea typeface="+mn-ea"/>
                <a:cs typeface="+mn-cs"/>
              </a:rPr>
              <a:t>3.</a:t>
            </a:r>
            <a:r>
              <a:rPr lang="en-US" sz="1200" i="0" kern="1200" baseline="0" dirty="0">
                <a:solidFill>
                  <a:schemeClr val="tx1"/>
                </a:solidFill>
                <a:effectLst/>
                <a:latin typeface="+mn-lt"/>
                <a:ea typeface="+mn-ea"/>
                <a:cs typeface="+mn-cs"/>
              </a:rPr>
              <a:t> </a:t>
            </a:r>
            <a:r>
              <a:rPr lang="en-US" dirty="0"/>
              <a:t>From</a:t>
            </a:r>
            <a:r>
              <a:rPr lang="en-US" baseline="0" dirty="0"/>
              <a:t> the top the f</a:t>
            </a:r>
            <a:r>
              <a:rPr lang="en-US" dirty="0"/>
              <a:t>ourth line down</a:t>
            </a:r>
            <a:r>
              <a:rPr lang="en-US" baseline="0" dirty="0"/>
              <a:t> in the middle S = </a:t>
            </a:r>
            <a:r>
              <a:rPr lang="en-US" baseline="0" dirty="0" err="1"/>
              <a:t>Servandus</a:t>
            </a:r>
            <a:r>
              <a:rPr lang="en-US" baseline="0" dirty="0"/>
              <a:t>’ name</a:t>
            </a:r>
          </a:p>
          <a:p>
            <a:r>
              <a:rPr lang="en-US" baseline="0" dirty="0"/>
              <a:t>4. From the bottom the seventh line up N = Nigella’s name</a:t>
            </a:r>
          </a:p>
          <a:p>
            <a:pPr eaLnBrk="1" hangingPunct="1">
              <a:lnSpc>
                <a:spcPct val="150000"/>
              </a:lnSpc>
              <a:spcBef>
                <a:spcPct val="0"/>
              </a:spcBef>
              <a:buClrTx/>
              <a:buFontTx/>
              <a:buNone/>
            </a:pPr>
            <a:r>
              <a:rPr lang="en-US" baseline="0" dirty="0"/>
              <a:t>Translation: </a:t>
            </a:r>
            <a:endParaRPr lang="en-GB" altLang="en-US" sz="1200" dirty="0">
              <a:solidFill>
                <a:schemeClr val="tx1"/>
              </a:solidFill>
              <a:latin typeface="Times New Roman" panose="02020603050405020304" pitchFamily="18" charset="0"/>
            </a:endParaRPr>
          </a:p>
          <a:p>
            <a:pPr algn="just" eaLnBrk="1" hangingPunct="1">
              <a:lnSpc>
                <a:spcPct val="150000"/>
              </a:lnSpc>
              <a:spcBef>
                <a:spcPct val="0"/>
              </a:spcBef>
              <a:spcAft>
                <a:spcPts val="600"/>
              </a:spcAft>
              <a:buClrTx/>
              <a:buFontTx/>
              <a:buNone/>
            </a:pPr>
            <a:r>
              <a:rPr lang="en-GB" altLang="en-US" sz="1200" dirty="0">
                <a:solidFill>
                  <a:schemeClr val="tx1"/>
                </a:solidFill>
                <a:latin typeface="Arial" panose="020B0604020202020204" pitchFamily="34" charset="0"/>
              </a:rPr>
              <a:t>‘I give to the god </a:t>
            </a:r>
            <a:r>
              <a:rPr lang="en-GB" altLang="en-US" sz="1200" dirty="0" err="1">
                <a:solidFill>
                  <a:schemeClr val="tx1"/>
                </a:solidFill>
                <a:latin typeface="Arial" panose="020B0604020202020204" pitchFamily="34" charset="0"/>
              </a:rPr>
              <a:t>Maglus</a:t>
            </a:r>
            <a:r>
              <a:rPr lang="en-GB" altLang="en-US" sz="1200" dirty="0">
                <a:solidFill>
                  <a:schemeClr val="tx1"/>
                </a:solidFill>
                <a:latin typeface="Arial" panose="020B0604020202020204" pitchFamily="34" charset="0"/>
              </a:rPr>
              <a:t> him who did wrong from the slave-quarters; I give him who (did) theft &lt;the cloak&gt; from the slave-quarters; who stole the cloak of </a:t>
            </a:r>
            <a:r>
              <a:rPr lang="en-GB" altLang="en-US" sz="1200" dirty="0" err="1">
                <a:solidFill>
                  <a:schemeClr val="tx1"/>
                </a:solidFill>
                <a:latin typeface="Arial" panose="020B0604020202020204" pitchFamily="34" charset="0"/>
              </a:rPr>
              <a:t>Servandus</a:t>
            </a:r>
            <a:r>
              <a:rPr lang="en-GB" altLang="en-US" sz="1200" dirty="0">
                <a:solidFill>
                  <a:schemeClr val="tx1"/>
                </a:solidFill>
                <a:latin typeface="Arial" panose="020B0604020202020204" pitchFamily="34" charset="0"/>
              </a:rPr>
              <a:t>. Silvester, </a:t>
            </a:r>
            <a:r>
              <a:rPr lang="en-GB" altLang="en-US" sz="1200" dirty="0" err="1">
                <a:solidFill>
                  <a:schemeClr val="tx1"/>
                </a:solidFill>
                <a:latin typeface="Arial" panose="020B0604020202020204" pitchFamily="34" charset="0"/>
              </a:rPr>
              <a:t>Ri</a:t>
            </a:r>
            <a:r>
              <a:rPr lang="en-GB" altLang="en-US" sz="1200" dirty="0">
                <a:solidFill>
                  <a:schemeClr val="tx1"/>
                </a:solidFill>
                <a:latin typeface="Arial" panose="020B0604020202020204" pitchFamily="34" charset="0"/>
              </a:rPr>
              <a:t>(g)</a:t>
            </a:r>
            <a:r>
              <a:rPr lang="en-GB" altLang="en-US" sz="1200" dirty="0" err="1">
                <a:solidFill>
                  <a:schemeClr val="tx1"/>
                </a:solidFill>
                <a:latin typeface="Arial" panose="020B0604020202020204" pitchFamily="34" charset="0"/>
              </a:rPr>
              <a:t>omandus</a:t>
            </a:r>
            <a:r>
              <a:rPr lang="en-GB" altLang="en-US" sz="1200" dirty="0">
                <a:solidFill>
                  <a:schemeClr val="tx1"/>
                </a:solidFill>
                <a:latin typeface="Arial" panose="020B0604020202020204" pitchFamily="34" charset="0"/>
              </a:rPr>
              <a:t>, </a:t>
            </a:r>
            <a:r>
              <a:rPr lang="en-GB" altLang="en-US" sz="1200" dirty="0" err="1">
                <a:solidFill>
                  <a:schemeClr val="tx1"/>
                </a:solidFill>
                <a:latin typeface="Arial" panose="020B0604020202020204" pitchFamily="34" charset="0"/>
              </a:rPr>
              <a:t>Senilis</a:t>
            </a:r>
            <a:r>
              <a:rPr lang="en-GB" altLang="en-US" sz="1200" dirty="0">
                <a:solidFill>
                  <a:schemeClr val="tx1"/>
                </a:solidFill>
                <a:latin typeface="Arial" panose="020B0604020202020204" pitchFamily="34" charset="0"/>
              </a:rPr>
              <a:t>, </a:t>
            </a:r>
            <a:r>
              <a:rPr lang="en-GB" altLang="en-US" sz="1200" dirty="0" err="1">
                <a:solidFill>
                  <a:schemeClr val="tx1"/>
                </a:solidFill>
                <a:latin typeface="Arial" panose="020B0604020202020204" pitchFamily="34" charset="0"/>
              </a:rPr>
              <a:t>Venustinus</a:t>
            </a:r>
            <a:r>
              <a:rPr lang="en-GB" altLang="en-US" sz="1200" dirty="0">
                <a:solidFill>
                  <a:schemeClr val="tx1"/>
                </a:solidFill>
                <a:latin typeface="Arial" panose="020B0604020202020204" pitchFamily="34" charset="0"/>
              </a:rPr>
              <a:t>, </a:t>
            </a:r>
            <a:r>
              <a:rPr lang="en-GB" altLang="en-US" sz="1200" dirty="0" err="1">
                <a:solidFill>
                  <a:schemeClr val="tx1"/>
                </a:solidFill>
                <a:latin typeface="Arial" panose="020B0604020202020204" pitchFamily="34" charset="0"/>
              </a:rPr>
              <a:t>Vorvena</a:t>
            </a:r>
            <a:r>
              <a:rPr lang="en-GB" altLang="en-US" sz="1200" dirty="0">
                <a:solidFill>
                  <a:schemeClr val="tx1"/>
                </a:solidFill>
                <a:latin typeface="Arial" panose="020B0604020202020204" pitchFamily="34" charset="0"/>
              </a:rPr>
              <a:t>, </a:t>
            </a:r>
            <a:r>
              <a:rPr lang="en-GB" altLang="en-US" sz="1200" dirty="0" err="1">
                <a:solidFill>
                  <a:schemeClr val="tx1"/>
                </a:solidFill>
                <a:latin typeface="Arial" panose="020B0604020202020204" pitchFamily="34" charset="0"/>
              </a:rPr>
              <a:t>Calaminus</a:t>
            </a:r>
            <a:r>
              <a:rPr lang="en-GB" altLang="en-US" sz="1200" dirty="0">
                <a:solidFill>
                  <a:schemeClr val="tx1"/>
                </a:solidFill>
                <a:latin typeface="Arial" panose="020B0604020202020204" pitchFamily="34" charset="0"/>
              </a:rPr>
              <a:t>, </a:t>
            </a:r>
            <a:r>
              <a:rPr lang="en-GB" altLang="en-US" sz="1200" dirty="0" err="1">
                <a:solidFill>
                  <a:schemeClr val="tx1"/>
                </a:solidFill>
                <a:latin typeface="Arial" panose="020B0604020202020204" pitchFamily="34" charset="0"/>
              </a:rPr>
              <a:t>Felicianus</a:t>
            </a:r>
            <a:r>
              <a:rPr lang="en-GB" altLang="en-US" sz="1200" dirty="0">
                <a:solidFill>
                  <a:schemeClr val="tx1"/>
                </a:solidFill>
                <a:latin typeface="Arial" panose="020B0604020202020204" pitchFamily="34" charset="0"/>
              </a:rPr>
              <a:t>, </a:t>
            </a:r>
            <a:r>
              <a:rPr lang="en-GB" altLang="en-US" sz="1200" dirty="0" err="1">
                <a:solidFill>
                  <a:schemeClr val="tx1"/>
                </a:solidFill>
                <a:latin typeface="Arial" panose="020B0604020202020204" pitchFamily="34" charset="0"/>
              </a:rPr>
              <a:t>Ruf</a:t>
            </a:r>
            <a:r>
              <a:rPr lang="en-GB" altLang="en-US" sz="1200" dirty="0">
                <a:solidFill>
                  <a:schemeClr val="tx1"/>
                </a:solidFill>
                <a:latin typeface="Arial" panose="020B0604020202020204" pitchFamily="34" charset="0"/>
              </a:rPr>
              <a:t>&lt;a&gt;</a:t>
            </a:r>
            <a:r>
              <a:rPr lang="en-GB" altLang="en-US" sz="1200" dirty="0" err="1">
                <a:solidFill>
                  <a:schemeClr val="tx1"/>
                </a:solidFill>
                <a:latin typeface="Arial" panose="020B0604020202020204" pitchFamily="34" charset="0"/>
              </a:rPr>
              <a:t>edo</a:t>
            </a:r>
            <a:r>
              <a:rPr lang="en-GB" altLang="en-US" sz="1200" dirty="0">
                <a:solidFill>
                  <a:schemeClr val="tx1"/>
                </a:solidFill>
                <a:latin typeface="Arial" panose="020B0604020202020204" pitchFamily="34" charset="0"/>
              </a:rPr>
              <a:t>, </a:t>
            </a:r>
            <a:r>
              <a:rPr lang="en-GB" altLang="en-US" sz="1200" dirty="0" err="1">
                <a:solidFill>
                  <a:schemeClr val="tx1"/>
                </a:solidFill>
                <a:latin typeface="Arial" panose="020B0604020202020204" pitchFamily="34" charset="0"/>
              </a:rPr>
              <a:t>Vendicina</a:t>
            </a:r>
            <a:r>
              <a:rPr lang="en-GB" altLang="en-US" sz="1200" dirty="0">
                <a:solidFill>
                  <a:schemeClr val="tx1"/>
                </a:solidFill>
                <a:latin typeface="Arial" panose="020B0604020202020204" pitchFamily="34" charset="0"/>
              </a:rPr>
              <a:t>, </a:t>
            </a:r>
            <a:r>
              <a:rPr lang="en-GB" altLang="en-US" sz="1200" dirty="0" err="1">
                <a:solidFill>
                  <a:schemeClr val="tx1"/>
                </a:solidFill>
                <a:latin typeface="Arial" panose="020B0604020202020204" pitchFamily="34" charset="0"/>
              </a:rPr>
              <a:t>Ingenuinus</a:t>
            </a:r>
            <a:r>
              <a:rPr lang="en-GB" altLang="en-US" sz="1200" dirty="0">
                <a:solidFill>
                  <a:schemeClr val="tx1"/>
                </a:solidFill>
                <a:latin typeface="Arial" panose="020B0604020202020204" pitchFamily="34" charset="0"/>
              </a:rPr>
              <a:t>, </a:t>
            </a:r>
            <a:r>
              <a:rPr lang="en-GB" altLang="en-US" sz="1200" dirty="0" err="1">
                <a:solidFill>
                  <a:schemeClr val="tx1"/>
                </a:solidFill>
                <a:latin typeface="Arial" panose="020B0604020202020204" pitchFamily="34" charset="0"/>
              </a:rPr>
              <a:t>Iuventius</a:t>
            </a:r>
            <a:r>
              <a:rPr lang="en-GB" altLang="en-US" sz="1200" dirty="0">
                <a:solidFill>
                  <a:schemeClr val="tx1"/>
                </a:solidFill>
                <a:latin typeface="Arial" panose="020B0604020202020204" pitchFamily="34" charset="0"/>
              </a:rPr>
              <a:t>, </a:t>
            </a:r>
            <a:r>
              <a:rPr lang="en-GB" altLang="en-US" sz="1200" dirty="0" err="1">
                <a:solidFill>
                  <a:schemeClr val="tx1"/>
                </a:solidFill>
                <a:latin typeface="Arial" panose="020B0604020202020204" pitchFamily="34" charset="0"/>
              </a:rPr>
              <a:t>Alocus</a:t>
            </a:r>
            <a:r>
              <a:rPr lang="en-GB" altLang="en-US" sz="1200" dirty="0">
                <a:solidFill>
                  <a:schemeClr val="tx1"/>
                </a:solidFill>
                <a:latin typeface="Arial" panose="020B0604020202020204" pitchFamily="34" charset="0"/>
              </a:rPr>
              <a:t>, </a:t>
            </a:r>
            <a:r>
              <a:rPr lang="en-GB" altLang="en-US" sz="1200" dirty="0" err="1">
                <a:solidFill>
                  <a:schemeClr val="tx1"/>
                </a:solidFill>
                <a:latin typeface="Arial" panose="020B0604020202020204" pitchFamily="34" charset="0"/>
              </a:rPr>
              <a:t>Cennosus</a:t>
            </a:r>
            <a:r>
              <a:rPr lang="en-GB" altLang="en-US" sz="1200" dirty="0">
                <a:solidFill>
                  <a:schemeClr val="tx1"/>
                </a:solidFill>
                <a:latin typeface="Arial" panose="020B0604020202020204" pitchFamily="34" charset="0"/>
              </a:rPr>
              <a:t>, </a:t>
            </a:r>
            <a:r>
              <a:rPr lang="en-GB" altLang="en-US" sz="1200" dirty="0" err="1">
                <a:solidFill>
                  <a:schemeClr val="tx1"/>
                </a:solidFill>
                <a:latin typeface="Arial" panose="020B0604020202020204" pitchFamily="34" charset="0"/>
              </a:rPr>
              <a:t>Germanus</a:t>
            </a:r>
            <a:r>
              <a:rPr lang="en-GB" altLang="en-US" sz="1200" dirty="0">
                <a:solidFill>
                  <a:schemeClr val="tx1"/>
                </a:solidFill>
                <a:latin typeface="Arial" panose="020B0604020202020204" pitchFamily="34" charset="0"/>
              </a:rPr>
              <a:t>, </a:t>
            </a:r>
            <a:r>
              <a:rPr lang="en-GB" altLang="en-US" sz="1200" dirty="0" err="1">
                <a:solidFill>
                  <a:schemeClr val="tx1"/>
                </a:solidFill>
                <a:latin typeface="Arial" panose="020B0604020202020204" pitchFamily="34" charset="0"/>
              </a:rPr>
              <a:t>Senedo</a:t>
            </a:r>
            <a:r>
              <a:rPr lang="en-GB" altLang="en-US" sz="1200" dirty="0">
                <a:solidFill>
                  <a:schemeClr val="tx1"/>
                </a:solidFill>
                <a:latin typeface="Arial" panose="020B0604020202020204" pitchFamily="34" charset="0"/>
              </a:rPr>
              <a:t>, </a:t>
            </a:r>
            <a:r>
              <a:rPr lang="en-GB" altLang="en-US" sz="1200" dirty="0" err="1">
                <a:solidFill>
                  <a:schemeClr val="tx1"/>
                </a:solidFill>
                <a:latin typeface="Arial" panose="020B0604020202020204" pitchFamily="34" charset="0"/>
              </a:rPr>
              <a:t>Cunovendus</a:t>
            </a:r>
            <a:r>
              <a:rPr lang="en-GB" altLang="en-US" sz="1200" dirty="0">
                <a:solidFill>
                  <a:schemeClr val="tx1"/>
                </a:solidFill>
                <a:latin typeface="Arial" panose="020B0604020202020204" pitchFamily="34" charset="0"/>
              </a:rPr>
              <a:t>, </a:t>
            </a:r>
            <a:r>
              <a:rPr lang="en-GB" altLang="en-US" sz="1200" dirty="0" err="1">
                <a:solidFill>
                  <a:schemeClr val="tx1"/>
                </a:solidFill>
                <a:latin typeface="Arial" panose="020B0604020202020204" pitchFamily="34" charset="0"/>
              </a:rPr>
              <a:t>Regalis</a:t>
            </a:r>
            <a:r>
              <a:rPr lang="en-GB" altLang="en-US" sz="1200" dirty="0">
                <a:solidFill>
                  <a:schemeClr val="tx1"/>
                </a:solidFill>
                <a:latin typeface="Arial" panose="020B0604020202020204" pitchFamily="34" charset="0"/>
              </a:rPr>
              <a:t>, Ni(g)</a:t>
            </a:r>
            <a:r>
              <a:rPr lang="en-GB" altLang="en-US" sz="1200" dirty="0" err="1">
                <a:solidFill>
                  <a:schemeClr val="tx1"/>
                </a:solidFill>
                <a:latin typeface="Arial" panose="020B0604020202020204" pitchFamily="34" charset="0"/>
              </a:rPr>
              <a:t>ella</a:t>
            </a:r>
            <a:r>
              <a:rPr lang="en-GB" altLang="en-US" sz="1200" dirty="0">
                <a:solidFill>
                  <a:schemeClr val="tx1"/>
                </a:solidFill>
                <a:latin typeface="Arial" panose="020B0604020202020204" pitchFamily="34" charset="0"/>
              </a:rPr>
              <a:t>, </a:t>
            </a:r>
            <a:r>
              <a:rPr lang="en-GB" altLang="en-US" sz="1200" dirty="0" err="1">
                <a:solidFill>
                  <a:schemeClr val="tx1"/>
                </a:solidFill>
                <a:latin typeface="Arial" panose="020B0604020202020204" pitchFamily="34" charset="0"/>
              </a:rPr>
              <a:t>Senicianus</a:t>
            </a:r>
            <a:r>
              <a:rPr lang="en-GB" altLang="en-US" sz="1200" dirty="0">
                <a:solidFill>
                  <a:schemeClr val="tx1"/>
                </a:solidFill>
                <a:latin typeface="Arial" panose="020B0604020202020204" pitchFamily="34" charset="0"/>
              </a:rPr>
              <a:t> (</a:t>
            </a:r>
            <a:r>
              <a:rPr lang="en-GB" altLang="en-US" sz="1200" i="1" dirty="0">
                <a:solidFill>
                  <a:schemeClr val="tx1"/>
                </a:solidFill>
                <a:latin typeface="Arial" panose="020B0604020202020204" pitchFamily="34" charset="0"/>
              </a:rPr>
              <a:t>deleted</a:t>
            </a:r>
            <a:r>
              <a:rPr lang="en-GB" altLang="en-US" sz="1200" dirty="0">
                <a:solidFill>
                  <a:schemeClr val="tx1"/>
                </a:solidFill>
                <a:latin typeface="Arial" panose="020B0604020202020204" pitchFamily="34" charset="0"/>
              </a:rPr>
              <a:t>). I give (that the god </a:t>
            </a:r>
            <a:r>
              <a:rPr lang="en-GB" altLang="en-US" sz="1200" dirty="0" err="1">
                <a:solidFill>
                  <a:schemeClr val="tx1"/>
                </a:solidFill>
                <a:latin typeface="Arial" panose="020B0604020202020204" pitchFamily="34" charset="0"/>
              </a:rPr>
              <a:t>Maglus</a:t>
            </a:r>
            <a:r>
              <a:rPr lang="en-GB" altLang="en-US" sz="1200" dirty="0">
                <a:solidFill>
                  <a:schemeClr val="tx1"/>
                </a:solidFill>
                <a:latin typeface="Arial" panose="020B0604020202020204" pitchFamily="34" charset="0"/>
              </a:rPr>
              <a:t>) before the ninth day take away him who stole the cloak of </a:t>
            </a:r>
            <a:r>
              <a:rPr lang="en-GB" altLang="en-US" sz="1200" dirty="0" err="1">
                <a:solidFill>
                  <a:schemeClr val="tx1"/>
                </a:solidFill>
                <a:latin typeface="Arial" panose="020B0604020202020204" pitchFamily="34" charset="0"/>
              </a:rPr>
              <a:t>Servandus</a:t>
            </a:r>
            <a:r>
              <a:rPr lang="en-GB" altLang="en-US" sz="1200" dirty="0">
                <a:solidFill>
                  <a:schemeClr val="tx1"/>
                </a:solidFill>
                <a:latin typeface="Arial" panose="020B0604020202020204" pitchFamily="34" charset="0"/>
              </a:rPr>
              <a:t>.’</a:t>
            </a:r>
          </a:p>
          <a:p>
            <a:pPr algn="just" eaLnBrk="1" hangingPunct="1">
              <a:lnSpc>
                <a:spcPct val="150000"/>
              </a:lnSpc>
              <a:spcBef>
                <a:spcPct val="0"/>
              </a:spcBef>
              <a:spcAft>
                <a:spcPts val="600"/>
              </a:spcAft>
              <a:buClrTx/>
              <a:buFontTx/>
              <a:buNone/>
            </a:pPr>
            <a:endParaRPr lang="en-GB" altLang="en-US" sz="1200" dirty="0">
              <a:solidFill>
                <a:schemeClr val="tx1"/>
              </a:solidFill>
              <a:latin typeface="Arial" panose="020B0604020202020204" pitchFamily="34" charset="0"/>
            </a:endParaRPr>
          </a:p>
          <a:p>
            <a:pPr algn="just" eaLnBrk="1" hangingPunct="1">
              <a:lnSpc>
                <a:spcPct val="150000"/>
              </a:lnSpc>
              <a:spcBef>
                <a:spcPct val="0"/>
              </a:spcBef>
              <a:spcAft>
                <a:spcPts val="600"/>
              </a:spcAft>
              <a:buClrTx/>
              <a:buFontTx/>
              <a:buNone/>
            </a:pPr>
            <a:r>
              <a:rPr lang="en-GB" altLang="en-US" sz="1200" dirty="0">
                <a:solidFill>
                  <a:schemeClr val="tx1"/>
                </a:solidFill>
                <a:latin typeface="Arial" panose="020B0604020202020204" pitchFamily="34" charset="0"/>
              </a:rPr>
              <a:t>There are the names of 19 suspects, including one erased (probably </a:t>
            </a:r>
            <a:r>
              <a:rPr lang="en-GB" altLang="en-US" sz="1200" dirty="0" err="1">
                <a:solidFill>
                  <a:schemeClr val="tx1"/>
                </a:solidFill>
                <a:latin typeface="Arial" panose="020B0604020202020204" pitchFamily="34" charset="0"/>
              </a:rPr>
              <a:t>Senicianus</a:t>
            </a:r>
            <a:r>
              <a:rPr lang="en-GB" altLang="en-US" sz="1200" dirty="0">
                <a:solidFill>
                  <a:schemeClr val="tx1"/>
                </a:solidFill>
                <a:latin typeface="Arial" panose="020B0604020202020204" pitchFamily="34" charset="0"/>
              </a:rPr>
              <a:t>). They are an interesting mixture of Roman names like </a:t>
            </a:r>
            <a:r>
              <a:rPr lang="en-GB" altLang="en-US" sz="1200" dirty="0" err="1">
                <a:solidFill>
                  <a:schemeClr val="tx1"/>
                </a:solidFill>
                <a:latin typeface="Arial" panose="020B0604020202020204" pitchFamily="34" charset="0"/>
              </a:rPr>
              <a:t>Servandus</a:t>
            </a:r>
            <a:r>
              <a:rPr lang="en-GB" altLang="en-US" sz="1200" dirty="0">
                <a:solidFill>
                  <a:schemeClr val="tx1"/>
                </a:solidFill>
                <a:latin typeface="Arial" panose="020B0604020202020204" pitchFamily="34" charset="0"/>
              </a:rPr>
              <a:t> (e.g. Silvester), ‘Roman’ names popular in Celtic-speaking provinces (e.g. </a:t>
            </a:r>
            <a:r>
              <a:rPr lang="en-GB" altLang="en-US" sz="1200" dirty="0" err="1">
                <a:solidFill>
                  <a:schemeClr val="tx1"/>
                </a:solidFill>
                <a:latin typeface="Arial" panose="020B0604020202020204" pitchFamily="34" charset="0"/>
              </a:rPr>
              <a:t>Senilis</a:t>
            </a:r>
            <a:r>
              <a:rPr lang="en-GB" altLang="en-US" sz="1200" dirty="0">
                <a:solidFill>
                  <a:schemeClr val="tx1"/>
                </a:solidFill>
                <a:latin typeface="Arial" panose="020B0604020202020204" pitchFamily="34" charset="0"/>
              </a:rPr>
              <a:t>), and ‘Celtic’ names comparatively rare (e.g. </a:t>
            </a:r>
            <a:r>
              <a:rPr lang="en-GB" altLang="en-US" sz="1200" dirty="0" err="1">
                <a:solidFill>
                  <a:schemeClr val="tx1"/>
                </a:solidFill>
                <a:latin typeface="Arial" panose="020B0604020202020204" pitchFamily="34" charset="0"/>
              </a:rPr>
              <a:t>Cunovendus</a:t>
            </a:r>
            <a:r>
              <a:rPr lang="en-GB" altLang="en-US" sz="1200" dirty="0">
                <a:solidFill>
                  <a:schemeClr val="tx1"/>
                </a:solidFill>
                <a:latin typeface="Arial" panose="020B0604020202020204" pitchFamily="34" charset="0"/>
              </a:rPr>
              <a:t>) or even unattested (e.g. </a:t>
            </a:r>
            <a:r>
              <a:rPr lang="en-GB" altLang="en-US" sz="1200" dirty="0" err="1">
                <a:solidFill>
                  <a:schemeClr val="tx1"/>
                </a:solidFill>
                <a:latin typeface="Arial" panose="020B0604020202020204" pitchFamily="34" charset="0"/>
              </a:rPr>
              <a:t>Rufaedo</a:t>
            </a:r>
            <a:r>
              <a:rPr lang="en-GB" altLang="en-US" sz="1200" dirty="0">
                <a:solidFill>
                  <a:schemeClr val="tx1"/>
                </a:solidFill>
                <a:latin typeface="Arial" panose="020B0604020202020204" pitchFamily="34" charset="0"/>
              </a:rPr>
              <a:t>).</a:t>
            </a:r>
          </a:p>
          <a:p>
            <a:pPr algn="just" eaLnBrk="1" hangingPunct="1">
              <a:lnSpc>
                <a:spcPct val="150000"/>
              </a:lnSpc>
              <a:spcBef>
                <a:spcPct val="0"/>
              </a:spcBef>
              <a:spcAft>
                <a:spcPts val="600"/>
              </a:spcAft>
              <a:buClrTx/>
              <a:buFontTx/>
              <a:buNone/>
            </a:pPr>
            <a:r>
              <a:rPr lang="en-GB" altLang="en-US" sz="1200" dirty="0">
                <a:solidFill>
                  <a:schemeClr val="tx1"/>
                </a:solidFill>
                <a:latin typeface="Arial" panose="020B0604020202020204" pitchFamily="34" charset="0"/>
              </a:rPr>
              <a:t>The writer seems to have twice attempted the rare word </a:t>
            </a:r>
            <a:r>
              <a:rPr lang="en-GB" altLang="en-US" sz="1200" i="1" dirty="0" err="1">
                <a:solidFill>
                  <a:schemeClr val="tx1"/>
                </a:solidFill>
                <a:latin typeface="Arial" panose="020B0604020202020204" pitchFamily="34" charset="0"/>
              </a:rPr>
              <a:t>paedagogium</a:t>
            </a:r>
            <a:r>
              <a:rPr lang="en-GB" altLang="en-US" sz="1200" dirty="0">
                <a:solidFill>
                  <a:schemeClr val="tx1"/>
                </a:solidFill>
                <a:latin typeface="Arial" panose="020B0604020202020204" pitchFamily="34" charset="0"/>
              </a:rPr>
              <a:t>, variously meaning ‘a training establishment for slave-boys’, ‘slave quarters’, ‘(servile) staff’</a:t>
            </a:r>
            <a:r>
              <a:rPr lang="en-US" altLang="en-US" sz="1200" dirty="0">
                <a:solidFill>
                  <a:schemeClr val="tx1"/>
                </a:solidFill>
                <a:latin typeface="Arial" panose="020B0604020202020204" pitchFamily="34" charset="0"/>
              </a:rPr>
              <a:t> </a:t>
            </a:r>
            <a:endParaRPr lang="en-GB" altLang="en-US" sz="1200" dirty="0">
              <a:solidFill>
                <a:schemeClr val="tx1"/>
              </a:solidFill>
              <a:latin typeface="Arial" panose="020B0604020202020204" pitchFamily="34" charset="0"/>
            </a:endParaRPr>
          </a:p>
          <a:p>
            <a:r>
              <a:rPr lang="en-US" baseline="0" dirty="0"/>
              <a:t> </a:t>
            </a:r>
          </a:p>
          <a:p>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2</a:t>
            </a:fld>
            <a:endParaRPr lang="en-US"/>
          </a:p>
        </p:txBody>
      </p:sp>
    </p:spTree>
    <p:extLst>
      <p:ext uri="{BB962C8B-B14F-4D97-AF65-F5344CB8AC3E}">
        <p14:creationId xmlns:p14="http://schemas.microsoft.com/office/powerpoint/2010/main" val="823434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Cori questions suspects about the theft, asking – </a:t>
            </a:r>
            <a:r>
              <a:rPr lang="en-US" i="1" dirty="0" err="1"/>
              <a:t>quis</a:t>
            </a:r>
            <a:r>
              <a:rPr lang="en-US" i="1" dirty="0"/>
              <a:t> </a:t>
            </a:r>
            <a:r>
              <a:rPr lang="en-US" i="1" dirty="0" err="1"/>
              <a:t>sagum</a:t>
            </a:r>
            <a:r>
              <a:rPr lang="en-US" i="1" dirty="0"/>
              <a:t> </a:t>
            </a:r>
            <a:r>
              <a:rPr lang="en-US" i="1" dirty="0" err="1"/>
              <a:t>habet</a:t>
            </a:r>
            <a:r>
              <a:rPr lang="en-US" dirty="0"/>
              <a:t>? (who has the cloak?).  He has already questioned </a:t>
            </a:r>
            <a:r>
              <a:rPr lang="en-US" dirty="0" err="1"/>
              <a:t>Senicianus</a:t>
            </a:r>
            <a:r>
              <a:rPr lang="en-US" dirty="0"/>
              <a:t> and the slaves.  All other sentences use –o verb ending to indicate ‘I’, but pupils should identify this naturally from the speech bubbles</a:t>
            </a:r>
            <a:r>
              <a:rPr lang="en-US" dirty="0">
                <a:cs typeface="Calibri"/>
              </a:rPr>
              <a:t>.</a:t>
            </a:r>
          </a:p>
          <a:p>
            <a:r>
              <a:rPr lang="en-US" dirty="0">
                <a:solidFill>
                  <a:srgbClr val="FFFFFF"/>
                </a:solidFill>
              </a:rPr>
              <a:t>Answers:</a:t>
            </a:r>
            <a:endParaRPr lang="en-US" dirty="0"/>
          </a:p>
          <a:p>
            <a:r>
              <a:rPr lang="en-US" dirty="0"/>
              <a:t>Primus: </a:t>
            </a:r>
            <a:r>
              <a:rPr lang="en-US" i="1" dirty="0" err="1"/>
              <a:t>sagum</a:t>
            </a:r>
            <a:r>
              <a:rPr lang="en-US" i="1" dirty="0"/>
              <a:t> non </a:t>
            </a:r>
            <a:r>
              <a:rPr lang="en-US" i="1" dirty="0" err="1"/>
              <a:t>habeo</a:t>
            </a:r>
            <a:r>
              <a:rPr lang="en-US" i="1" dirty="0"/>
              <a:t>.  in </a:t>
            </a:r>
            <a:r>
              <a:rPr lang="en-US" i="1" dirty="0" err="1"/>
              <a:t>foro</a:t>
            </a:r>
            <a:r>
              <a:rPr lang="en-US" i="1" dirty="0"/>
              <a:t> </a:t>
            </a:r>
            <a:r>
              <a:rPr lang="en-US" i="1" dirty="0" err="1"/>
              <a:t>laboro</a:t>
            </a:r>
            <a:r>
              <a:rPr lang="en-US" dirty="0"/>
              <a:t>.</a:t>
            </a:r>
          </a:p>
          <a:p>
            <a:r>
              <a:rPr lang="en-US" dirty="0"/>
              <a:t>Translation: I don’t have the cloak.  I’m working in the forum.</a:t>
            </a:r>
          </a:p>
          <a:p>
            <a:r>
              <a:rPr lang="en-US" dirty="0"/>
              <a:t>Lucius: </a:t>
            </a:r>
            <a:r>
              <a:rPr lang="en-US" i="1" dirty="0" err="1"/>
              <a:t>sagum</a:t>
            </a:r>
            <a:r>
              <a:rPr lang="en-US" i="1" dirty="0"/>
              <a:t> non </a:t>
            </a:r>
            <a:r>
              <a:rPr lang="en-US" i="1" dirty="0" err="1"/>
              <a:t>habeo</a:t>
            </a:r>
            <a:r>
              <a:rPr lang="en-US" i="1" dirty="0"/>
              <a:t>.  in </a:t>
            </a:r>
            <a:r>
              <a:rPr lang="en-US" i="1" dirty="0" err="1"/>
              <a:t>palaestra</a:t>
            </a:r>
            <a:r>
              <a:rPr lang="en-US" i="1" dirty="0"/>
              <a:t> </a:t>
            </a:r>
            <a:r>
              <a:rPr lang="en-US" i="1" dirty="0" err="1"/>
              <a:t>pugno</a:t>
            </a:r>
            <a:r>
              <a:rPr lang="en-US" dirty="0"/>
              <a:t>.</a:t>
            </a:r>
          </a:p>
          <a:p>
            <a:r>
              <a:rPr lang="en-US" dirty="0"/>
              <a:t>Answer: I don’t have the cloak.  I’m fighting in the training ground.</a:t>
            </a:r>
          </a:p>
          <a:p>
            <a:r>
              <a:rPr lang="en-US" dirty="0" err="1"/>
              <a:t>Verecunda</a:t>
            </a:r>
            <a:r>
              <a:rPr lang="en-US" dirty="0"/>
              <a:t>: </a:t>
            </a:r>
            <a:r>
              <a:rPr lang="en-US" i="1" dirty="0" err="1"/>
              <a:t>sagum</a:t>
            </a:r>
            <a:r>
              <a:rPr lang="en-US" i="1" dirty="0"/>
              <a:t> non </a:t>
            </a:r>
            <a:r>
              <a:rPr lang="en-US" i="1" dirty="0" err="1"/>
              <a:t>habeo</a:t>
            </a:r>
            <a:r>
              <a:rPr lang="en-US" i="1" dirty="0"/>
              <a:t>. </a:t>
            </a:r>
            <a:r>
              <a:rPr lang="en-US" i="1" dirty="0" err="1"/>
              <a:t>stolam</a:t>
            </a:r>
            <a:r>
              <a:rPr lang="en-US" i="1" dirty="0"/>
              <a:t> </a:t>
            </a:r>
            <a:r>
              <a:rPr lang="en-US" i="1" dirty="0" err="1"/>
              <a:t>habeo</a:t>
            </a:r>
            <a:r>
              <a:rPr lang="en-US" i="1" dirty="0"/>
              <a:t> et in </a:t>
            </a:r>
            <a:r>
              <a:rPr lang="en-US" i="1" dirty="0" err="1"/>
              <a:t>scaena</a:t>
            </a:r>
            <a:r>
              <a:rPr lang="en-US" i="1" dirty="0"/>
              <a:t> </a:t>
            </a:r>
            <a:r>
              <a:rPr lang="en-US" i="1" dirty="0" err="1"/>
              <a:t>salto</a:t>
            </a:r>
            <a:r>
              <a:rPr lang="en-US" dirty="0"/>
              <a:t>.</a:t>
            </a:r>
          </a:p>
          <a:p>
            <a:r>
              <a:rPr lang="en-US" dirty="0"/>
              <a:t>Answer: I don’t have the cloak.  I have a dress and I’m dancing on the stage.</a:t>
            </a:r>
          </a:p>
          <a:p>
            <a:r>
              <a:rPr lang="en-US" dirty="0"/>
              <a:t>Marcus: </a:t>
            </a:r>
            <a:r>
              <a:rPr lang="en-US" i="1" dirty="0" err="1"/>
              <a:t>sagum</a:t>
            </a:r>
            <a:r>
              <a:rPr lang="en-US" i="1" dirty="0"/>
              <a:t> non </a:t>
            </a:r>
            <a:r>
              <a:rPr lang="en-US" i="1" dirty="0" err="1"/>
              <a:t>habeo</a:t>
            </a:r>
            <a:r>
              <a:rPr lang="en-US" i="1" dirty="0"/>
              <a:t>.  </a:t>
            </a:r>
            <a:r>
              <a:rPr lang="en-US" i="1" dirty="0" err="1"/>
              <a:t>sagum</a:t>
            </a:r>
            <a:r>
              <a:rPr lang="en-US" i="1" dirty="0"/>
              <a:t> </a:t>
            </a:r>
            <a:r>
              <a:rPr lang="en-US" i="1" dirty="0" err="1"/>
              <a:t>meum</a:t>
            </a:r>
            <a:r>
              <a:rPr lang="en-US" i="1" dirty="0"/>
              <a:t> </a:t>
            </a:r>
            <a:r>
              <a:rPr lang="en-US" i="1" dirty="0" err="1"/>
              <a:t>habeo</a:t>
            </a:r>
            <a:r>
              <a:rPr lang="en-US" i="1" dirty="0"/>
              <a:t>.  cum </a:t>
            </a:r>
            <a:r>
              <a:rPr lang="en-US" i="1" dirty="0" err="1"/>
              <a:t>Seniciano</a:t>
            </a:r>
            <a:r>
              <a:rPr lang="en-US" i="1" dirty="0"/>
              <a:t> in </a:t>
            </a:r>
            <a:r>
              <a:rPr lang="en-US" i="1" dirty="0" err="1"/>
              <a:t>atrio</a:t>
            </a:r>
            <a:r>
              <a:rPr lang="en-US" i="1" dirty="0"/>
              <a:t> </a:t>
            </a:r>
            <a:r>
              <a:rPr lang="en-US" i="1" dirty="0" err="1"/>
              <a:t>laboro</a:t>
            </a:r>
            <a:r>
              <a:rPr lang="en-US" dirty="0"/>
              <a:t>.</a:t>
            </a:r>
          </a:p>
          <a:p>
            <a:r>
              <a:rPr lang="en-US" dirty="0"/>
              <a:t>Answer: I don’t have the cloak.  I have my own cloak.  I’m working in the atrium with </a:t>
            </a:r>
            <a:r>
              <a:rPr lang="en-US" dirty="0" err="1"/>
              <a:t>Senicianus</a:t>
            </a:r>
            <a:r>
              <a:rPr lang="en-US" dirty="0"/>
              <a:t>.</a:t>
            </a:r>
          </a:p>
          <a:p>
            <a:r>
              <a:rPr lang="en-US" i="1" dirty="0" err="1"/>
              <a:t>Senicianus</a:t>
            </a:r>
            <a:r>
              <a:rPr lang="en-US" i="1" dirty="0"/>
              <a:t> </a:t>
            </a:r>
            <a:r>
              <a:rPr lang="en-US" i="1" dirty="0" err="1"/>
              <a:t>sagum</a:t>
            </a:r>
            <a:r>
              <a:rPr lang="en-US" i="1" dirty="0"/>
              <a:t> non </a:t>
            </a:r>
            <a:r>
              <a:rPr lang="en-US" i="1" dirty="0" err="1"/>
              <a:t>habet</a:t>
            </a:r>
            <a:r>
              <a:rPr lang="en-US" i="1" dirty="0"/>
              <a:t>.  cum domino in </a:t>
            </a:r>
            <a:r>
              <a:rPr lang="en-US" i="1" dirty="0" err="1"/>
              <a:t>atrio</a:t>
            </a:r>
            <a:r>
              <a:rPr lang="en-US" i="1" dirty="0"/>
              <a:t> </a:t>
            </a:r>
            <a:r>
              <a:rPr lang="en-US" i="1" dirty="0" err="1"/>
              <a:t>laborat</a:t>
            </a:r>
            <a:r>
              <a:rPr lang="en-US" dirty="0"/>
              <a:t>.</a:t>
            </a:r>
          </a:p>
          <a:p>
            <a:r>
              <a:rPr lang="en-US" dirty="0"/>
              <a:t>Answer: </a:t>
            </a:r>
            <a:r>
              <a:rPr lang="en-US" dirty="0" err="1"/>
              <a:t>Senicianus</a:t>
            </a:r>
            <a:r>
              <a:rPr lang="en-US" dirty="0"/>
              <a:t> doesn’t have the cloak.  He’s working in the atrium with the master.</a:t>
            </a:r>
          </a:p>
          <a:p>
            <a:r>
              <a:rPr lang="en-US" i="1" dirty="0" err="1"/>
              <a:t>servi</a:t>
            </a:r>
            <a:r>
              <a:rPr lang="en-US" i="1" dirty="0"/>
              <a:t> et </a:t>
            </a:r>
            <a:r>
              <a:rPr lang="en-US" i="1" dirty="0" err="1"/>
              <a:t>ancillae</a:t>
            </a:r>
            <a:r>
              <a:rPr lang="en-US" i="1" dirty="0"/>
              <a:t> </a:t>
            </a:r>
            <a:r>
              <a:rPr lang="en-US" i="1" dirty="0" err="1"/>
              <a:t>dicunt</a:t>
            </a:r>
            <a:r>
              <a:rPr lang="en-US" i="1" dirty="0"/>
              <a:t> ‘</a:t>
            </a:r>
            <a:r>
              <a:rPr lang="en-US" i="1" dirty="0" err="1"/>
              <a:t>sagum</a:t>
            </a:r>
            <a:r>
              <a:rPr lang="en-US" i="1" dirty="0"/>
              <a:t> non </a:t>
            </a:r>
            <a:r>
              <a:rPr lang="en-US" i="1" dirty="0" err="1"/>
              <a:t>habeo</a:t>
            </a:r>
            <a:r>
              <a:rPr lang="en-US" i="1" dirty="0"/>
              <a:t>.  in </a:t>
            </a:r>
            <a:r>
              <a:rPr lang="en-US" i="1" dirty="0" err="1"/>
              <a:t>paedagogio</a:t>
            </a:r>
            <a:r>
              <a:rPr lang="en-US" i="1" dirty="0"/>
              <a:t> </a:t>
            </a:r>
            <a:r>
              <a:rPr lang="en-US" i="1" dirty="0" err="1"/>
              <a:t>laboro</a:t>
            </a:r>
            <a:r>
              <a:rPr lang="en-US" i="1" dirty="0"/>
              <a:t>’</a:t>
            </a:r>
            <a:r>
              <a:rPr lang="en-US" dirty="0"/>
              <a:t>.</a:t>
            </a:r>
          </a:p>
          <a:p>
            <a:r>
              <a:rPr lang="en-US" dirty="0">
                <a:solidFill>
                  <a:srgbClr val="FFFFFF"/>
                </a:solidFill>
              </a:rPr>
              <a:t>Answer: The slaves and slave-girls say ‘I don’t have the cloak.  I’m working in the slave-school.’</a:t>
            </a:r>
            <a:endParaRPr lang="en-US" dirty="0"/>
          </a:p>
          <a:p>
            <a:endParaRPr lang="en-US" dirty="0">
              <a:cs typeface="Calibri"/>
            </a:endParaRPr>
          </a:p>
        </p:txBody>
      </p:sp>
      <p:sp>
        <p:nvSpPr>
          <p:cNvPr id="4" name="Slide Number Placeholder 3"/>
          <p:cNvSpPr>
            <a:spLocks noGrp="1"/>
          </p:cNvSpPr>
          <p:nvPr>
            <p:ph type="sldNum" sz="quarter" idx="10"/>
          </p:nvPr>
        </p:nvSpPr>
        <p:spPr/>
        <p:txBody>
          <a:bodyPr/>
          <a:lstStyle/>
          <a:p>
            <a:fld id="{3EF798C7-9620-5C41-BFA8-CF802F11746E}" type="slidenum">
              <a:rPr lang="en-US" smtClean="0"/>
              <a:t>3</a:t>
            </a:fld>
            <a:endParaRPr lang="en-US"/>
          </a:p>
        </p:txBody>
      </p:sp>
    </p:spTree>
    <p:extLst>
      <p:ext uri="{BB962C8B-B14F-4D97-AF65-F5344CB8AC3E}">
        <p14:creationId xmlns:p14="http://schemas.microsoft.com/office/powerpoint/2010/main" val="2223037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The following slides give examples of curse tablets from Britain, but the practice was followed all over the Roman Empire and there are even examples of gold curse tablets (Latin: </a:t>
            </a:r>
            <a:r>
              <a:rPr lang="en-US" i="1" dirty="0" err="1">
                <a:cs typeface="Calibri"/>
              </a:rPr>
              <a:t>defixiones</a:t>
            </a:r>
            <a:r>
              <a:rPr lang="en-US" dirty="0">
                <a:cs typeface="Calibri"/>
              </a:rPr>
              <a:t>) from Macedonia.  The British examples are written on lead, which is soft and easy to write on with the stylus used for wax tablets.  This exercise uses scratch boards to replicate this.  Original curse tablets would have been folded up, which the scratch boards unfortunately don't allow.</a:t>
            </a:r>
          </a:p>
        </p:txBody>
      </p:sp>
      <p:sp>
        <p:nvSpPr>
          <p:cNvPr id="4" name="Slide Number Placeholder 3"/>
          <p:cNvSpPr>
            <a:spLocks noGrp="1"/>
          </p:cNvSpPr>
          <p:nvPr>
            <p:ph type="sldNum" sz="quarter" idx="10"/>
          </p:nvPr>
        </p:nvSpPr>
        <p:spPr/>
        <p:txBody>
          <a:bodyPr/>
          <a:lstStyle/>
          <a:p>
            <a:fld id="{3EF798C7-9620-5C41-BFA8-CF802F11746E}" type="slidenum">
              <a:rPr lang="en-US" smtClean="0"/>
              <a:t>5</a:t>
            </a:fld>
            <a:endParaRPr lang="en-US"/>
          </a:p>
        </p:txBody>
      </p:sp>
    </p:spTree>
    <p:extLst>
      <p:ext uri="{BB962C8B-B14F-4D97-AF65-F5344CB8AC3E}">
        <p14:creationId xmlns:p14="http://schemas.microsoft.com/office/powerpoint/2010/main" val="3784203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This is the second curse tablet found in the Vine Street house. A </a:t>
            </a:r>
            <a:r>
              <a:rPr lang="en-US" dirty="0" err="1">
                <a:cs typeface="Calibri"/>
              </a:rPr>
              <a:t>septisonium</a:t>
            </a:r>
            <a:r>
              <a:rPr lang="en-US" dirty="0">
                <a:cs typeface="Calibri"/>
              </a:rPr>
              <a:t> is a </a:t>
            </a:r>
            <a:r>
              <a:rPr lang="en-US" dirty="0"/>
              <a:t>monumental façade, which incorporated images from the planetary deities representing the days of the week. </a:t>
            </a:r>
            <a:r>
              <a:rPr lang="en-US" dirty="0">
                <a:cs typeface="Calibri"/>
              </a:rPr>
              <a:t> They were made popular by the North African emperor, Septimius Severus, which may explain why it appears in a house belonging to Marcus, the centurion whose legion were stationed in North Africa.</a:t>
            </a:r>
          </a:p>
        </p:txBody>
      </p:sp>
      <p:sp>
        <p:nvSpPr>
          <p:cNvPr id="4" name="Slide Number Placeholder 3"/>
          <p:cNvSpPr>
            <a:spLocks noGrp="1"/>
          </p:cNvSpPr>
          <p:nvPr>
            <p:ph type="sldNum" sz="quarter" idx="10"/>
          </p:nvPr>
        </p:nvSpPr>
        <p:spPr/>
        <p:txBody>
          <a:bodyPr/>
          <a:lstStyle/>
          <a:p>
            <a:fld id="{3EF798C7-9620-5C41-BFA8-CF802F11746E}" type="slidenum">
              <a:rPr lang="en-US" smtClean="0"/>
              <a:t>6</a:t>
            </a:fld>
            <a:endParaRPr lang="en-US"/>
          </a:p>
        </p:txBody>
      </p:sp>
    </p:spTree>
    <p:extLst>
      <p:ext uri="{BB962C8B-B14F-4D97-AF65-F5344CB8AC3E}">
        <p14:creationId xmlns:p14="http://schemas.microsoft.com/office/powerpoint/2010/main" val="39626630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This curse tablet is one of a number from ancient Bath, </a:t>
            </a:r>
            <a:r>
              <a:rPr lang="en-US" i="1" dirty="0" err="1">
                <a:cs typeface="Calibri"/>
              </a:rPr>
              <a:t>Aquae</a:t>
            </a:r>
            <a:r>
              <a:rPr lang="en-US" i="1" dirty="0">
                <a:cs typeface="Calibri"/>
              </a:rPr>
              <a:t> </a:t>
            </a:r>
            <a:r>
              <a:rPr lang="en-US" i="1" dirty="0" err="1">
                <a:cs typeface="Calibri"/>
              </a:rPr>
              <a:t>Sulis</a:t>
            </a:r>
            <a:r>
              <a:rPr lang="en-US" i="1" dirty="0">
                <a:cs typeface="Calibri"/>
              </a:rPr>
              <a:t>.  </a:t>
            </a:r>
            <a:r>
              <a:rPr lang="en-US" dirty="0">
                <a:cs typeface="Calibri"/>
              </a:rPr>
              <a:t>It provides a good example of the type of nonsense words included to confuse nosey readers at the end.</a:t>
            </a:r>
          </a:p>
          <a:p>
            <a:r>
              <a:rPr lang="en-US" dirty="0">
                <a:cs typeface="Calibri"/>
              </a:rPr>
              <a:t>Pupils may like to speculate on the story behind this tablet and the number of contenders for </a:t>
            </a:r>
            <a:r>
              <a:rPr lang="en-US" dirty="0" err="1">
                <a:cs typeface="Calibri"/>
              </a:rPr>
              <a:t>Vilbia's</a:t>
            </a:r>
            <a:r>
              <a:rPr lang="en-US" dirty="0">
                <a:cs typeface="Calibri"/>
              </a:rPr>
              <a:t> affections.</a:t>
            </a:r>
          </a:p>
        </p:txBody>
      </p:sp>
      <p:sp>
        <p:nvSpPr>
          <p:cNvPr id="4" name="Slide Number Placeholder 3"/>
          <p:cNvSpPr>
            <a:spLocks noGrp="1"/>
          </p:cNvSpPr>
          <p:nvPr>
            <p:ph type="sldNum" sz="quarter" idx="10"/>
          </p:nvPr>
        </p:nvSpPr>
        <p:spPr/>
        <p:txBody>
          <a:bodyPr/>
          <a:lstStyle/>
          <a:p>
            <a:fld id="{3EF798C7-9620-5C41-BFA8-CF802F11746E}" type="slidenum">
              <a:rPr lang="en-US" smtClean="0"/>
              <a:t>7</a:t>
            </a:fld>
            <a:endParaRPr lang="en-US"/>
          </a:p>
        </p:txBody>
      </p:sp>
    </p:spTree>
    <p:extLst>
      <p:ext uri="{BB962C8B-B14F-4D97-AF65-F5344CB8AC3E}">
        <p14:creationId xmlns:p14="http://schemas.microsoft.com/office/powerpoint/2010/main" val="2977011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curse tablets: http://curses.csad.ox.ac.uk </a:t>
            </a:r>
          </a:p>
          <a:p>
            <a:r>
              <a:rPr lang="en-US" dirty="0"/>
              <a:t>For Latin alphabet see https://en.wikipedia.org/wiki/Latin_alphabet#Archaic_Latin_alphabet</a:t>
            </a:r>
          </a:p>
        </p:txBody>
      </p:sp>
      <p:sp>
        <p:nvSpPr>
          <p:cNvPr id="4" name="Slide Number Placeholder 3"/>
          <p:cNvSpPr>
            <a:spLocks noGrp="1"/>
          </p:cNvSpPr>
          <p:nvPr>
            <p:ph type="sldNum" sz="quarter" idx="10"/>
          </p:nvPr>
        </p:nvSpPr>
        <p:spPr/>
        <p:txBody>
          <a:bodyPr/>
          <a:lstStyle/>
          <a:p>
            <a:fld id="{3EF798C7-9620-5C41-BFA8-CF802F11746E}" type="slidenum">
              <a:rPr lang="en-US" smtClean="0"/>
              <a:t>8</a:t>
            </a:fld>
            <a:endParaRPr lang="en-US"/>
          </a:p>
        </p:txBody>
      </p:sp>
    </p:spTree>
    <p:extLst>
      <p:ext uri="{BB962C8B-B14F-4D97-AF65-F5344CB8AC3E}">
        <p14:creationId xmlns:p14="http://schemas.microsoft.com/office/powerpoint/2010/main" val="498216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Picture">
    <p:spTree>
      <p:nvGrpSpPr>
        <p:cNvPr id="1" name=""/>
        <p:cNvGrpSpPr/>
        <p:nvPr/>
      </p:nvGrpSpPr>
      <p:grpSpPr>
        <a:xfrm>
          <a:off x="0" y="0"/>
          <a:ext cx="0" cy="0"/>
          <a:chOff x="0" y="0"/>
          <a:chExt cx="0" cy="0"/>
        </a:xfrm>
      </p:grpSpPr>
      <p:sp>
        <p:nvSpPr>
          <p:cNvPr id="6" name="Title 1"/>
          <p:cNvSpPr>
            <a:spLocks noGrp="1"/>
          </p:cNvSpPr>
          <p:nvPr>
            <p:ph type="title"/>
          </p:nvPr>
        </p:nvSpPr>
        <p:spPr>
          <a:xfrm>
            <a:off x="467544" y="1124744"/>
            <a:ext cx="8229600" cy="648072"/>
          </a:xfrm>
        </p:spPr>
        <p:txBody>
          <a:bodyPr anchor="t"/>
          <a:lstStyle>
            <a:lvl1pPr>
              <a:defRPr sz="3600">
                <a:solidFill>
                  <a:schemeClr val="tx2"/>
                </a:solidFill>
              </a:defRPr>
            </a:lvl1pPr>
          </a:lstStyle>
          <a:p>
            <a:pPr>
              <a:lnSpc>
                <a:spcPct val="130000"/>
              </a:lnSpc>
            </a:pPr>
            <a:r>
              <a:rPr lang="en-US" noProof="0"/>
              <a:t>Click to edit Master title style</a:t>
            </a:r>
            <a:endParaRPr lang="en-GB" sz="1800" dirty="0">
              <a:solidFill>
                <a:schemeClr val="tx1"/>
              </a:solidFill>
            </a:endParaRPr>
          </a:p>
        </p:txBody>
      </p:sp>
      <p:sp>
        <p:nvSpPr>
          <p:cNvPr id="11" name="Content Placeholder 2"/>
          <p:cNvSpPr>
            <a:spLocks noGrp="1"/>
          </p:cNvSpPr>
          <p:nvPr>
            <p:ph idx="1" hasCustomPrompt="1"/>
          </p:nvPr>
        </p:nvSpPr>
        <p:spPr>
          <a:xfrm>
            <a:off x="0" y="2492896"/>
            <a:ext cx="9144000" cy="4365104"/>
          </a:xfrm>
        </p:spPr>
        <p:txBody>
          <a:bodyPr/>
          <a:lstStyle>
            <a:lvl1pPr marL="0" marR="0" indent="0" algn="l" defTabSz="914400" rtl="0" eaLnBrk="1" fontAlgn="base" latinLnBrk="0" hangingPunct="1">
              <a:lnSpc>
                <a:spcPct val="100000"/>
              </a:lnSpc>
              <a:spcBef>
                <a:spcPts val="1400"/>
              </a:spcBef>
              <a:spcAft>
                <a:spcPct val="0"/>
              </a:spcAft>
              <a:buClr>
                <a:schemeClr val="tx1"/>
              </a:buClr>
              <a:buSzTx/>
              <a:buFont typeface="Trebuchet MS" pitchFamily="34" charset="0"/>
              <a:buNone/>
              <a:tabLst/>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marL="0" marR="0" lvl="0" indent="0" algn="l" defTabSz="914400" rtl="0" eaLnBrk="1" fontAlgn="base" latinLnBrk="0" hangingPunct="1">
              <a:lnSpc>
                <a:spcPct val="100000"/>
              </a:lnSpc>
              <a:spcBef>
                <a:spcPts val="1400"/>
              </a:spcBef>
              <a:spcAft>
                <a:spcPct val="0"/>
              </a:spcAft>
              <a:buClr>
                <a:schemeClr val="tx1"/>
              </a:buClr>
              <a:buSzTx/>
              <a:buFont typeface="Trebuchet MS" pitchFamily="34" charset="0"/>
              <a:buNone/>
              <a:tabLst/>
              <a:defRPr/>
            </a:pPr>
            <a:r>
              <a:rPr lang="en-GB" noProof="0" dirty="0"/>
              <a:t>Picture size 25.4 x 12.2 cm</a:t>
            </a:r>
          </a:p>
          <a:p>
            <a:pPr lvl="0"/>
            <a:endParaRPr lang="en-GB" noProof="0" dirty="0"/>
          </a:p>
        </p:txBody>
      </p:sp>
      <p:sp>
        <p:nvSpPr>
          <p:cNvPr id="12" name="Subtitle 2"/>
          <p:cNvSpPr>
            <a:spLocks noGrp="1"/>
          </p:cNvSpPr>
          <p:nvPr>
            <p:ph type="subTitle" idx="10"/>
          </p:nvPr>
        </p:nvSpPr>
        <p:spPr>
          <a:xfrm>
            <a:off x="467544" y="1772816"/>
            <a:ext cx="8240122" cy="432048"/>
          </a:xfrm>
        </p:spPr>
        <p:txBody>
          <a:bodyPr anchor="t"/>
          <a:lstStyle>
            <a:lvl1pPr marL="0" indent="0" algn="l">
              <a:lnSpc>
                <a:spcPct val="120000"/>
              </a:lnSpc>
              <a:spcBef>
                <a:spcPts val="0"/>
              </a:spcBef>
              <a:buNone/>
              <a:defRPr sz="2400">
                <a:solidFill>
                  <a:schemeClr val="tx1"/>
                </a:solidFill>
                <a:latin typeface="+mn-lt"/>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0"/>
              <a:t>Click to edit Master subtitle style</a:t>
            </a:r>
            <a:endParaRPr lang="en-GB" noProof="0"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3595" y="354709"/>
            <a:ext cx="2151909" cy="575524"/>
          </a:xfrm>
          <a:prstGeom prst="rect">
            <a:avLst/>
          </a:prstGeom>
        </p:spPr>
      </p:pic>
    </p:spTree>
    <p:extLst>
      <p:ext uri="{BB962C8B-B14F-4D97-AF65-F5344CB8AC3E}">
        <p14:creationId xmlns:p14="http://schemas.microsoft.com/office/powerpoint/2010/main" val="1616516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ndscape image with text 2">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0"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a:t>University of Leicester</a:t>
            </a:r>
            <a:endParaRPr lang="en-US" dirty="0"/>
          </a:p>
        </p:txBody>
      </p:sp>
      <p:sp>
        <p:nvSpPr>
          <p:cNvPr id="6" name="Content Placeholder 2"/>
          <p:cNvSpPr>
            <a:spLocks noGrp="1"/>
          </p:cNvSpPr>
          <p:nvPr>
            <p:ph idx="1" hasCustomPrompt="1"/>
          </p:nvPr>
        </p:nvSpPr>
        <p:spPr>
          <a:xfrm>
            <a:off x="0" y="0"/>
            <a:ext cx="9144000" cy="4509120"/>
          </a:xfrm>
        </p:spPr>
        <p:txBody>
          <a:bodyPr/>
          <a:lstStyle>
            <a:lvl1pPr marL="0" indent="0">
              <a:spcBef>
                <a:spcPts val="1400"/>
              </a:spcBef>
              <a:buClr>
                <a:schemeClr val="tx1"/>
              </a:buClr>
              <a:buNone/>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GB" noProof="0" dirty="0"/>
              <a:t>Picture size 25.4 x 12.6 cm</a:t>
            </a:r>
          </a:p>
        </p:txBody>
      </p:sp>
      <p:sp>
        <p:nvSpPr>
          <p:cNvPr id="7" name="Text Placeholder 4"/>
          <p:cNvSpPr>
            <a:spLocks noGrp="1"/>
          </p:cNvSpPr>
          <p:nvPr>
            <p:ph type="body" sz="quarter" idx="10"/>
          </p:nvPr>
        </p:nvSpPr>
        <p:spPr>
          <a:xfrm>
            <a:off x="456620" y="5301208"/>
            <a:ext cx="8247705" cy="1214805"/>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11" name="Title 1"/>
          <p:cNvSpPr>
            <a:spLocks noGrp="1"/>
          </p:cNvSpPr>
          <p:nvPr>
            <p:ph type="title"/>
          </p:nvPr>
        </p:nvSpPr>
        <p:spPr>
          <a:xfrm>
            <a:off x="457200" y="4565252"/>
            <a:ext cx="8250238" cy="765175"/>
          </a:xfrm>
        </p:spPr>
        <p:txBody>
          <a:bodyPr/>
          <a:lstStyle>
            <a:lvl1pPr>
              <a:defRPr>
                <a:solidFill>
                  <a:schemeClr val="tx2"/>
                </a:solidFill>
              </a:defRPr>
            </a:lvl1pPr>
          </a:lstStyle>
          <a:p>
            <a:r>
              <a:rPr lang="en-US" noProof="0"/>
              <a:t>Click to edit Master title style</a:t>
            </a:r>
            <a:endParaRPr lang="en-GB" noProof="0"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3736942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a:solidFill>
                  <a:schemeClr val="tx2"/>
                </a:solidFill>
              </a:defRPr>
            </a:lvl1pPr>
          </a:lstStyle>
          <a:p>
            <a:r>
              <a:rPr lang="en-US" noProof="0"/>
              <a:t>Click to edit Master title style</a:t>
            </a:r>
            <a:endParaRPr lang="en-GB" noProof="0" dirty="0"/>
          </a:p>
        </p:txBody>
      </p:sp>
      <p:sp>
        <p:nvSpPr>
          <p:cNvPr id="7"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8"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a:t>University of Leicester</a:t>
            </a: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2073833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8"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a:t>University of Leicester</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4134711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eading page">
    <p:bg>
      <p:bgPr>
        <a:solidFill>
          <a:schemeClr val="bg2"/>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8"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a:t>University of Leicester</a:t>
            </a:r>
            <a:endParaRPr lang="en-US" dirty="0"/>
          </a:p>
        </p:txBody>
      </p:sp>
      <p:sp>
        <p:nvSpPr>
          <p:cNvPr id="5" name="Title 1"/>
          <p:cNvSpPr>
            <a:spLocks noGrp="1"/>
          </p:cNvSpPr>
          <p:nvPr>
            <p:ph type="title"/>
          </p:nvPr>
        </p:nvSpPr>
        <p:spPr>
          <a:xfrm>
            <a:off x="457200" y="2591817"/>
            <a:ext cx="8229600" cy="765175"/>
          </a:xfrm>
        </p:spPr>
        <p:txBody>
          <a:bodyPr/>
          <a:lstStyle>
            <a:lvl1pPr>
              <a:defRPr>
                <a:solidFill>
                  <a:schemeClr val="tx2"/>
                </a:solidFill>
              </a:defRPr>
            </a:lvl1pPr>
          </a:lstStyle>
          <a:p>
            <a:r>
              <a:rPr lang="en-US" noProof="0"/>
              <a:t>Click to edit Master title style</a:t>
            </a:r>
            <a:endParaRPr lang="en-GB" noProof="0"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2573877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75554" y="1844824"/>
            <a:ext cx="7740000" cy="1440000"/>
          </a:xfrm>
        </p:spPr>
        <p:txBody>
          <a:bodyPr/>
          <a:lstStyle>
            <a:lvl1pPr algn="l">
              <a:lnSpc>
                <a:spcPct val="100000"/>
              </a:lnSpc>
              <a:defRPr sz="4000">
                <a:solidFill>
                  <a:schemeClr val="tx2"/>
                </a:solidFill>
                <a:latin typeface="+mj-lt"/>
              </a:defRPr>
            </a:lvl1pPr>
          </a:lstStyle>
          <a:p>
            <a:r>
              <a:rPr lang="en-US" noProof="0"/>
              <a:t>Click to edit Master title style</a:t>
            </a:r>
            <a:endParaRPr lang="en-GB" noProof="0" dirty="0"/>
          </a:p>
        </p:txBody>
      </p:sp>
      <p:sp>
        <p:nvSpPr>
          <p:cNvPr id="3" name="Subtitle 2"/>
          <p:cNvSpPr>
            <a:spLocks noGrp="1"/>
          </p:cNvSpPr>
          <p:nvPr>
            <p:ph type="subTitle" idx="1"/>
          </p:nvPr>
        </p:nvSpPr>
        <p:spPr>
          <a:xfrm>
            <a:off x="475554" y="3573016"/>
            <a:ext cx="7740000" cy="2160240"/>
          </a:xfrm>
        </p:spPr>
        <p:txBody>
          <a:bodyPr/>
          <a:lstStyle>
            <a:lvl1pPr marL="0" indent="0" algn="l">
              <a:lnSpc>
                <a:spcPct val="120000"/>
              </a:lnSpc>
              <a:spcBef>
                <a:spcPts val="0"/>
              </a:spcBef>
              <a:buNone/>
              <a:defRPr sz="2400">
                <a:solidFill>
                  <a:schemeClr val="accent6"/>
                </a:solidFill>
                <a:latin typeface="+mn-lt"/>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0"/>
              <a:t>Click to edit Master subtitle style</a:t>
            </a:r>
            <a:endParaRPr lang="en-GB" noProof="0" dirty="0"/>
          </a:p>
        </p:txBody>
      </p:sp>
      <p:sp>
        <p:nvSpPr>
          <p:cNvPr id="10" name="Text Placeholder 9"/>
          <p:cNvSpPr>
            <a:spLocks noGrp="1"/>
          </p:cNvSpPr>
          <p:nvPr>
            <p:ph type="body" sz="quarter" idx="10"/>
          </p:nvPr>
        </p:nvSpPr>
        <p:spPr>
          <a:xfrm>
            <a:off x="467544" y="5850109"/>
            <a:ext cx="7747155" cy="431977"/>
          </a:xfrm>
        </p:spPr>
        <p:txBody>
          <a:bodyPr/>
          <a:lstStyle>
            <a:lvl1pPr marL="0" indent="0">
              <a:buNone/>
              <a:defRPr sz="2400">
                <a:solidFill>
                  <a:schemeClr val="tx1"/>
                </a:solidFill>
              </a:defRPr>
            </a:lvl1pPr>
          </a:lstStyle>
          <a:p>
            <a:pPr lvl="0"/>
            <a:r>
              <a:rPr lang="en-US" noProof="0"/>
              <a:t>Click to edit Master text styles</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3596" y="665968"/>
            <a:ext cx="2151909" cy="575524"/>
          </a:xfrm>
          <a:prstGeom prst="rect">
            <a:avLst/>
          </a:prstGeom>
        </p:spPr>
      </p:pic>
    </p:spTree>
    <p:extLst>
      <p:ext uri="{BB962C8B-B14F-4D97-AF65-F5344CB8AC3E}">
        <p14:creationId xmlns:p14="http://schemas.microsoft.com/office/powerpoint/2010/main" val="222830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457200" y="1447203"/>
            <a:ext cx="8229600" cy="4790107"/>
          </a:xfrm>
        </p:spPr>
        <p:txBody>
          <a:bodyPr/>
          <a:lstStyle>
            <a:lvl1pPr>
              <a:spcBef>
                <a:spcPts val="1400"/>
              </a:spcBef>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9"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0"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dirty="0"/>
              <a:t>University of Leicester</a:t>
            </a: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1604704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image top">
    <p:spTree>
      <p:nvGrpSpPr>
        <p:cNvPr id="1" name=""/>
        <p:cNvGrpSpPr/>
        <p:nvPr/>
      </p:nvGrpSpPr>
      <p:grpSpPr>
        <a:xfrm>
          <a:off x="0" y="0"/>
          <a:ext cx="0" cy="0"/>
          <a:chOff x="0" y="0"/>
          <a:chExt cx="0" cy="0"/>
        </a:xfrm>
      </p:grpSpPr>
      <p:sp>
        <p:nvSpPr>
          <p:cNvPr id="2" name="Title 1"/>
          <p:cNvSpPr>
            <a:spLocks noGrp="1"/>
          </p:cNvSpPr>
          <p:nvPr>
            <p:ph type="title"/>
          </p:nvPr>
        </p:nvSpPr>
        <p:spPr>
          <a:xfrm>
            <a:off x="457200" y="5517232"/>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hasCustomPrompt="1"/>
          </p:nvPr>
        </p:nvSpPr>
        <p:spPr>
          <a:xfrm>
            <a:off x="0" y="0"/>
            <a:ext cx="9144000" cy="5338787"/>
          </a:xfrm>
        </p:spPr>
        <p:txBody>
          <a:bodyPr/>
          <a:lstStyle>
            <a:lvl1pPr marL="0" indent="0">
              <a:spcBef>
                <a:spcPts val="1400"/>
              </a:spcBef>
              <a:buClr>
                <a:schemeClr val="tx1"/>
              </a:buClr>
              <a:buNone/>
              <a:defRPr baseline="0">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GB" noProof="0" dirty="0"/>
              <a:t>Picture size 25.4 x 14.9 cm</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4264282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ullet list and image">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457200" y="1447203"/>
            <a:ext cx="4618856" cy="4646091"/>
          </a:xfrm>
        </p:spPr>
        <p:txBody>
          <a:bodyPr/>
          <a:lstStyle>
            <a:lvl1pPr>
              <a:spcBef>
                <a:spcPts val="1400"/>
              </a:spcBef>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Content Placeholder 2"/>
          <p:cNvSpPr>
            <a:spLocks noGrp="1"/>
          </p:cNvSpPr>
          <p:nvPr>
            <p:ph idx="10" hasCustomPrompt="1"/>
          </p:nvPr>
        </p:nvSpPr>
        <p:spPr>
          <a:xfrm>
            <a:off x="5220072" y="1447203"/>
            <a:ext cx="3923928" cy="4646091"/>
          </a:xfrm>
        </p:spPr>
        <p:txBody>
          <a:bodyPr/>
          <a:lstStyle>
            <a:lvl1pPr marL="0" marR="0" indent="0" algn="l" defTabSz="914400" rtl="0" eaLnBrk="1" fontAlgn="base" latinLnBrk="0" hangingPunct="1">
              <a:lnSpc>
                <a:spcPct val="100000"/>
              </a:lnSpc>
              <a:spcBef>
                <a:spcPts val="1400"/>
              </a:spcBef>
              <a:spcAft>
                <a:spcPct val="0"/>
              </a:spcAft>
              <a:buClr>
                <a:schemeClr val="accent1"/>
              </a:buClr>
              <a:buSzTx/>
              <a:buFont typeface="Trebuchet MS" pitchFamily="34" charset="0"/>
              <a:buNone/>
              <a:tabLst/>
              <a:defRPr>
                <a:solidFill>
                  <a:schemeClr val="tx1"/>
                </a:solidFill>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marL="0" marR="0" lvl="0" indent="0" algn="l" defTabSz="914400" rtl="0" eaLnBrk="1" fontAlgn="base" latinLnBrk="0" hangingPunct="1">
              <a:lnSpc>
                <a:spcPct val="100000"/>
              </a:lnSpc>
              <a:spcBef>
                <a:spcPts val="1400"/>
              </a:spcBef>
              <a:spcAft>
                <a:spcPct val="0"/>
              </a:spcAft>
              <a:buClr>
                <a:schemeClr val="accent1"/>
              </a:buClr>
              <a:buSzTx/>
              <a:buFont typeface="Trebuchet MS" pitchFamily="34" charset="0"/>
              <a:buNone/>
              <a:tabLst/>
              <a:defRPr/>
            </a:pPr>
            <a:r>
              <a:rPr lang="en-GB" dirty="0"/>
              <a:t>Picture size 10.9 x 12.9 cm</a:t>
            </a:r>
          </a:p>
          <a:p>
            <a:pPr lvl="0"/>
            <a:endParaRPr lang="en-GB" dirty="0"/>
          </a:p>
        </p:txBody>
      </p:sp>
      <p:sp>
        <p:nvSpPr>
          <p:cNvPr id="8" name="Slide Number Placeholder 5"/>
          <p:cNvSpPr>
            <a:spLocks noGrp="1"/>
          </p:cNvSpPr>
          <p:nvPr>
            <p:ph type="sldNum" sz="quarter" idx="4"/>
          </p:nvPr>
        </p:nvSpPr>
        <p:spPr>
          <a:xfrm>
            <a:off x="8316416"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2" name="Footer Placeholder 4"/>
          <p:cNvSpPr>
            <a:spLocks noGrp="1"/>
          </p:cNvSpPr>
          <p:nvPr>
            <p:ph type="ftr" sz="quarter" idx="3"/>
          </p:nvPr>
        </p:nvSpPr>
        <p:spPr>
          <a:xfrm>
            <a:off x="5179392" y="6381328"/>
            <a:ext cx="3183632" cy="365125"/>
          </a:xfrm>
          <a:prstGeom prst="rect">
            <a:avLst/>
          </a:prstGeom>
          <a:ln>
            <a:noFill/>
          </a:ln>
        </p:spPr>
        <p:txBody>
          <a:bodyPr vert="horz" lIns="91440" tIns="45720" rIns="91440" bIns="45720" rtlCol="0" anchor="ctr"/>
          <a:lstStyle>
            <a:lvl1pPr algn="r">
              <a:tabLst/>
              <a:defRPr sz="1000">
                <a:solidFill>
                  <a:schemeClr val="tx1"/>
                </a:solidFill>
              </a:defRPr>
            </a:lvl1pPr>
          </a:lstStyle>
          <a:p>
            <a:r>
              <a:rPr lang="en-US" dirty="0"/>
              <a:t>University of Leicester</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3814" y="6409782"/>
            <a:ext cx="1220057" cy="326302"/>
          </a:xfrm>
          <a:prstGeom prst="rect">
            <a:avLst/>
          </a:prstGeom>
        </p:spPr>
      </p:pic>
    </p:spTree>
    <p:extLst>
      <p:ext uri="{BB962C8B-B14F-4D97-AF65-F5344CB8AC3E}">
        <p14:creationId xmlns:p14="http://schemas.microsoft.com/office/powerpoint/2010/main" val="3822396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12"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3"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dirty="0"/>
              <a:t>University of Leicester</a:t>
            </a:r>
          </a:p>
        </p:txBody>
      </p:sp>
      <p:sp>
        <p:nvSpPr>
          <p:cNvPr id="16" name="Content Placeholder 3"/>
          <p:cNvSpPr>
            <a:spLocks noGrp="1"/>
          </p:cNvSpPr>
          <p:nvPr>
            <p:ph sz="half" idx="2"/>
          </p:nvPr>
        </p:nvSpPr>
        <p:spPr>
          <a:xfrm>
            <a:off x="457200" y="1556792"/>
            <a:ext cx="4040188" cy="4497361"/>
          </a:xfrm>
        </p:spPr>
        <p:txBody>
          <a:bodyPr/>
          <a:lstStyle>
            <a:lvl1pPr>
              <a:defRPr sz="20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1"/>
          </p:nvPr>
        </p:nvSpPr>
        <p:spPr>
          <a:xfrm>
            <a:off x="4645025" y="1556792"/>
            <a:ext cx="4041775" cy="4497361"/>
          </a:xfrm>
        </p:spPr>
        <p:txBody>
          <a:bodyPr/>
          <a:lstStyle>
            <a:lvl1pPr>
              <a:defRPr sz="20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1522463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12"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3"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dirty="0"/>
              <a:t>University of Leicester</a:t>
            </a:r>
          </a:p>
        </p:txBody>
      </p:sp>
      <p:sp>
        <p:nvSpPr>
          <p:cNvPr id="15" name="Text Placeholder 2"/>
          <p:cNvSpPr>
            <a:spLocks noGrp="1"/>
          </p:cNvSpPr>
          <p:nvPr>
            <p:ph type="body" idx="1"/>
          </p:nvPr>
        </p:nvSpPr>
        <p:spPr>
          <a:xfrm>
            <a:off x="457200" y="1463103"/>
            <a:ext cx="4040188" cy="639762"/>
          </a:xfrm>
        </p:spPr>
        <p:txBody>
          <a:bodyPr anchor="ctr"/>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Content Placeholder 3"/>
          <p:cNvSpPr>
            <a:spLocks noGrp="1"/>
          </p:cNvSpPr>
          <p:nvPr>
            <p:ph sz="half" idx="2"/>
          </p:nvPr>
        </p:nvSpPr>
        <p:spPr>
          <a:xfrm>
            <a:off x="457200" y="2102865"/>
            <a:ext cx="4040188" cy="3951288"/>
          </a:xfrm>
        </p:spPr>
        <p:txBody>
          <a:bodyPr/>
          <a:lstStyle>
            <a:lvl1pPr>
              <a:defRPr sz="20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 Placeholder 4"/>
          <p:cNvSpPr>
            <a:spLocks noGrp="1"/>
          </p:cNvSpPr>
          <p:nvPr>
            <p:ph type="body" sz="quarter" idx="10"/>
          </p:nvPr>
        </p:nvSpPr>
        <p:spPr>
          <a:xfrm>
            <a:off x="4645025" y="1463103"/>
            <a:ext cx="4041775" cy="639762"/>
          </a:xfrm>
        </p:spPr>
        <p:txBody>
          <a:bodyPr anchor="ctr"/>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8" name="Content Placeholder 5"/>
          <p:cNvSpPr>
            <a:spLocks noGrp="1"/>
          </p:cNvSpPr>
          <p:nvPr>
            <p:ph sz="quarter" idx="11"/>
          </p:nvPr>
        </p:nvSpPr>
        <p:spPr>
          <a:xfrm>
            <a:off x="4645025" y="2102865"/>
            <a:ext cx="4041775" cy="3951288"/>
          </a:xfrm>
        </p:spPr>
        <p:txBody>
          <a:bodyPr/>
          <a:lstStyle>
            <a:lvl1pPr>
              <a:defRPr sz="20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1394341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Large image left and short text">
    <p:spTree>
      <p:nvGrpSpPr>
        <p:cNvPr id="1" name=""/>
        <p:cNvGrpSpPr/>
        <p:nvPr/>
      </p:nvGrpSpPr>
      <p:grpSpPr>
        <a:xfrm>
          <a:off x="0" y="0"/>
          <a:ext cx="0" cy="0"/>
          <a:chOff x="0" y="0"/>
          <a:chExt cx="0" cy="0"/>
        </a:xfrm>
      </p:grpSpPr>
      <p:sp>
        <p:nvSpPr>
          <p:cNvPr id="2" name="Title 1"/>
          <p:cNvSpPr>
            <a:spLocks noGrp="1"/>
          </p:cNvSpPr>
          <p:nvPr>
            <p:ph type="title"/>
          </p:nvPr>
        </p:nvSpPr>
        <p:spPr>
          <a:xfrm>
            <a:off x="5868144" y="1700810"/>
            <a:ext cx="2962672"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5868144" y="2708920"/>
            <a:ext cx="2962672" cy="3240360"/>
          </a:xfrm>
        </p:spPr>
        <p:txBody>
          <a:bodyPr/>
          <a:lstStyle>
            <a:lvl1pPr>
              <a:spcBef>
                <a:spcPts val="1400"/>
              </a:spcBef>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Content Placeholder 2"/>
          <p:cNvSpPr>
            <a:spLocks noGrp="1"/>
          </p:cNvSpPr>
          <p:nvPr>
            <p:ph idx="10" hasCustomPrompt="1"/>
          </p:nvPr>
        </p:nvSpPr>
        <p:spPr>
          <a:xfrm>
            <a:off x="0" y="0"/>
            <a:ext cx="5580112" cy="6858000"/>
          </a:xfrm>
        </p:spPr>
        <p:txBody>
          <a:bodyPr/>
          <a:lstStyle>
            <a:lvl1pPr marL="0" indent="0">
              <a:spcBef>
                <a:spcPts val="1400"/>
              </a:spcBef>
              <a:buClr>
                <a:schemeClr val="accent1"/>
              </a:buClr>
              <a:buNone/>
              <a:defRPr baseline="0"/>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GB" dirty="0"/>
              <a:t>Picture size 15.5 x 19.1 cm </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789848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Large image and short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700810"/>
            <a:ext cx="2962672"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457200" y="2708920"/>
            <a:ext cx="2962672" cy="3240360"/>
          </a:xfrm>
        </p:spPr>
        <p:txBody>
          <a:bodyPr/>
          <a:lstStyle>
            <a:lvl1pPr>
              <a:spcBef>
                <a:spcPts val="1400"/>
              </a:spcBef>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Content Placeholder 2"/>
          <p:cNvSpPr>
            <a:spLocks noGrp="1"/>
          </p:cNvSpPr>
          <p:nvPr>
            <p:ph idx="10" hasCustomPrompt="1"/>
          </p:nvPr>
        </p:nvSpPr>
        <p:spPr>
          <a:xfrm>
            <a:off x="3563888" y="0"/>
            <a:ext cx="5580112" cy="6858000"/>
          </a:xfrm>
        </p:spPr>
        <p:txBody>
          <a:bodyPr/>
          <a:lstStyle>
            <a:lvl1pPr marL="0" marR="0" indent="0" algn="l" defTabSz="914400" rtl="0" eaLnBrk="1" fontAlgn="base" latinLnBrk="0" hangingPunct="1">
              <a:lnSpc>
                <a:spcPct val="100000"/>
              </a:lnSpc>
              <a:spcBef>
                <a:spcPts val="1400"/>
              </a:spcBef>
              <a:spcAft>
                <a:spcPct val="0"/>
              </a:spcAft>
              <a:buClr>
                <a:schemeClr val="accent1"/>
              </a:buClr>
              <a:buSzTx/>
              <a:buFont typeface="Trebuchet MS" pitchFamily="34" charset="0"/>
              <a:buNone/>
              <a:tabLst/>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marL="0" marR="0" lvl="0" indent="0" algn="l" defTabSz="914400" rtl="0" eaLnBrk="1" fontAlgn="base" latinLnBrk="0" hangingPunct="1">
              <a:lnSpc>
                <a:spcPct val="100000"/>
              </a:lnSpc>
              <a:spcBef>
                <a:spcPts val="1400"/>
              </a:spcBef>
              <a:spcAft>
                <a:spcPct val="0"/>
              </a:spcAft>
              <a:buClr>
                <a:schemeClr val="accent1"/>
              </a:buClr>
              <a:buSzTx/>
              <a:buFont typeface="Trebuchet MS" pitchFamily="34" charset="0"/>
              <a:buNone/>
              <a:tabLst/>
              <a:defRPr/>
            </a:pPr>
            <a:r>
              <a:rPr lang="en-GB" dirty="0"/>
              <a:t>Picture size 15.5 x 19.1 cm </a:t>
            </a:r>
          </a:p>
          <a:p>
            <a:pPr lvl="0"/>
            <a:endParaRPr lang="en-GB"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3814" y="6409782"/>
            <a:ext cx="1220057" cy="326302"/>
          </a:xfrm>
          <a:prstGeom prst="rect">
            <a:avLst/>
          </a:prstGeom>
        </p:spPr>
      </p:pic>
    </p:spTree>
    <p:extLst>
      <p:ext uri="{BB962C8B-B14F-4D97-AF65-F5344CB8AC3E}">
        <p14:creationId xmlns:p14="http://schemas.microsoft.com/office/powerpoint/2010/main" val="4258512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079502"/>
            <a:ext cx="8229600" cy="7651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noProof="0"/>
              <a:t>Click to edit Master title style</a:t>
            </a:r>
            <a:endParaRPr lang="en-GB" noProof="0" dirty="0"/>
          </a:p>
        </p:txBody>
      </p:sp>
      <p:sp>
        <p:nvSpPr>
          <p:cNvPr id="1027" name="Rectangle 3"/>
          <p:cNvSpPr>
            <a:spLocks noGrp="1" noChangeArrowheads="1"/>
          </p:cNvSpPr>
          <p:nvPr>
            <p:ph type="body" idx="1"/>
          </p:nvPr>
        </p:nvSpPr>
        <p:spPr bwMode="auto">
          <a:xfrm>
            <a:off x="457200" y="1978025"/>
            <a:ext cx="8229600" cy="431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5"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accent6"/>
                </a:solidFill>
              </a:defRPr>
            </a:lvl1pPr>
          </a:lstStyle>
          <a:p>
            <a:fld id="{58687779-E69B-7343-8F6F-422D6150DAE5}" type="slidenum">
              <a:rPr lang="en-US" smtClean="0"/>
              <a:pPr/>
              <a:t>‹#›</a:t>
            </a:fld>
            <a:endParaRPr lang="en-US" dirty="0"/>
          </a:p>
        </p:txBody>
      </p:sp>
      <p:sp>
        <p:nvSpPr>
          <p:cNvPr id="7"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accent6"/>
                </a:solidFill>
              </a:defRPr>
            </a:lvl1pPr>
          </a:lstStyle>
          <a:p>
            <a:pPr algn="l"/>
            <a:r>
              <a:rPr lang="en-US" dirty="0"/>
              <a:t>University of Leicester</a:t>
            </a:r>
          </a:p>
        </p:txBody>
      </p:sp>
    </p:spTree>
    <p:extLst>
      <p:ext uri="{BB962C8B-B14F-4D97-AF65-F5344CB8AC3E}">
        <p14:creationId xmlns:p14="http://schemas.microsoft.com/office/powerpoint/2010/main" val="533586749"/>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52" r:id="rId4"/>
    <p:sldLayoutId id="2147483739" r:id="rId5"/>
    <p:sldLayoutId id="2147483756" r:id="rId6"/>
    <p:sldLayoutId id="2147483740" r:id="rId7"/>
    <p:sldLayoutId id="2147483749" r:id="rId8"/>
    <p:sldLayoutId id="2147483741" r:id="rId9"/>
    <p:sldLayoutId id="2147483743" r:id="rId10"/>
    <p:sldLayoutId id="2147483744" r:id="rId11"/>
    <p:sldLayoutId id="2147483745" r:id="rId12"/>
    <p:sldLayoutId id="2147483746" r:id="rId13"/>
  </p:sldLayoutIdLst>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hf sldNum="0" hdr="0" ftr="0" dt="0"/>
  <p:txStyles>
    <p:titleStyle>
      <a:lvl1pPr algn="l" rtl="0" eaLnBrk="1" fontAlgn="base" hangingPunct="1">
        <a:spcBef>
          <a:spcPct val="0"/>
        </a:spcBef>
        <a:spcAft>
          <a:spcPct val="0"/>
        </a:spcAft>
        <a:defRPr sz="3200" b="0">
          <a:solidFill>
            <a:schemeClr val="tx2"/>
          </a:solidFill>
          <a:latin typeface="+mj-lt"/>
          <a:ea typeface="+mj-ea"/>
          <a:cs typeface="+mj-cs"/>
        </a:defRPr>
      </a:lvl1pPr>
      <a:lvl2pPr algn="l" rtl="0" eaLnBrk="1" fontAlgn="base" hangingPunct="1">
        <a:spcBef>
          <a:spcPct val="0"/>
        </a:spcBef>
        <a:spcAft>
          <a:spcPct val="0"/>
        </a:spcAft>
        <a:defRPr sz="3600">
          <a:solidFill>
            <a:schemeClr val="bg1"/>
          </a:solidFill>
          <a:latin typeface="Trebuchet MS" pitchFamily="34" charset="0"/>
        </a:defRPr>
      </a:lvl2pPr>
      <a:lvl3pPr algn="l" rtl="0" eaLnBrk="1" fontAlgn="base" hangingPunct="1">
        <a:spcBef>
          <a:spcPct val="0"/>
        </a:spcBef>
        <a:spcAft>
          <a:spcPct val="0"/>
        </a:spcAft>
        <a:defRPr sz="3600">
          <a:solidFill>
            <a:schemeClr val="bg1"/>
          </a:solidFill>
          <a:latin typeface="Trebuchet MS" pitchFamily="34" charset="0"/>
        </a:defRPr>
      </a:lvl3pPr>
      <a:lvl4pPr algn="l" rtl="0" eaLnBrk="1" fontAlgn="base" hangingPunct="1">
        <a:spcBef>
          <a:spcPct val="0"/>
        </a:spcBef>
        <a:spcAft>
          <a:spcPct val="0"/>
        </a:spcAft>
        <a:defRPr sz="3600">
          <a:solidFill>
            <a:schemeClr val="bg1"/>
          </a:solidFill>
          <a:latin typeface="Trebuchet MS" pitchFamily="34" charset="0"/>
        </a:defRPr>
      </a:lvl4pPr>
      <a:lvl5pPr algn="l" rtl="0" eaLnBrk="1" fontAlgn="base" hangingPunct="1">
        <a:spcBef>
          <a:spcPct val="0"/>
        </a:spcBef>
        <a:spcAft>
          <a:spcPct val="0"/>
        </a:spcAft>
        <a:defRPr sz="3600">
          <a:solidFill>
            <a:schemeClr val="bg1"/>
          </a:solidFill>
          <a:latin typeface="Trebuchet MS" pitchFamily="34" charset="0"/>
        </a:defRPr>
      </a:lvl5pPr>
      <a:lvl6pPr marL="457200" algn="l" rtl="0" eaLnBrk="1" fontAlgn="base" hangingPunct="1">
        <a:spcBef>
          <a:spcPct val="0"/>
        </a:spcBef>
        <a:spcAft>
          <a:spcPct val="0"/>
        </a:spcAft>
        <a:defRPr sz="3600">
          <a:solidFill>
            <a:schemeClr val="bg1"/>
          </a:solidFill>
          <a:latin typeface="Trebuchet MS" pitchFamily="34" charset="0"/>
        </a:defRPr>
      </a:lvl6pPr>
      <a:lvl7pPr marL="914400" algn="l" rtl="0" eaLnBrk="1" fontAlgn="base" hangingPunct="1">
        <a:spcBef>
          <a:spcPct val="0"/>
        </a:spcBef>
        <a:spcAft>
          <a:spcPct val="0"/>
        </a:spcAft>
        <a:defRPr sz="3600">
          <a:solidFill>
            <a:schemeClr val="bg1"/>
          </a:solidFill>
          <a:latin typeface="Trebuchet MS" pitchFamily="34" charset="0"/>
        </a:defRPr>
      </a:lvl7pPr>
      <a:lvl8pPr marL="1371600" algn="l" rtl="0" eaLnBrk="1" fontAlgn="base" hangingPunct="1">
        <a:spcBef>
          <a:spcPct val="0"/>
        </a:spcBef>
        <a:spcAft>
          <a:spcPct val="0"/>
        </a:spcAft>
        <a:defRPr sz="3600">
          <a:solidFill>
            <a:schemeClr val="bg1"/>
          </a:solidFill>
          <a:latin typeface="Trebuchet MS" pitchFamily="34" charset="0"/>
        </a:defRPr>
      </a:lvl8pPr>
      <a:lvl9pPr marL="1828800" algn="l" rtl="0" eaLnBrk="1" fontAlgn="base" hangingPunct="1">
        <a:spcBef>
          <a:spcPct val="0"/>
        </a:spcBef>
        <a:spcAft>
          <a:spcPct val="0"/>
        </a:spcAft>
        <a:defRPr sz="3600">
          <a:solidFill>
            <a:schemeClr val="bg1"/>
          </a:solidFill>
          <a:latin typeface="Trebuchet MS" pitchFamily="34" charset="0"/>
        </a:defRPr>
      </a:lvl9pPr>
    </p:titleStyle>
    <p:bodyStyle>
      <a:lvl1pPr marL="269875" indent="-269875" algn="l" rtl="0" eaLnBrk="1" fontAlgn="base" hangingPunct="1">
        <a:spcBef>
          <a:spcPct val="20000"/>
        </a:spcBef>
        <a:spcAft>
          <a:spcPct val="0"/>
        </a:spcAft>
        <a:buClr>
          <a:schemeClr val="tx1"/>
        </a:buClr>
        <a:buFont typeface="Trebuchet MS" pitchFamily="34" charset="0"/>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1800">
          <a:solidFill>
            <a:schemeClr val="tx1"/>
          </a:solidFill>
          <a:latin typeface="+mn-lt"/>
        </a:defRPr>
      </a:lvl2pPr>
      <a:lvl3pPr marL="1143000" indent="-228600" algn="l" rtl="0" eaLnBrk="1" fontAlgn="base" hangingPunct="1">
        <a:spcBef>
          <a:spcPct val="20000"/>
        </a:spcBef>
        <a:spcAft>
          <a:spcPct val="0"/>
        </a:spcAft>
        <a:buClr>
          <a:schemeClr val="tx1"/>
        </a:buClr>
        <a:buChar char="•"/>
        <a:defRPr sz="1800">
          <a:solidFill>
            <a:schemeClr val="tx1"/>
          </a:solidFill>
          <a:latin typeface="+mn-lt"/>
        </a:defRPr>
      </a:lvl3pPr>
      <a:lvl4pPr marL="1600200" indent="-228600" algn="l" rtl="0" eaLnBrk="1" fontAlgn="base" hangingPunct="1">
        <a:spcBef>
          <a:spcPct val="20000"/>
        </a:spcBef>
        <a:spcAft>
          <a:spcPct val="0"/>
        </a:spcAft>
        <a:buClr>
          <a:schemeClr val="tx1"/>
        </a:buClr>
        <a:buChar char="–"/>
        <a:defRPr sz="1800">
          <a:solidFill>
            <a:schemeClr val="tx1"/>
          </a:solidFill>
          <a:latin typeface="+mn-lt"/>
        </a:defRPr>
      </a:lvl4pPr>
      <a:lvl5pPr marL="2057400" indent="-228600" algn="l" rtl="0" eaLnBrk="1" fontAlgn="base" hangingPunct="1">
        <a:spcBef>
          <a:spcPct val="20000"/>
        </a:spcBef>
        <a:spcAft>
          <a:spcPct val="0"/>
        </a:spcAft>
        <a:buClr>
          <a:schemeClr val="tx1"/>
        </a:buClr>
        <a:buChar char="»"/>
        <a:defRPr sz="1800">
          <a:solidFill>
            <a:schemeClr val="tx1"/>
          </a:solidFill>
          <a:latin typeface="+mn-lt"/>
        </a:defRPr>
      </a:lvl5pPr>
      <a:lvl6pPr marL="2514600" indent="-228600" algn="l" rtl="0" eaLnBrk="1" fontAlgn="base" hangingPunct="1">
        <a:spcBef>
          <a:spcPct val="20000"/>
        </a:spcBef>
        <a:spcAft>
          <a:spcPct val="0"/>
        </a:spcAft>
        <a:buChar char="»"/>
        <a:defRPr sz="2000">
          <a:solidFill>
            <a:schemeClr val="bg1"/>
          </a:solidFill>
          <a:latin typeface="+mn-lt"/>
        </a:defRPr>
      </a:lvl6pPr>
      <a:lvl7pPr marL="2971800" indent="-228600" algn="l" rtl="0" eaLnBrk="1" fontAlgn="base" hangingPunct="1">
        <a:spcBef>
          <a:spcPct val="20000"/>
        </a:spcBef>
        <a:spcAft>
          <a:spcPct val="0"/>
        </a:spcAft>
        <a:buChar char="»"/>
        <a:defRPr sz="2000">
          <a:solidFill>
            <a:schemeClr val="bg1"/>
          </a:solidFill>
          <a:latin typeface="+mn-lt"/>
        </a:defRPr>
      </a:lvl7pPr>
      <a:lvl8pPr marL="3429000" indent="-228600" algn="l" rtl="0" eaLnBrk="1" fontAlgn="base" hangingPunct="1">
        <a:spcBef>
          <a:spcPct val="20000"/>
        </a:spcBef>
        <a:spcAft>
          <a:spcPct val="0"/>
        </a:spcAft>
        <a:buChar char="»"/>
        <a:defRPr sz="2000">
          <a:solidFill>
            <a:schemeClr val="bg1"/>
          </a:solidFill>
          <a:latin typeface="+mn-lt"/>
        </a:defRPr>
      </a:lvl8pPr>
      <a:lvl9pPr marL="3886200" indent="-228600" algn="l" rtl="0" eaLnBrk="1" fontAlgn="base" hangingPunct="1">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tiff"/><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0.jpeg"/><Relationship Id="rId7"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6.tiff"/></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6.tif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90.png"/><Relationship Id="rId3" Type="http://schemas.openxmlformats.org/officeDocument/2006/relationships/image" Target="../media/image18.jpeg"/><Relationship Id="rId7" Type="http://schemas.openxmlformats.org/officeDocument/2006/relationships/customXml" Target="../ink/ink1.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6.tiff"/><Relationship Id="rId5" Type="http://schemas.microsoft.com/office/2007/relationships/hdphoto" Target="../media/hdphoto1.wdp"/><Relationship Id="rId10"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customXml" Target="../ink/ink2.xml"/></Relationships>
</file>

<file path=ppt/slides/_rels/slide9.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20.jpeg"/><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9" name="Picture 23" descr="persona 2"/>
          <p:cNvPicPr>
            <a:picLocks noChangeAspect="1" noChangeArrowheads="1"/>
          </p:cNvPicPr>
          <p:nvPr/>
        </p:nvPicPr>
        <p:blipFill>
          <a:blip r:embed="rId3">
            <a:extLst>
              <a:ext uri="{28A0092B-C50C-407E-A947-70E740481C1C}">
                <a14:useLocalDpi xmlns:a14="http://schemas.microsoft.com/office/drawing/2010/main" val="0"/>
              </a:ext>
            </a:extLst>
          </a:blip>
          <a:srcRect l="39059" t="30988" r="39983" b="30482"/>
          <a:stretch>
            <a:fillRect/>
          </a:stretch>
        </p:blipFill>
        <p:spPr bwMode="auto">
          <a:xfrm>
            <a:off x="261938" y="2205038"/>
            <a:ext cx="1501775" cy="390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24" descr="persona 7"/>
          <p:cNvPicPr>
            <a:picLocks noChangeAspect="1" noChangeArrowheads="1"/>
          </p:cNvPicPr>
          <p:nvPr/>
        </p:nvPicPr>
        <p:blipFill>
          <a:blip r:embed="rId4">
            <a:extLst>
              <a:ext uri="{28A0092B-C50C-407E-A947-70E740481C1C}">
                <a14:useLocalDpi xmlns:a14="http://schemas.microsoft.com/office/drawing/2010/main" val="0"/>
              </a:ext>
            </a:extLst>
          </a:blip>
          <a:srcRect l="32864" t="21707" r="33809" b="23073"/>
          <a:stretch>
            <a:fillRect/>
          </a:stretch>
        </p:blipFill>
        <p:spPr bwMode="auto">
          <a:xfrm>
            <a:off x="7135813" y="1268413"/>
            <a:ext cx="2008187"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1" name="Text Box 25"/>
          <p:cNvSpPr txBox="1">
            <a:spLocks noChangeArrowheads="1"/>
          </p:cNvSpPr>
          <p:nvPr/>
        </p:nvSpPr>
        <p:spPr bwMode="auto">
          <a:xfrm>
            <a:off x="468313" y="6308725"/>
            <a:ext cx="9366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spcBef>
                <a:spcPct val="50000"/>
              </a:spcBef>
              <a:buClrTx/>
              <a:buFontTx/>
              <a:buNone/>
            </a:pPr>
            <a:r>
              <a:rPr lang="en-GB" altLang="en-US" sz="1800">
                <a:solidFill>
                  <a:schemeClr val="tx1"/>
                </a:solidFill>
                <a:latin typeface="Arial" panose="020B0604020202020204" pitchFamily="34" charset="0"/>
              </a:rPr>
              <a:t>Nigella </a:t>
            </a:r>
          </a:p>
        </p:txBody>
      </p:sp>
      <p:sp>
        <p:nvSpPr>
          <p:cNvPr id="36872" name="Text Box 26"/>
          <p:cNvSpPr txBox="1">
            <a:spLocks noChangeArrowheads="1"/>
          </p:cNvSpPr>
          <p:nvPr/>
        </p:nvSpPr>
        <p:spPr bwMode="auto">
          <a:xfrm>
            <a:off x="7455693" y="5975350"/>
            <a:ext cx="13684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spcBef>
                <a:spcPct val="50000"/>
              </a:spcBef>
              <a:buClrTx/>
              <a:buFontTx/>
              <a:buNone/>
            </a:pPr>
            <a:r>
              <a:rPr lang="en-GB" altLang="en-US" sz="1800" dirty="0" err="1">
                <a:solidFill>
                  <a:schemeClr val="tx1"/>
                </a:solidFill>
                <a:latin typeface="Arial" panose="020B0604020202020204" pitchFamily="34" charset="0"/>
              </a:rPr>
              <a:t>Servandus</a:t>
            </a:r>
            <a:endParaRPr lang="en-GB" altLang="en-US" sz="1800" dirty="0">
              <a:solidFill>
                <a:schemeClr val="tx1"/>
              </a:solidFill>
              <a:latin typeface="Arial" panose="020B0604020202020204" pitchFamily="34" charset="0"/>
            </a:endParaRPr>
          </a:p>
        </p:txBody>
      </p:sp>
      <p:pic>
        <p:nvPicPr>
          <p:cNvPr id="4" name="Picture 4" descr="A picture containing outdoor&#10;&#10;Description generated with high confidence">
            <a:extLst>
              <a:ext uri="{FF2B5EF4-FFF2-40B4-BE49-F238E27FC236}">
                <a16:creationId xmlns="" xmlns:a16="http://schemas.microsoft.com/office/drawing/2014/main" id="{E9825F12-E9EF-458B-A937-2ED8A0CFFB6E}"/>
              </a:ext>
            </a:extLst>
          </p:cNvPr>
          <p:cNvPicPr>
            <a:picLocks noChangeAspect="1"/>
          </p:cNvPicPr>
          <p:nvPr/>
        </p:nvPicPr>
        <p:blipFill>
          <a:blip r:embed="rId5"/>
          <a:stretch>
            <a:fillRect/>
          </a:stretch>
        </p:blipFill>
        <p:spPr>
          <a:xfrm>
            <a:off x="121298" y="359021"/>
            <a:ext cx="2379307" cy="1586618"/>
          </a:xfrm>
          <a:prstGeom prst="rect">
            <a:avLst/>
          </a:prstGeom>
        </p:spPr>
      </p:pic>
      <p:pic>
        <p:nvPicPr>
          <p:cNvPr id="2" name="Picture 4" descr="A picture containing text, map&#10;&#10;Description generated with very high confidence"/>
          <p:cNvPicPr>
            <a:picLocks noChangeAspect="1" noChangeArrowheads="1"/>
          </p:cNvPicPr>
          <p:nvPr/>
        </p:nvPicPr>
        <p:blipFill>
          <a:blip r:embed="rId6"/>
          <a:srcRect/>
          <a:stretch>
            <a:fillRect/>
          </a:stretch>
        </p:blipFill>
        <p:spPr bwMode="auto">
          <a:xfrm>
            <a:off x="2567263" y="478162"/>
            <a:ext cx="4691192" cy="590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 xmlns:a16="http://schemas.microsoft.com/office/drawing/2014/main" id="{05A2178F-CF49-41FB-BD77-6FD47784F08D}"/>
              </a:ext>
            </a:extLst>
          </p:cNvPr>
          <p:cNvSpPr txBox="1"/>
          <p:nvPr/>
        </p:nvSpPr>
        <p:spPr>
          <a:xfrm>
            <a:off x="2231758" y="6496469"/>
            <a:ext cx="4124932" cy="261610"/>
          </a:xfrm>
          <a:prstGeom prst="rect">
            <a:avLst/>
          </a:prstGeom>
          <a:noFill/>
        </p:spPr>
        <p:txBody>
          <a:bodyPr wrap="square" rtlCol="0" anchor="t">
            <a:spAutoFit/>
          </a:bodyPr>
          <a:lstStyle/>
          <a:p>
            <a:r>
              <a:rPr lang="en-GB" sz="1050" b="1" dirty="0" smtClean="0"/>
              <a:t>Credits: ULAS</a:t>
            </a:r>
            <a:endParaRPr lang="en-GB" sz="1050" b="1" dirty="0"/>
          </a:p>
        </p:txBody>
      </p:sp>
      <p:pic>
        <p:nvPicPr>
          <p:cNvPr id="10" name="Picture 9"/>
          <p:cNvPicPr>
            <a:picLocks noChangeAspect="1"/>
          </p:cNvPicPr>
          <p:nvPr/>
        </p:nvPicPr>
        <p:blipFill>
          <a:blip r:embed="rId7"/>
          <a:stretch>
            <a:fillRect/>
          </a:stretch>
        </p:blipFill>
        <p:spPr>
          <a:xfrm>
            <a:off x="6827416" y="0"/>
            <a:ext cx="2304256" cy="629813"/>
          </a:xfrm>
          <a:prstGeom prst="rect">
            <a:avLst/>
          </a:prstGeom>
        </p:spPr>
      </p:pic>
    </p:spTree>
    <p:extLst>
      <p:ext uri="{BB962C8B-B14F-4D97-AF65-F5344CB8AC3E}">
        <p14:creationId xmlns:p14="http://schemas.microsoft.com/office/powerpoint/2010/main" val="1880568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3" name="Picture 2" descr="X:\ULAS\Shared_Data\Projects\Highcross_Quarter\Analysis\Vine St Report\final report drafts\2009-134\Report illustrations\Finds Illustrations\leic1drawing.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9085" y="1091645"/>
            <a:ext cx="2059121" cy="4897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913616" y="2566115"/>
            <a:ext cx="3373437" cy="2249465"/>
          </a:xfrm>
          <a:prstGeom prst="rect">
            <a:avLst/>
          </a:prstGeom>
          <a:noFill/>
          <a:ln w="12700">
            <a:solidFill>
              <a:srgbClr val="FF660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4"/>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773107" y="1863256"/>
            <a:ext cx="2007500" cy="3755883"/>
          </a:xfrm>
          <a:prstGeom prst="rect">
            <a:avLst/>
          </a:prstGeom>
          <a:noFill/>
          <a:ln w="12700">
            <a:solidFill>
              <a:srgbClr val="FF9900"/>
            </a:solidFill>
            <a:miter lim="800000"/>
            <a:headEnd/>
            <a:tailEnd/>
          </a:ln>
          <a:extLst>
            <a:ext uri="{909E8E84-426E-40DD-AFC4-6F175D3DCCD1}">
              <a14:hiddenFill xmlns:a14="http://schemas.microsoft.com/office/drawing/2010/main">
                <a:solidFill>
                  <a:srgbClr val="FFFFFF"/>
                </a:solidFill>
              </a14:hiddenFill>
            </a:ext>
          </a:extLst>
        </p:spPr>
      </p:pic>
      <p:sp>
        <p:nvSpPr>
          <p:cNvPr id="7" name="Text Box 9"/>
          <p:cNvSpPr txBox="1">
            <a:spLocks noChangeArrowheads="1"/>
          </p:cNvSpPr>
          <p:nvPr/>
        </p:nvSpPr>
        <p:spPr bwMode="auto">
          <a:xfrm>
            <a:off x="2931318" y="5668216"/>
            <a:ext cx="286968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spcBef>
                <a:spcPct val="50000"/>
              </a:spcBef>
              <a:buClrTx/>
              <a:buFontTx/>
              <a:buNone/>
            </a:pPr>
            <a:r>
              <a:rPr lang="en-GB" altLang="en-US" sz="1800" b="1" dirty="0">
                <a:solidFill>
                  <a:schemeClr val="tx1"/>
                </a:solidFill>
                <a:latin typeface="Arial" panose="020B0604020202020204" pitchFamily="34" charset="0"/>
              </a:rPr>
              <a:t>A name deleted – why?</a:t>
            </a:r>
          </a:p>
        </p:txBody>
      </p:sp>
      <p:sp>
        <p:nvSpPr>
          <p:cNvPr id="8" name="Line 7"/>
          <p:cNvSpPr>
            <a:spLocks noChangeShapeType="1"/>
          </p:cNvSpPr>
          <p:nvPr/>
        </p:nvSpPr>
        <p:spPr bwMode="auto">
          <a:xfrm flipH="1" flipV="1">
            <a:off x="1259631" y="4437112"/>
            <a:ext cx="1669303" cy="1391398"/>
          </a:xfrm>
          <a:prstGeom prst="line">
            <a:avLst/>
          </a:prstGeom>
          <a:ln>
            <a:headEnd/>
            <a:tailEnd type="triangle" w="med" len="med"/>
          </a:ln>
          <a:extLst/>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9" name="Rectangle 8"/>
          <p:cNvSpPr/>
          <p:nvPr/>
        </p:nvSpPr>
        <p:spPr>
          <a:xfrm>
            <a:off x="2909284" y="882483"/>
            <a:ext cx="3534924" cy="830997"/>
          </a:xfrm>
          <a:prstGeom prst="rect">
            <a:avLst/>
          </a:prstGeom>
        </p:spPr>
        <p:txBody>
          <a:bodyPr wrap="square">
            <a:spAutoFit/>
          </a:bodyPr>
          <a:lstStyle/>
          <a:p>
            <a:pPr>
              <a:lnSpc>
                <a:spcPct val="150000"/>
              </a:lnSpc>
            </a:pPr>
            <a:r>
              <a:rPr lang="en-GB" altLang="en-US" sz="3200" b="1" dirty="0" err="1">
                <a:latin typeface="+mj-lt"/>
              </a:rPr>
              <a:t>Servandus</a:t>
            </a:r>
            <a:r>
              <a:rPr lang="en-GB" altLang="en-US" sz="3200" b="1" dirty="0">
                <a:latin typeface="+mj-lt"/>
              </a:rPr>
              <a:t> Curse</a:t>
            </a:r>
          </a:p>
        </p:txBody>
      </p:sp>
      <p:sp>
        <p:nvSpPr>
          <p:cNvPr id="10" name="TextBox 9"/>
          <p:cNvSpPr txBox="1"/>
          <p:nvPr/>
        </p:nvSpPr>
        <p:spPr>
          <a:xfrm>
            <a:off x="6692183" y="6431216"/>
            <a:ext cx="2056281" cy="246221"/>
          </a:xfrm>
          <a:prstGeom prst="rect">
            <a:avLst/>
          </a:prstGeom>
          <a:noFill/>
        </p:spPr>
        <p:txBody>
          <a:bodyPr wrap="square" rtlCol="0">
            <a:spAutoFit/>
          </a:bodyPr>
          <a:lstStyle/>
          <a:p>
            <a:r>
              <a:rPr lang="en-US" sz="1000" b="1" dirty="0"/>
              <a:t>Credits: </a:t>
            </a:r>
            <a:r>
              <a:rPr lang="en-US" sz="1000" b="1" dirty="0" smtClean="0"/>
              <a:t>ULAS, RSO Tomlin</a:t>
            </a:r>
            <a:endParaRPr lang="en-US" sz="1000" b="1" dirty="0"/>
          </a:p>
        </p:txBody>
      </p:sp>
      <p:cxnSp>
        <p:nvCxnSpPr>
          <p:cNvPr id="11" name="Straight Arrow Connector 10"/>
          <p:cNvCxnSpPr>
            <a:stCxn id="7" idx="0"/>
          </p:cNvCxnSpPr>
          <p:nvPr/>
        </p:nvCxnSpPr>
        <p:spPr>
          <a:xfrm flipH="1" flipV="1">
            <a:off x="4283968" y="3717032"/>
            <a:ext cx="82191" cy="19511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4472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8" descr="persona 5"/>
          <p:cNvPicPr>
            <a:picLocks noChangeAspect="1" noChangeArrowheads="1"/>
          </p:cNvPicPr>
          <p:nvPr/>
        </p:nvPicPr>
        <p:blipFill>
          <a:blip r:embed="rId3" cstate="print">
            <a:extLst>
              <a:ext uri="{28A0092B-C50C-407E-A947-70E740481C1C}">
                <a14:useLocalDpi xmlns:a14="http://schemas.microsoft.com/office/drawing/2010/main" val="0"/>
              </a:ext>
            </a:extLst>
          </a:blip>
          <a:srcRect l="34639" t="19247" r="35265" b="27907"/>
          <a:stretch>
            <a:fillRect/>
          </a:stretch>
        </p:blipFill>
        <p:spPr bwMode="auto">
          <a:xfrm>
            <a:off x="111988" y="1340507"/>
            <a:ext cx="1373606" cy="339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4"/>
          <a:stretch>
            <a:fillRect/>
          </a:stretch>
        </p:blipFill>
        <p:spPr>
          <a:xfrm>
            <a:off x="6444208" y="332656"/>
            <a:ext cx="2304256" cy="629813"/>
          </a:xfrm>
          <a:prstGeom prst="rect">
            <a:avLst/>
          </a:prstGeom>
        </p:spPr>
      </p:pic>
      <p:pic>
        <p:nvPicPr>
          <p:cNvPr id="9" name="Picture 6" descr="persona 1"/>
          <p:cNvPicPr>
            <a:picLocks noChangeAspect="1" noChangeArrowheads="1"/>
          </p:cNvPicPr>
          <p:nvPr/>
        </p:nvPicPr>
        <p:blipFill>
          <a:blip r:embed="rId5" cstate="print">
            <a:extLst>
              <a:ext uri="{28A0092B-C50C-407E-A947-70E740481C1C}">
                <a14:useLocalDpi xmlns:a14="http://schemas.microsoft.com/office/drawing/2010/main" val="0"/>
              </a:ext>
            </a:extLst>
          </a:blip>
          <a:srcRect l="34474" t="24483" r="34027" b="24588"/>
          <a:stretch>
            <a:fillRect/>
          </a:stretch>
        </p:blipFill>
        <p:spPr bwMode="auto">
          <a:xfrm>
            <a:off x="7868615" y="2740082"/>
            <a:ext cx="1184275"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persona 3"/>
          <p:cNvPicPr>
            <a:picLocks noChangeAspect="1" noChangeArrowheads="1"/>
          </p:cNvPicPr>
          <p:nvPr/>
        </p:nvPicPr>
        <p:blipFill>
          <a:blip r:embed="rId6" cstate="print">
            <a:extLst>
              <a:ext uri="{28A0092B-C50C-407E-A947-70E740481C1C}">
                <a14:useLocalDpi xmlns:a14="http://schemas.microsoft.com/office/drawing/2010/main" val="0"/>
              </a:ext>
            </a:extLst>
          </a:blip>
          <a:srcRect l="33551" t="25066" r="34018" b="25720"/>
          <a:stretch>
            <a:fillRect/>
          </a:stretch>
        </p:blipFill>
        <p:spPr bwMode="auto">
          <a:xfrm>
            <a:off x="3007415" y="3710305"/>
            <a:ext cx="1382824" cy="2957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1" descr="persona 6"/>
          <p:cNvPicPr>
            <a:picLocks noChangeAspect="1" noChangeArrowheads="1"/>
          </p:cNvPicPr>
          <p:nvPr/>
        </p:nvPicPr>
        <p:blipFill>
          <a:blip r:embed="rId7" cstate="print">
            <a:extLst>
              <a:ext uri="{28A0092B-C50C-407E-A947-70E740481C1C}">
                <a14:useLocalDpi xmlns:a14="http://schemas.microsoft.com/office/drawing/2010/main" val="0"/>
              </a:ext>
            </a:extLst>
          </a:blip>
          <a:srcRect l="26706" t="21120" r="27943" b="22070"/>
          <a:stretch>
            <a:fillRect/>
          </a:stretch>
        </p:blipFill>
        <p:spPr bwMode="auto">
          <a:xfrm>
            <a:off x="4380812" y="3713687"/>
            <a:ext cx="1671638" cy="295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3"/>
          <p:cNvSpPr txBox="1">
            <a:spLocks noChangeArrowheads="1"/>
          </p:cNvSpPr>
          <p:nvPr/>
        </p:nvSpPr>
        <p:spPr bwMode="auto">
          <a:xfrm>
            <a:off x="6299354" y="2911640"/>
            <a:ext cx="1368425"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GB" altLang="x-none" sz="1200" b="1" dirty="0" err="1"/>
              <a:t>sagum</a:t>
            </a:r>
            <a:r>
              <a:rPr lang="en-GB" altLang="x-none" sz="1200" b="1" dirty="0"/>
              <a:t> non </a:t>
            </a:r>
            <a:r>
              <a:rPr lang="en-GB" altLang="x-none" sz="1200" b="1" dirty="0" err="1"/>
              <a:t>habeo</a:t>
            </a:r>
            <a:r>
              <a:rPr lang="en-GB" altLang="x-none" sz="1200" b="1" dirty="0"/>
              <a:t>.  </a:t>
            </a:r>
          </a:p>
          <a:p>
            <a:pPr>
              <a:spcBef>
                <a:spcPct val="50000"/>
              </a:spcBef>
            </a:pPr>
            <a:r>
              <a:rPr lang="en-GB" altLang="x-none" sz="1200" b="1" dirty="0"/>
              <a:t>in </a:t>
            </a:r>
            <a:r>
              <a:rPr lang="en-GB" altLang="x-none" sz="1200" b="1" dirty="0" err="1"/>
              <a:t>foro</a:t>
            </a:r>
            <a:r>
              <a:rPr lang="en-GB" altLang="x-none" sz="1200" b="1" dirty="0"/>
              <a:t> </a:t>
            </a:r>
            <a:r>
              <a:rPr lang="en-GB" altLang="x-none" sz="1200" b="1" dirty="0" err="1"/>
              <a:t>laboro</a:t>
            </a:r>
            <a:r>
              <a:rPr lang="en-GB" altLang="x-none" sz="1200" b="1" dirty="0"/>
              <a:t>.</a:t>
            </a:r>
          </a:p>
        </p:txBody>
      </p:sp>
      <p:sp>
        <p:nvSpPr>
          <p:cNvPr id="13" name="AutoShape 20"/>
          <p:cNvSpPr>
            <a:spLocks noChangeArrowheads="1"/>
          </p:cNvSpPr>
          <p:nvPr/>
        </p:nvSpPr>
        <p:spPr bwMode="auto">
          <a:xfrm>
            <a:off x="1515798" y="3710305"/>
            <a:ext cx="1472809" cy="1738052"/>
          </a:xfrm>
          <a:prstGeom prst="wedgeEllipseCallout">
            <a:avLst>
              <a:gd name="adj1" fmla="val 96230"/>
              <a:gd name="adj2" fmla="val -23685"/>
            </a:avLst>
          </a:prstGeom>
          <a:noFill/>
          <a:ln>
            <a:headEnd/>
            <a:tailEnd/>
          </a:ln>
        </p:spPr>
        <p:style>
          <a:lnRef idx="2">
            <a:schemeClr val="dk1"/>
          </a:lnRef>
          <a:fillRef idx="1">
            <a:schemeClr val="lt1"/>
          </a:fillRef>
          <a:effectRef idx="0">
            <a:schemeClr val="dk1"/>
          </a:effectRef>
          <a:fontRef idx="minor">
            <a:schemeClr val="dk1"/>
          </a:fontRef>
        </p:style>
        <p:txBody>
          <a:bodyPr/>
          <a:lstStyle/>
          <a:p>
            <a:pPr algn="ctr"/>
            <a:endParaRPr lang="x-none" altLang="x-none"/>
          </a:p>
        </p:txBody>
      </p:sp>
      <p:sp>
        <p:nvSpPr>
          <p:cNvPr id="14" name="Text Box 21"/>
          <p:cNvSpPr txBox="1">
            <a:spLocks noChangeArrowheads="1"/>
          </p:cNvSpPr>
          <p:nvPr/>
        </p:nvSpPr>
        <p:spPr bwMode="auto">
          <a:xfrm>
            <a:off x="1641658" y="4002436"/>
            <a:ext cx="150836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nSpc>
                <a:spcPct val="150000"/>
              </a:lnSpc>
            </a:pPr>
            <a:r>
              <a:rPr lang="en-GB" altLang="x-none" sz="1200" b="1" dirty="0" err="1"/>
              <a:t>sagum</a:t>
            </a:r>
            <a:r>
              <a:rPr lang="en-GB" altLang="x-none" sz="1200" b="1" dirty="0"/>
              <a:t> non </a:t>
            </a:r>
            <a:r>
              <a:rPr lang="en-GB" altLang="x-none" sz="1200" b="1" dirty="0" err="1"/>
              <a:t>habeo</a:t>
            </a:r>
            <a:r>
              <a:rPr lang="en-GB" altLang="x-none" sz="1200" b="1" dirty="0"/>
              <a:t>.  </a:t>
            </a:r>
          </a:p>
          <a:p>
            <a:pPr>
              <a:lnSpc>
                <a:spcPct val="150000"/>
              </a:lnSpc>
            </a:pPr>
            <a:r>
              <a:rPr lang="en-GB" altLang="x-none" sz="1200" b="1" dirty="0"/>
              <a:t>in palaestra </a:t>
            </a:r>
            <a:r>
              <a:rPr lang="en-GB" altLang="x-none" sz="1200" b="1" dirty="0" err="1"/>
              <a:t>pugno</a:t>
            </a:r>
            <a:r>
              <a:rPr lang="en-GB" altLang="x-none" sz="1200" b="1" dirty="0"/>
              <a:t>.</a:t>
            </a:r>
          </a:p>
        </p:txBody>
      </p:sp>
      <p:sp>
        <p:nvSpPr>
          <p:cNvPr id="15" name="AutoShape 22"/>
          <p:cNvSpPr>
            <a:spLocks noChangeArrowheads="1"/>
          </p:cNvSpPr>
          <p:nvPr/>
        </p:nvSpPr>
        <p:spPr bwMode="auto">
          <a:xfrm>
            <a:off x="6253285" y="4575699"/>
            <a:ext cx="1894003" cy="1661613"/>
          </a:xfrm>
          <a:prstGeom prst="wedgeEllipseCallout">
            <a:avLst>
              <a:gd name="adj1" fmla="val -72551"/>
              <a:gd name="adj2" fmla="val -70972"/>
            </a:avLst>
          </a:prstGeom>
          <a:noFill/>
          <a:ln>
            <a:headEnd/>
            <a:tailEnd/>
          </a:ln>
        </p:spPr>
        <p:style>
          <a:lnRef idx="2">
            <a:schemeClr val="dk1"/>
          </a:lnRef>
          <a:fillRef idx="1">
            <a:schemeClr val="lt1"/>
          </a:fillRef>
          <a:effectRef idx="0">
            <a:schemeClr val="dk1"/>
          </a:effectRef>
          <a:fontRef idx="minor">
            <a:schemeClr val="dk1"/>
          </a:fontRef>
        </p:style>
        <p:txBody>
          <a:bodyPr/>
          <a:lstStyle/>
          <a:p>
            <a:pPr algn="ctr"/>
            <a:endParaRPr lang="x-none" altLang="x-none"/>
          </a:p>
        </p:txBody>
      </p:sp>
      <p:sp>
        <p:nvSpPr>
          <p:cNvPr id="16" name="Text Box 23"/>
          <p:cNvSpPr txBox="1">
            <a:spLocks noChangeArrowheads="1"/>
          </p:cNvSpPr>
          <p:nvPr/>
        </p:nvSpPr>
        <p:spPr bwMode="auto">
          <a:xfrm>
            <a:off x="6444208" y="4929976"/>
            <a:ext cx="1619250" cy="889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nSpc>
                <a:spcPct val="150000"/>
              </a:lnSpc>
            </a:pPr>
            <a:r>
              <a:rPr lang="en-GB" altLang="x-none" sz="1200" b="1" dirty="0" err="1"/>
              <a:t>sagum</a:t>
            </a:r>
            <a:r>
              <a:rPr lang="en-GB" altLang="x-none" sz="1200" b="1" dirty="0"/>
              <a:t> non </a:t>
            </a:r>
            <a:r>
              <a:rPr lang="en-GB" altLang="x-none" sz="1200" b="1" dirty="0" err="1"/>
              <a:t>habeo</a:t>
            </a:r>
            <a:r>
              <a:rPr lang="en-GB" altLang="x-none" sz="1200" b="1" dirty="0"/>
              <a:t>.</a:t>
            </a:r>
          </a:p>
          <a:p>
            <a:pPr>
              <a:lnSpc>
                <a:spcPct val="150000"/>
              </a:lnSpc>
            </a:pPr>
            <a:r>
              <a:rPr lang="en-GB" altLang="x-none" sz="1200" b="1" dirty="0" err="1"/>
              <a:t>stolam</a:t>
            </a:r>
            <a:r>
              <a:rPr lang="en-GB" altLang="x-none" sz="1200" b="1" dirty="0"/>
              <a:t> </a:t>
            </a:r>
            <a:r>
              <a:rPr lang="en-GB" altLang="x-none" sz="1200" b="1" dirty="0" err="1"/>
              <a:t>habeo</a:t>
            </a:r>
            <a:r>
              <a:rPr lang="en-GB" altLang="x-none" sz="1200" b="1" dirty="0"/>
              <a:t> et</a:t>
            </a:r>
          </a:p>
          <a:p>
            <a:pPr>
              <a:lnSpc>
                <a:spcPct val="150000"/>
              </a:lnSpc>
            </a:pPr>
            <a:r>
              <a:rPr lang="en-GB" altLang="x-none" sz="1200" b="1" dirty="0"/>
              <a:t>in </a:t>
            </a:r>
            <a:r>
              <a:rPr lang="en-GB" altLang="x-none" sz="1200" b="1" dirty="0" err="1"/>
              <a:t>scaena</a:t>
            </a:r>
            <a:r>
              <a:rPr lang="en-GB" altLang="x-none" sz="1200" b="1" dirty="0"/>
              <a:t> </a:t>
            </a:r>
            <a:r>
              <a:rPr lang="en-GB" altLang="x-none" sz="1200" b="1" dirty="0" err="1"/>
              <a:t>salto</a:t>
            </a:r>
            <a:r>
              <a:rPr lang="en-GB" altLang="x-none" sz="1200" b="1" dirty="0"/>
              <a:t>.</a:t>
            </a:r>
          </a:p>
        </p:txBody>
      </p:sp>
      <p:sp>
        <p:nvSpPr>
          <p:cNvPr id="17" name="AutoShape 24"/>
          <p:cNvSpPr>
            <a:spLocks noChangeArrowheads="1"/>
          </p:cNvSpPr>
          <p:nvPr/>
        </p:nvSpPr>
        <p:spPr bwMode="auto">
          <a:xfrm>
            <a:off x="6078445" y="2480619"/>
            <a:ext cx="1871663" cy="1727200"/>
          </a:xfrm>
          <a:prstGeom prst="wedgeEllipseCallout">
            <a:avLst>
              <a:gd name="adj1" fmla="val 71796"/>
              <a:gd name="adj2" fmla="val -13574"/>
            </a:avLst>
          </a:prstGeom>
          <a:noFill/>
          <a:ln>
            <a:headEnd/>
            <a:tailEnd/>
          </a:ln>
        </p:spPr>
        <p:style>
          <a:lnRef idx="2">
            <a:schemeClr val="dk1"/>
          </a:lnRef>
          <a:fillRef idx="1">
            <a:schemeClr val="lt1"/>
          </a:fillRef>
          <a:effectRef idx="0">
            <a:schemeClr val="dk1"/>
          </a:effectRef>
          <a:fontRef idx="minor">
            <a:schemeClr val="dk1"/>
          </a:fontRef>
        </p:style>
        <p:txBody>
          <a:bodyPr/>
          <a:lstStyle/>
          <a:p>
            <a:pPr algn="ctr"/>
            <a:endParaRPr lang="x-none" altLang="x-none"/>
          </a:p>
        </p:txBody>
      </p:sp>
      <p:sp>
        <p:nvSpPr>
          <p:cNvPr id="19" name="Text Box 30"/>
          <p:cNvSpPr txBox="1">
            <a:spLocks noChangeArrowheads="1"/>
          </p:cNvSpPr>
          <p:nvPr/>
        </p:nvSpPr>
        <p:spPr bwMode="auto">
          <a:xfrm>
            <a:off x="2047756" y="1765617"/>
            <a:ext cx="1795373"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nSpc>
                <a:spcPct val="150000"/>
              </a:lnSpc>
              <a:spcBef>
                <a:spcPct val="50000"/>
              </a:spcBef>
            </a:pPr>
            <a:r>
              <a:rPr lang="en-GB" altLang="x-none" sz="1200" b="1" dirty="0" err="1"/>
              <a:t>sagum</a:t>
            </a:r>
            <a:r>
              <a:rPr lang="en-GB" altLang="x-none" sz="1200" b="1" dirty="0"/>
              <a:t> non </a:t>
            </a:r>
            <a:r>
              <a:rPr lang="en-GB" altLang="x-none" sz="1200" b="1" dirty="0" err="1"/>
              <a:t>habeo</a:t>
            </a:r>
            <a:r>
              <a:rPr lang="en-GB" altLang="x-none" sz="1200" b="1" dirty="0"/>
              <a:t>.</a:t>
            </a:r>
          </a:p>
          <a:p>
            <a:pPr>
              <a:lnSpc>
                <a:spcPct val="150000"/>
              </a:lnSpc>
              <a:spcBef>
                <a:spcPct val="50000"/>
              </a:spcBef>
            </a:pPr>
            <a:r>
              <a:rPr lang="en-GB" altLang="x-none" sz="1200" b="1" dirty="0" err="1"/>
              <a:t>sagum</a:t>
            </a:r>
            <a:r>
              <a:rPr lang="en-GB" altLang="x-none" sz="1200" b="1" dirty="0"/>
              <a:t> </a:t>
            </a:r>
            <a:r>
              <a:rPr lang="en-GB" altLang="x-none" sz="1200" b="1" dirty="0" err="1"/>
              <a:t>meum</a:t>
            </a:r>
            <a:r>
              <a:rPr lang="en-GB" altLang="x-none" sz="1200" b="1" dirty="0"/>
              <a:t> </a:t>
            </a:r>
            <a:r>
              <a:rPr lang="en-GB" altLang="x-none" sz="1200" b="1" dirty="0" err="1"/>
              <a:t>habeo</a:t>
            </a:r>
            <a:r>
              <a:rPr lang="en-GB" altLang="x-none" sz="1200" b="1" dirty="0"/>
              <a:t>. </a:t>
            </a:r>
          </a:p>
          <a:p>
            <a:pPr>
              <a:lnSpc>
                <a:spcPct val="150000"/>
              </a:lnSpc>
              <a:spcBef>
                <a:spcPct val="50000"/>
              </a:spcBef>
            </a:pPr>
            <a:r>
              <a:rPr lang="en-GB" altLang="x-none" sz="1200" b="1" dirty="0"/>
              <a:t>cum </a:t>
            </a:r>
            <a:r>
              <a:rPr lang="en-GB" altLang="x-none" sz="1200" b="1" dirty="0" err="1"/>
              <a:t>Seniciano</a:t>
            </a:r>
            <a:r>
              <a:rPr lang="en-GB" altLang="x-none" sz="1200" b="1" dirty="0"/>
              <a:t> in </a:t>
            </a:r>
            <a:r>
              <a:rPr lang="en-GB" altLang="x-none" sz="1200" b="1" dirty="0" err="1"/>
              <a:t>atrio</a:t>
            </a:r>
            <a:r>
              <a:rPr lang="en-GB" altLang="x-none" sz="1200" b="1" dirty="0"/>
              <a:t> </a:t>
            </a:r>
            <a:r>
              <a:rPr lang="en-GB" altLang="x-none" sz="1200" b="1" dirty="0" err="1"/>
              <a:t>laboro</a:t>
            </a:r>
            <a:endParaRPr lang="en-GB" altLang="x-none" sz="1200" b="1" dirty="0"/>
          </a:p>
        </p:txBody>
      </p:sp>
      <p:sp>
        <p:nvSpPr>
          <p:cNvPr id="20" name="Text Box 31"/>
          <p:cNvSpPr txBox="1">
            <a:spLocks noChangeArrowheads="1"/>
          </p:cNvSpPr>
          <p:nvPr/>
        </p:nvSpPr>
        <p:spPr bwMode="auto">
          <a:xfrm>
            <a:off x="4272522" y="908720"/>
            <a:ext cx="3611846" cy="1627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nSpc>
                <a:spcPct val="150000"/>
              </a:lnSpc>
              <a:spcBef>
                <a:spcPct val="50000"/>
              </a:spcBef>
            </a:pPr>
            <a:r>
              <a:rPr lang="en-GB" altLang="x-none" sz="1200" b="1" dirty="0" err="1"/>
              <a:t>quis</a:t>
            </a:r>
            <a:r>
              <a:rPr lang="en-GB" altLang="x-none" sz="1200" b="1" dirty="0"/>
              <a:t> </a:t>
            </a:r>
            <a:r>
              <a:rPr lang="en-GB" altLang="x-none" sz="1200" b="1" dirty="0" err="1"/>
              <a:t>sagum</a:t>
            </a:r>
            <a:r>
              <a:rPr lang="en-GB" altLang="x-none" sz="1200" b="1" dirty="0"/>
              <a:t> </a:t>
            </a:r>
            <a:r>
              <a:rPr lang="en-GB" altLang="x-none" sz="1200" b="1" dirty="0" err="1"/>
              <a:t>habet</a:t>
            </a:r>
            <a:r>
              <a:rPr lang="en-GB" altLang="x-none" sz="1200" b="1" dirty="0"/>
              <a:t>?</a:t>
            </a:r>
          </a:p>
          <a:p>
            <a:pPr>
              <a:lnSpc>
                <a:spcPct val="150000"/>
              </a:lnSpc>
              <a:spcBef>
                <a:spcPct val="50000"/>
              </a:spcBef>
            </a:pPr>
            <a:r>
              <a:rPr lang="en-GB" altLang="x-none" sz="1200" b="1" dirty="0" err="1"/>
              <a:t>Senicianus</a:t>
            </a:r>
            <a:r>
              <a:rPr lang="en-GB" altLang="x-none" sz="1200" b="1" dirty="0"/>
              <a:t> </a:t>
            </a:r>
            <a:r>
              <a:rPr lang="en-GB" altLang="x-none" sz="1200" b="1" dirty="0" err="1"/>
              <a:t>sagum</a:t>
            </a:r>
            <a:r>
              <a:rPr lang="en-GB" altLang="x-none" sz="1200" b="1" dirty="0"/>
              <a:t> non </a:t>
            </a:r>
            <a:r>
              <a:rPr lang="en-GB" altLang="x-none" sz="1200" b="1" dirty="0" err="1"/>
              <a:t>habet</a:t>
            </a:r>
            <a:r>
              <a:rPr lang="en-GB" altLang="x-none" sz="1200" b="1" dirty="0"/>
              <a:t>.  cum domino in </a:t>
            </a:r>
            <a:r>
              <a:rPr lang="en-GB" altLang="x-none" sz="1200" b="1" dirty="0" err="1"/>
              <a:t>atrio</a:t>
            </a:r>
            <a:r>
              <a:rPr lang="en-GB" altLang="x-none" sz="1200" b="1" dirty="0"/>
              <a:t> </a:t>
            </a:r>
            <a:r>
              <a:rPr lang="en-GB" altLang="x-none" sz="1200" b="1" dirty="0" err="1"/>
              <a:t>laborat</a:t>
            </a:r>
            <a:r>
              <a:rPr lang="en-GB" altLang="x-none" sz="1200" b="1" dirty="0"/>
              <a:t>.</a:t>
            </a:r>
          </a:p>
          <a:p>
            <a:pPr>
              <a:lnSpc>
                <a:spcPct val="150000"/>
              </a:lnSpc>
              <a:spcBef>
                <a:spcPct val="50000"/>
              </a:spcBef>
            </a:pPr>
            <a:r>
              <a:rPr lang="it-IT" altLang="x-none" sz="1200" b="1" dirty="0"/>
              <a:t>servi et </a:t>
            </a:r>
            <a:r>
              <a:rPr lang="it-IT" altLang="x-none" sz="1200" b="1" dirty="0" err="1"/>
              <a:t>ancillae</a:t>
            </a:r>
            <a:r>
              <a:rPr lang="it-IT" altLang="x-none" sz="1200" b="1" dirty="0"/>
              <a:t> </a:t>
            </a:r>
            <a:r>
              <a:rPr lang="it-IT" altLang="x-none" sz="1200" b="1" dirty="0" err="1"/>
              <a:t>dicunt</a:t>
            </a:r>
            <a:r>
              <a:rPr lang="it-IT" altLang="x-none" sz="1200" b="1" dirty="0"/>
              <a:t> “</a:t>
            </a:r>
            <a:r>
              <a:rPr lang="it-IT" altLang="x-none" sz="1200" b="1" dirty="0" err="1"/>
              <a:t>sagum</a:t>
            </a:r>
            <a:r>
              <a:rPr lang="it-IT" altLang="x-none" sz="1200" b="1" dirty="0"/>
              <a:t> non </a:t>
            </a:r>
            <a:r>
              <a:rPr lang="it-IT" altLang="x-none" sz="1200" b="1" dirty="0" err="1"/>
              <a:t>habeo</a:t>
            </a:r>
            <a:r>
              <a:rPr lang="it-IT" altLang="x-none" sz="1200" b="1" dirty="0"/>
              <a:t>.  in </a:t>
            </a:r>
            <a:r>
              <a:rPr lang="it-IT" altLang="x-none" sz="1200" b="1" dirty="0" err="1"/>
              <a:t>paedagogio</a:t>
            </a:r>
            <a:r>
              <a:rPr lang="it-IT" altLang="x-none" sz="1200" b="1" dirty="0"/>
              <a:t> </a:t>
            </a:r>
            <a:r>
              <a:rPr lang="it-IT" altLang="x-none" sz="1200" b="1" dirty="0" err="1"/>
              <a:t>laboro</a:t>
            </a:r>
            <a:r>
              <a:rPr lang="it-IT" altLang="x-none" sz="1200" b="1" dirty="0"/>
              <a:t>.” </a:t>
            </a:r>
            <a:endParaRPr lang="en-GB" altLang="x-none" sz="1200" b="1" dirty="0"/>
          </a:p>
        </p:txBody>
      </p:sp>
      <p:pic>
        <p:nvPicPr>
          <p:cNvPr id="21" name="Picture 32" descr="rat def col (1)"/>
          <p:cNvPicPr>
            <a:picLocks noChangeAspect="1" noChangeArrowheads="1"/>
          </p:cNvPicPr>
          <p:nvPr/>
        </p:nvPicPr>
        <p:blipFill>
          <a:blip r:embed="rId8" cstate="print">
            <a:extLst>
              <a:ext uri="{28A0092B-C50C-407E-A947-70E740481C1C}">
                <a14:useLocalDpi xmlns:a14="http://schemas.microsoft.com/office/drawing/2010/main" val="0"/>
              </a:ext>
            </a:extLst>
          </a:blip>
          <a:srcRect l="31998" r="32350" b="12114"/>
          <a:stretch>
            <a:fillRect/>
          </a:stretch>
        </p:blipFill>
        <p:spPr bwMode="auto">
          <a:xfrm>
            <a:off x="8077106" y="944841"/>
            <a:ext cx="975784" cy="170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AutoShape 29"/>
          <p:cNvSpPr>
            <a:spLocks noChangeArrowheads="1"/>
          </p:cNvSpPr>
          <p:nvPr/>
        </p:nvSpPr>
        <p:spPr bwMode="auto">
          <a:xfrm>
            <a:off x="1827004" y="1498055"/>
            <a:ext cx="2016125" cy="1944688"/>
          </a:xfrm>
          <a:prstGeom prst="wedgeEllipseCallout">
            <a:avLst>
              <a:gd name="adj1" fmla="val -91495"/>
              <a:gd name="adj2" fmla="val -34245"/>
            </a:avLst>
          </a:prstGeom>
          <a:noFill/>
          <a:ln>
            <a:headEnd/>
            <a:tailEnd/>
          </a:ln>
        </p:spPr>
        <p:style>
          <a:lnRef idx="2">
            <a:schemeClr val="dk1"/>
          </a:lnRef>
          <a:fillRef idx="1">
            <a:schemeClr val="lt1"/>
          </a:fillRef>
          <a:effectRef idx="0">
            <a:schemeClr val="dk1"/>
          </a:effectRef>
          <a:fontRef idx="minor">
            <a:schemeClr val="dk1"/>
          </a:fontRef>
        </p:style>
        <p:txBody>
          <a:bodyPr/>
          <a:lstStyle/>
          <a:p>
            <a:pPr algn="ctr"/>
            <a:endParaRPr lang="x-none" altLang="x-none"/>
          </a:p>
        </p:txBody>
      </p:sp>
      <p:sp>
        <p:nvSpPr>
          <p:cNvPr id="4" name="Rounded Rectangle 3"/>
          <p:cNvSpPr/>
          <p:nvPr/>
        </p:nvSpPr>
        <p:spPr>
          <a:xfrm>
            <a:off x="4063881" y="944841"/>
            <a:ext cx="3962750" cy="1661324"/>
          </a:xfrm>
          <a:prstGeom prst="round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3" name="TextBox 22"/>
          <p:cNvSpPr txBox="1"/>
          <p:nvPr/>
        </p:nvSpPr>
        <p:spPr>
          <a:xfrm>
            <a:off x="998227" y="6418628"/>
            <a:ext cx="1998387" cy="246221"/>
          </a:xfrm>
          <a:prstGeom prst="rect">
            <a:avLst/>
          </a:prstGeom>
          <a:noFill/>
        </p:spPr>
        <p:txBody>
          <a:bodyPr wrap="square" rtlCol="0" anchor="t">
            <a:spAutoFit/>
          </a:bodyPr>
          <a:lstStyle/>
          <a:p>
            <a:pPr algn="r"/>
            <a:r>
              <a:rPr lang="en-US" sz="1000" b="1" dirty="0"/>
              <a:t>Credits: Giacomo </a:t>
            </a:r>
            <a:r>
              <a:rPr lang="en-US" sz="1000" b="1" dirty="0" err="1"/>
              <a:t>Savani</a:t>
            </a:r>
          </a:p>
        </p:txBody>
      </p:sp>
    </p:spTree>
    <p:extLst>
      <p:ext uri="{BB962C8B-B14F-4D97-AF65-F5344CB8AC3E}">
        <p14:creationId xmlns:p14="http://schemas.microsoft.com/office/powerpoint/2010/main" val="1564879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6444208" y="332656"/>
            <a:ext cx="2304256" cy="629813"/>
          </a:xfrm>
          <a:prstGeom prst="rect">
            <a:avLst/>
          </a:prstGeom>
        </p:spPr>
      </p:pic>
      <p:sp>
        <p:nvSpPr>
          <p:cNvPr id="3" name="Rectangle 2"/>
          <p:cNvSpPr txBox="1">
            <a:spLocks noChangeArrowheads="1"/>
          </p:cNvSpPr>
          <p:nvPr/>
        </p:nvSpPr>
        <p:spPr bwMode="auto">
          <a:xfrm>
            <a:off x="323528" y="1575365"/>
            <a:ext cx="5194919" cy="50276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269875" indent="-269875" algn="l" rtl="0" eaLnBrk="1" fontAlgn="base" hangingPunct="1">
              <a:spcBef>
                <a:spcPct val="20000"/>
              </a:spcBef>
              <a:spcAft>
                <a:spcPct val="0"/>
              </a:spcAft>
              <a:buClr>
                <a:schemeClr val="tx1"/>
              </a:buClr>
              <a:buFont typeface="Trebuchet MS" pitchFamily="34" charset="0"/>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1800">
                <a:solidFill>
                  <a:schemeClr val="tx1"/>
                </a:solidFill>
                <a:latin typeface="+mn-lt"/>
              </a:defRPr>
            </a:lvl2pPr>
            <a:lvl3pPr marL="1143000" indent="-228600" algn="l" rtl="0" eaLnBrk="1" fontAlgn="base" hangingPunct="1">
              <a:spcBef>
                <a:spcPct val="20000"/>
              </a:spcBef>
              <a:spcAft>
                <a:spcPct val="0"/>
              </a:spcAft>
              <a:buClr>
                <a:schemeClr val="tx1"/>
              </a:buClr>
              <a:buChar char="•"/>
              <a:defRPr sz="1800">
                <a:solidFill>
                  <a:schemeClr val="tx1"/>
                </a:solidFill>
                <a:latin typeface="+mn-lt"/>
              </a:defRPr>
            </a:lvl3pPr>
            <a:lvl4pPr marL="1600200" indent="-228600" algn="l" rtl="0" eaLnBrk="1" fontAlgn="base" hangingPunct="1">
              <a:spcBef>
                <a:spcPct val="20000"/>
              </a:spcBef>
              <a:spcAft>
                <a:spcPct val="0"/>
              </a:spcAft>
              <a:buClr>
                <a:schemeClr val="tx1"/>
              </a:buClr>
              <a:buChar char="–"/>
              <a:defRPr sz="1800">
                <a:solidFill>
                  <a:schemeClr val="tx1"/>
                </a:solidFill>
                <a:latin typeface="+mn-lt"/>
              </a:defRPr>
            </a:lvl4pPr>
            <a:lvl5pPr marL="2057400" indent="-228600" algn="l" rtl="0" eaLnBrk="1" fontAlgn="base" hangingPunct="1">
              <a:spcBef>
                <a:spcPct val="20000"/>
              </a:spcBef>
              <a:spcAft>
                <a:spcPct val="0"/>
              </a:spcAft>
              <a:buClr>
                <a:schemeClr val="tx1"/>
              </a:buClr>
              <a:buChar char="»"/>
              <a:defRPr sz="1800">
                <a:solidFill>
                  <a:schemeClr val="tx1"/>
                </a:solidFill>
                <a:latin typeface="+mn-lt"/>
              </a:defRPr>
            </a:lvl5pPr>
            <a:lvl6pPr marL="2514600" indent="-228600" algn="l" rtl="0" eaLnBrk="1" fontAlgn="base" hangingPunct="1">
              <a:spcBef>
                <a:spcPct val="20000"/>
              </a:spcBef>
              <a:spcAft>
                <a:spcPct val="0"/>
              </a:spcAft>
              <a:buChar char="»"/>
              <a:defRPr sz="2000">
                <a:solidFill>
                  <a:schemeClr val="bg1"/>
                </a:solidFill>
                <a:latin typeface="+mn-lt"/>
              </a:defRPr>
            </a:lvl6pPr>
            <a:lvl7pPr marL="2971800" indent="-228600" algn="l" rtl="0" eaLnBrk="1" fontAlgn="base" hangingPunct="1">
              <a:spcBef>
                <a:spcPct val="20000"/>
              </a:spcBef>
              <a:spcAft>
                <a:spcPct val="0"/>
              </a:spcAft>
              <a:buChar char="»"/>
              <a:defRPr sz="2000">
                <a:solidFill>
                  <a:schemeClr val="bg1"/>
                </a:solidFill>
                <a:latin typeface="+mn-lt"/>
              </a:defRPr>
            </a:lvl7pPr>
            <a:lvl8pPr marL="3429000" indent="-228600" algn="l" rtl="0" eaLnBrk="1" fontAlgn="base" hangingPunct="1">
              <a:spcBef>
                <a:spcPct val="20000"/>
              </a:spcBef>
              <a:spcAft>
                <a:spcPct val="0"/>
              </a:spcAft>
              <a:buChar char="»"/>
              <a:defRPr sz="2000">
                <a:solidFill>
                  <a:schemeClr val="bg1"/>
                </a:solidFill>
                <a:latin typeface="+mn-lt"/>
              </a:defRPr>
            </a:lvl8pPr>
            <a:lvl9pPr marL="3886200" indent="-228600" algn="l" rtl="0" eaLnBrk="1" fontAlgn="base" hangingPunct="1">
              <a:spcBef>
                <a:spcPct val="20000"/>
              </a:spcBef>
              <a:spcAft>
                <a:spcPct val="0"/>
              </a:spcAft>
              <a:buChar char="»"/>
              <a:defRPr sz="2000">
                <a:solidFill>
                  <a:schemeClr val="bg1"/>
                </a:solidFill>
                <a:latin typeface="+mn-lt"/>
              </a:defRPr>
            </a:lvl9pPr>
          </a:lstStyle>
          <a:p>
            <a:pPr>
              <a:lnSpc>
                <a:spcPct val="150000"/>
              </a:lnSpc>
              <a:buFont typeface="Trebuchet MS" panose="020B0603020202020204" pitchFamily="34" charset="0"/>
              <a:buNone/>
            </a:pPr>
            <a:r>
              <a:rPr lang="en-GB" altLang="en-US" sz="1800" kern="0" dirty="0" err="1"/>
              <a:t>sagum</a:t>
            </a:r>
            <a:r>
              <a:rPr lang="en-GB" altLang="en-US" sz="1800" kern="0" dirty="0"/>
              <a:t>: cloak</a:t>
            </a:r>
          </a:p>
          <a:p>
            <a:pPr>
              <a:lnSpc>
                <a:spcPct val="150000"/>
              </a:lnSpc>
              <a:buFont typeface="Trebuchet MS" panose="020B0603020202020204" pitchFamily="34" charset="0"/>
              <a:buNone/>
            </a:pPr>
            <a:r>
              <a:rPr lang="en-GB" altLang="en-US" sz="1800" kern="0" dirty="0" err="1"/>
              <a:t>habeo</a:t>
            </a:r>
            <a:r>
              <a:rPr lang="en-GB" altLang="en-US" sz="1800" kern="0" dirty="0"/>
              <a:t>: I have</a:t>
            </a:r>
          </a:p>
          <a:p>
            <a:pPr>
              <a:lnSpc>
                <a:spcPct val="150000"/>
              </a:lnSpc>
              <a:buFont typeface="Trebuchet MS" panose="020B0603020202020204" pitchFamily="34" charset="0"/>
              <a:buNone/>
            </a:pPr>
            <a:r>
              <a:rPr lang="en-GB" altLang="en-US" sz="1800" kern="0" dirty="0"/>
              <a:t>in </a:t>
            </a:r>
            <a:r>
              <a:rPr lang="en-GB" altLang="en-US" sz="1800" kern="0" dirty="0" err="1"/>
              <a:t>atrio</a:t>
            </a:r>
            <a:r>
              <a:rPr lang="en-GB" altLang="en-US" sz="1800" kern="0" dirty="0"/>
              <a:t>: in the atrium</a:t>
            </a:r>
          </a:p>
          <a:p>
            <a:pPr>
              <a:lnSpc>
                <a:spcPct val="150000"/>
              </a:lnSpc>
              <a:buFont typeface="Trebuchet MS" panose="020B0603020202020204" pitchFamily="34" charset="0"/>
              <a:buNone/>
            </a:pPr>
            <a:r>
              <a:rPr lang="en-GB" altLang="en-US" sz="1800" kern="0" dirty="0"/>
              <a:t>cum domino: with the master</a:t>
            </a:r>
          </a:p>
          <a:p>
            <a:pPr>
              <a:lnSpc>
                <a:spcPct val="150000"/>
              </a:lnSpc>
              <a:buFont typeface="Trebuchet MS" panose="020B0603020202020204" pitchFamily="34" charset="0"/>
              <a:buNone/>
            </a:pPr>
            <a:r>
              <a:rPr lang="en-GB" altLang="en-US" sz="1800" kern="0" dirty="0"/>
              <a:t>in </a:t>
            </a:r>
            <a:r>
              <a:rPr lang="en-GB" altLang="en-US" sz="1800" kern="0" dirty="0" err="1"/>
              <a:t>paedagogio</a:t>
            </a:r>
            <a:r>
              <a:rPr lang="en-GB" altLang="en-US" sz="1800" kern="0" dirty="0"/>
              <a:t>: in the slave-quarters</a:t>
            </a:r>
          </a:p>
          <a:p>
            <a:pPr>
              <a:lnSpc>
                <a:spcPct val="150000"/>
              </a:lnSpc>
              <a:buFont typeface="Trebuchet MS" panose="020B0603020202020204" pitchFamily="34" charset="0"/>
              <a:buNone/>
            </a:pPr>
            <a:r>
              <a:rPr lang="en-GB" altLang="en-US" sz="1800" kern="0" dirty="0" err="1"/>
              <a:t>laboro</a:t>
            </a:r>
            <a:r>
              <a:rPr lang="en-GB" altLang="en-US" sz="1800" kern="0" dirty="0"/>
              <a:t>: I work</a:t>
            </a:r>
          </a:p>
          <a:p>
            <a:pPr>
              <a:lnSpc>
                <a:spcPct val="150000"/>
              </a:lnSpc>
              <a:buFont typeface="Trebuchet MS" panose="020B0603020202020204" pitchFamily="34" charset="0"/>
              <a:buNone/>
            </a:pPr>
            <a:r>
              <a:rPr lang="en-GB" altLang="en-US" sz="1800" kern="0" dirty="0"/>
              <a:t>in palaestra: on the training ground</a:t>
            </a:r>
          </a:p>
          <a:p>
            <a:pPr>
              <a:lnSpc>
                <a:spcPct val="150000"/>
              </a:lnSpc>
              <a:buFont typeface="Trebuchet MS" panose="020B0603020202020204" pitchFamily="34" charset="0"/>
              <a:buNone/>
            </a:pPr>
            <a:r>
              <a:rPr lang="en-GB" altLang="en-US" sz="1800" kern="0" dirty="0" err="1"/>
              <a:t>pugno</a:t>
            </a:r>
            <a:r>
              <a:rPr lang="en-GB" altLang="en-US" sz="1800" kern="0" dirty="0"/>
              <a:t>: I fight</a:t>
            </a:r>
          </a:p>
          <a:p>
            <a:pPr>
              <a:lnSpc>
                <a:spcPct val="150000"/>
              </a:lnSpc>
              <a:buFont typeface="Trebuchet MS" panose="020B0603020202020204" pitchFamily="34" charset="0"/>
              <a:buNone/>
            </a:pPr>
            <a:r>
              <a:rPr lang="en-GB" altLang="en-US" sz="1800" kern="0" dirty="0" err="1"/>
              <a:t>stolam</a:t>
            </a:r>
            <a:r>
              <a:rPr lang="en-GB" altLang="en-US" sz="1800" kern="0" dirty="0"/>
              <a:t>: dress		</a:t>
            </a:r>
          </a:p>
          <a:p>
            <a:pPr>
              <a:lnSpc>
                <a:spcPct val="150000"/>
              </a:lnSpc>
              <a:buFont typeface="Trebuchet MS" panose="020B0603020202020204" pitchFamily="34" charset="0"/>
              <a:buNone/>
            </a:pPr>
            <a:r>
              <a:rPr lang="en-GB" altLang="en-US" sz="1800" kern="0" dirty="0" err="1"/>
              <a:t>salto</a:t>
            </a:r>
            <a:r>
              <a:rPr lang="en-GB" altLang="en-US" sz="1800" kern="0" dirty="0"/>
              <a:t>: I dance</a:t>
            </a:r>
          </a:p>
          <a:p>
            <a:pPr>
              <a:lnSpc>
                <a:spcPct val="150000"/>
              </a:lnSpc>
              <a:buFont typeface="Trebuchet MS" panose="020B0603020202020204" pitchFamily="34" charset="0"/>
              <a:buNone/>
            </a:pPr>
            <a:r>
              <a:rPr lang="en-GB" altLang="en-US" sz="1800" kern="0" dirty="0"/>
              <a:t>in </a:t>
            </a:r>
            <a:r>
              <a:rPr lang="en-GB" altLang="en-US" sz="1800" kern="0" dirty="0" err="1"/>
              <a:t>scaena</a:t>
            </a:r>
            <a:r>
              <a:rPr lang="en-GB" altLang="en-US" sz="1800" kern="0" dirty="0"/>
              <a:t>: on stage</a:t>
            </a:r>
          </a:p>
          <a:p>
            <a:endParaRPr lang="en-GB" altLang="en-US" sz="2400" kern="0" dirty="0"/>
          </a:p>
        </p:txBody>
      </p:sp>
      <p:pic>
        <p:nvPicPr>
          <p:cNvPr id="4" name="Picture 4" descr="rat def col (1)"/>
          <p:cNvPicPr>
            <a:picLocks noGrp="1" noChangeAspect="1" noChangeArrowheads="1"/>
          </p:cNvPicPr>
          <p:nvPr>
            <p:ph sz="half" idx="4294967295"/>
          </p:nvPr>
        </p:nvPicPr>
        <p:blipFill>
          <a:blip r:embed="rId3" cstate="print">
            <a:extLst>
              <a:ext uri="{28A0092B-C50C-407E-A947-70E740481C1C}">
                <a14:useLocalDpi xmlns:a14="http://schemas.microsoft.com/office/drawing/2010/main" val="0"/>
              </a:ext>
            </a:extLst>
          </a:blip>
          <a:srcRect l="31998" r="32350"/>
          <a:stretch>
            <a:fillRect/>
          </a:stretch>
        </p:blipFill>
        <p:spPr>
          <a:xfrm>
            <a:off x="5921814" y="1612268"/>
            <a:ext cx="2394602" cy="4750279"/>
          </a:xfrm>
        </p:spPr>
      </p:pic>
      <p:sp>
        <p:nvSpPr>
          <p:cNvPr id="5" name="TextBox 4"/>
          <p:cNvSpPr txBox="1"/>
          <p:nvPr/>
        </p:nvSpPr>
        <p:spPr>
          <a:xfrm>
            <a:off x="1187624" y="925730"/>
            <a:ext cx="6480720" cy="584775"/>
          </a:xfrm>
          <a:prstGeom prst="rect">
            <a:avLst/>
          </a:prstGeom>
          <a:noFill/>
        </p:spPr>
        <p:txBody>
          <a:bodyPr wrap="square" rtlCol="0">
            <a:spAutoFit/>
          </a:bodyPr>
          <a:lstStyle/>
          <a:p>
            <a:r>
              <a:rPr lang="en-GB" sz="3200" b="1" dirty="0"/>
              <a:t>Some useful words and phrases</a:t>
            </a:r>
          </a:p>
        </p:txBody>
      </p:sp>
      <p:sp>
        <p:nvSpPr>
          <p:cNvPr id="7" name="Text Box 26"/>
          <p:cNvSpPr txBox="1">
            <a:spLocks noChangeArrowheads="1"/>
          </p:cNvSpPr>
          <p:nvPr/>
        </p:nvSpPr>
        <p:spPr bwMode="auto">
          <a:xfrm>
            <a:off x="6156176" y="6429346"/>
            <a:ext cx="208823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spcBef>
                <a:spcPct val="50000"/>
              </a:spcBef>
              <a:buClrTx/>
              <a:buFontTx/>
              <a:buNone/>
            </a:pPr>
            <a:r>
              <a:rPr lang="en-GB" altLang="en-US" sz="1000" b="1" dirty="0">
                <a:solidFill>
                  <a:schemeClr val="tx1"/>
                </a:solidFill>
                <a:latin typeface="Arial" panose="020B0604020202020204" pitchFamily="34" charset="0"/>
              </a:rPr>
              <a:t>Credit: Cori, Giacomo </a:t>
            </a:r>
            <a:r>
              <a:rPr lang="en-GB" altLang="en-US" sz="1000" b="1" dirty="0" err="1">
                <a:solidFill>
                  <a:schemeClr val="tx1"/>
                </a:solidFill>
                <a:latin typeface="Arial" panose="020B0604020202020204" pitchFamily="34" charset="0"/>
              </a:rPr>
              <a:t>Savani</a:t>
            </a:r>
            <a:endParaRPr lang="en-GB" altLang="en-US" sz="1000" b="1" dirty="0">
              <a:solidFill>
                <a:schemeClr val="tx1"/>
              </a:solidFill>
              <a:latin typeface="Arial" panose="020B0604020202020204" pitchFamily="34" charset="0"/>
            </a:endParaRPr>
          </a:p>
        </p:txBody>
      </p:sp>
    </p:spTree>
    <p:extLst>
      <p:ext uri="{BB962C8B-B14F-4D97-AF65-F5344CB8AC3E}">
        <p14:creationId xmlns:p14="http://schemas.microsoft.com/office/powerpoint/2010/main" val="9259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sp>
        <p:nvSpPr>
          <p:cNvPr id="5" name="Rectangle 4"/>
          <p:cNvSpPr>
            <a:spLocks noChangeArrowheads="1"/>
          </p:cNvSpPr>
          <p:nvPr/>
        </p:nvSpPr>
        <p:spPr bwMode="auto">
          <a:xfrm>
            <a:off x="4396627" y="1333116"/>
            <a:ext cx="4716462" cy="546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eaLnBrk="0" hangingPunct="0">
              <a:spcBef>
                <a:spcPct val="20000"/>
              </a:spcBef>
              <a:buClr>
                <a:srgbClr val="F7C479"/>
              </a:buClr>
              <a:buChar char="–"/>
              <a:defRPr sz="2800">
                <a:solidFill>
                  <a:schemeClr val="bg1"/>
                </a:solidFill>
                <a:latin typeface="Calibri" panose="020F0502020204030204" pitchFamily="34" charset="0"/>
              </a:defRPr>
            </a:lvl2pPr>
            <a:lvl3pPr marL="1143000" indent="-228600" eaLnBrk="0" hangingPunct="0">
              <a:spcBef>
                <a:spcPct val="20000"/>
              </a:spcBef>
              <a:buClr>
                <a:srgbClr val="F7C479"/>
              </a:buClr>
              <a:buChar char="•"/>
              <a:defRPr sz="2400">
                <a:solidFill>
                  <a:schemeClr val="bg1"/>
                </a:solidFill>
                <a:latin typeface="Calibri" panose="020F0502020204030204" pitchFamily="34" charset="0"/>
              </a:defRPr>
            </a:lvl3pPr>
            <a:lvl4pPr marL="1600200" indent="-228600" eaLnBrk="0" hangingPunct="0">
              <a:spcBef>
                <a:spcPct val="20000"/>
              </a:spcBef>
              <a:buClr>
                <a:srgbClr val="F7C479"/>
              </a:buClr>
              <a:buChar char="–"/>
              <a:defRPr sz="2000">
                <a:solidFill>
                  <a:schemeClr val="bg1"/>
                </a:solidFill>
                <a:latin typeface="Calibri" panose="020F0502020204030204" pitchFamily="34" charset="0"/>
              </a:defRPr>
            </a:lvl4pPr>
            <a:lvl5pPr marL="2057400" indent="-228600" eaLnBrk="0" hangingPunct="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lnSpc>
                <a:spcPct val="150000"/>
              </a:lnSpc>
              <a:spcBef>
                <a:spcPct val="0"/>
              </a:spcBef>
              <a:spcAft>
                <a:spcPts val="600"/>
              </a:spcAft>
              <a:buClrTx/>
              <a:buFontTx/>
              <a:buNone/>
            </a:pPr>
            <a:r>
              <a:rPr lang="en-GB" altLang="en-US" sz="1600" b="1" dirty="0">
                <a:solidFill>
                  <a:schemeClr val="tx1"/>
                </a:solidFill>
                <a:latin typeface="Arial" panose="020B0604020202020204" pitchFamily="34" charset="0"/>
              </a:rPr>
              <a:t>‘I give to the god </a:t>
            </a:r>
            <a:r>
              <a:rPr lang="en-GB" altLang="en-US" sz="1600" b="1" dirty="0" err="1">
                <a:solidFill>
                  <a:schemeClr val="tx1"/>
                </a:solidFill>
                <a:latin typeface="Arial" panose="020B0604020202020204" pitchFamily="34" charset="0"/>
              </a:rPr>
              <a:t>Maglus</a:t>
            </a:r>
            <a:r>
              <a:rPr lang="en-GB" altLang="en-US" sz="1600" b="1" dirty="0">
                <a:solidFill>
                  <a:schemeClr val="tx1"/>
                </a:solidFill>
                <a:latin typeface="Arial" panose="020B0604020202020204" pitchFamily="34" charset="0"/>
              </a:rPr>
              <a:t> him who did wrong from the slave-quarters; I give him who stole the cloak from the slave-quarters; </a:t>
            </a:r>
          </a:p>
          <a:p>
            <a:pPr eaLnBrk="1" hangingPunct="1">
              <a:lnSpc>
                <a:spcPct val="150000"/>
              </a:lnSpc>
              <a:spcBef>
                <a:spcPct val="0"/>
              </a:spcBef>
              <a:spcAft>
                <a:spcPts val="600"/>
              </a:spcAft>
              <a:buClrTx/>
              <a:buFontTx/>
              <a:buNone/>
            </a:pPr>
            <a:r>
              <a:rPr lang="en-GB" altLang="en-US" sz="1600" b="1" dirty="0">
                <a:solidFill>
                  <a:schemeClr val="tx1"/>
                </a:solidFill>
                <a:latin typeface="Arial" panose="020B0604020202020204" pitchFamily="34" charset="0"/>
              </a:rPr>
              <a:t>who stole the cloak of </a:t>
            </a:r>
            <a:r>
              <a:rPr lang="en-GB" altLang="en-US" sz="1600" b="1" dirty="0" err="1">
                <a:solidFill>
                  <a:schemeClr val="tx1"/>
                </a:solidFill>
                <a:latin typeface="Arial" panose="020B0604020202020204" pitchFamily="34" charset="0"/>
              </a:rPr>
              <a:t>Servandus</a:t>
            </a:r>
            <a:r>
              <a:rPr lang="en-GB" altLang="en-US" sz="1600" b="1" dirty="0">
                <a:solidFill>
                  <a:schemeClr val="tx1"/>
                </a:solidFill>
                <a:latin typeface="Arial" panose="020B0604020202020204" pitchFamily="34" charset="0"/>
              </a:rPr>
              <a:t>. </a:t>
            </a:r>
          </a:p>
          <a:p>
            <a:pPr eaLnBrk="1" hangingPunct="1">
              <a:lnSpc>
                <a:spcPct val="150000"/>
              </a:lnSpc>
              <a:spcBef>
                <a:spcPct val="0"/>
              </a:spcBef>
              <a:spcAft>
                <a:spcPts val="600"/>
              </a:spcAft>
              <a:buClrTx/>
              <a:buFontTx/>
              <a:buNone/>
            </a:pPr>
            <a:r>
              <a:rPr lang="en-GB" altLang="en-US" sz="1600" b="1" dirty="0">
                <a:solidFill>
                  <a:schemeClr val="tx1"/>
                </a:solidFill>
                <a:latin typeface="Arial" panose="020B0604020202020204" pitchFamily="34" charset="0"/>
              </a:rPr>
              <a:t>Silvester, </a:t>
            </a:r>
            <a:r>
              <a:rPr lang="en-GB" altLang="en-US" sz="1600" b="1" dirty="0" err="1">
                <a:solidFill>
                  <a:schemeClr val="tx1"/>
                </a:solidFill>
                <a:latin typeface="Arial" panose="020B0604020202020204" pitchFamily="34" charset="0"/>
              </a:rPr>
              <a:t>Ri</a:t>
            </a:r>
            <a:r>
              <a:rPr lang="en-GB" altLang="en-US" sz="1600" b="1" dirty="0">
                <a:solidFill>
                  <a:schemeClr val="tx1"/>
                </a:solidFill>
                <a:latin typeface="Arial" panose="020B0604020202020204" pitchFamily="34" charset="0"/>
              </a:rPr>
              <a:t>(g)</a:t>
            </a:r>
            <a:r>
              <a:rPr lang="en-GB" altLang="en-US" sz="1600" b="1" dirty="0" err="1">
                <a:solidFill>
                  <a:schemeClr val="tx1"/>
                </a:solidFill>
                <a:latin typeface="Arial" panose="020B0604020202020204" pitchFamily="34" charset="0"/>
              </a:rPr>
              <a:t>omandus</a:t>
            </a:r>
            <a:r>
              <a:rPr lang="en-GB" altLang="en-US" sz="1600" b="1" dirty="0">
                <a:solidFill>
                  <a:schemeClr val="tx1"/>
                </a:solidFill>
                <a:latin typeface="Arial" panose="020B0604020202020204" pitchFamily="34" charset="0"/>
              </a:rPr>
              <a:t>, </a:t>
            </a:r>
          </a:p>
          <a:p>
            <a:pPr eaLnBrk="1" hangingPunct="1">
              <a:lnSpc>
                <a:spcPct val="150000"/>
              </a:lnSpc>
              <a:spcBef>
                <a:spcPct val="0"/>
              </a:spcBef>
              <a:spcAft>
                <a:spcPts val="600"/>
              </a:spcAft>
              <a:buClrTx/>
              <a:buFontTx/>
              <a:buNone/>
            </a:pPr>
            <a:r>
              <a:rPr lang="en-GB" altLang="en-US" sz="1600" b="1" dirty="0" err="1">
                <a:solidFill>
                  <a:schemeClr val="tx1"/>
                </a:solidFill>
                <a:latin typeface="Arial" panose="020B0604020202020204" pitchFamily="34" charset="0"/>
              </a:rPr>
              <a:t>Senilis</a:t>
            </a:r>
            <a:r>
              <a:rPr lang="en-GB" altLang="en-US" sz="1600" b="1" dirty="0">
                <a:solidFill>
                  <a:schemeClr val="tx1"/>
                </a:solidFill>
                <a:latin typeface="Arial" panose="020B0604020202020204" pitchFamily="34" charset="0"/>
              </a:rPr>
              <a:t>, </a:t>
            </a:r>
            <a:r>
              <a:rPr lang="en-GB" altLang="en-US" sz="1600" b="1" dirty="0" err="1">
                <a:solidFill>
                  <a:schemeClr val="tx1"/>
                </a:solidFill>
                <a:latin typeface="Arial" panose="020B0604020202020204" pitchFamily="34" charset="0"/>
              </a:rPr>
              <a:t>Venustinus</a:t>
            </a:r>
            <a:r>
              <a:rPr lang="en-GB" altLang="en-US" sz="1600" b="1" dirty="0">
                <a:solidFill>
                  <a:schemeClr val="tx1"/>
                </a:solidFill>
                <a:latin typeface="Arial" panose="020B0604020202020204" pitchFamily="34" charset="0"/>
              </a:rPr>
              <a:t>, </a:t>
            </a:r>
            <a:r>
              <a:rPr lang="en-GB" altLang="en-US" sz="1600" b="1" dirty="0" err="1">
                <a:solidFill>
                  <a:schemeClr val="tx1"/>
                </a:solidFill>
                <a:latin typeface="Arial" panose="020B0604020202020204" pitchFamily="34" charset="0"/>
              </a:rPr>
              <a:t>Vorvena</a:t>
            </a:r>
            <a:r>
              <a:rPr lang="en-GB" altLang="en-US" sz="1600" b="1" dirty="0">
                <a:solidFill>
                  <a:schemeClr val="tx1"/>
                </a:solidFill>
                <a:latin typeface="Arial" panose="020B0604020202020204" pitchFamily="34" charset="0"/>
              </a:rPr>
              <a:t>, </a:t>
            </a:r>
          </a:p>
          <a:p>
            <a:pPr eaLnBrk="1" hangingPunct="1">
              <a:lnSpc>
                <a:spcPct val="150000"/>
              </a:lnSpc>
              <a:spcBef>
                <a:spcPct val="0"/>
              </a:spcBef>
              <a:spcAft>
                <a:spcPts val="600"/>
              </a:spcAft>
              <a:buClrTx/>
              <a:buFontTx/>
              <a:buNone/>
            </a:pPr>
            <a:r>
              <a:rPr lang="en-GB" altLang="en-US" sz="1600" b="1" dirty="0" err="1">
                <a:solidFill>
                  <a:schemeClr val="tx1"/>
                </a:solidFill>
                <a:latin typeface="Arial" panose="020B0604020202020204" pitchFamily="34" charset="0"/>
              </a:rPr>
              <a:t>Calaminus</a:t>
            </a:r>
            <a:r>
              <a:rPr lang="en-GB" altLang="en-US" sz="1600" b="1" dirty="0">
                <a:solidFill>
                  <a:schemeClr val="tx1"/>
                </a:solidFill>
                <a:latin typeface="Arial" panose="020B0604020202020204" pitchFamily="34" charset="0"/>
              </a:rPr>
              <a:t>, </a:t>
            </a:r>
            <a:r>
              <a:rPr lang="en-GB" altLang="en-US" sz="1600" b="1" dirty="0" err="1">
                <a:solidFill>
                  <a:schemeClr val="tx1"/>
                </a:solidFill>
                <a:latin typeface="Arial" panose="020B0604020202020204" pitchFamily="34" charset="0"/>
              </a:rPr>
              <a:t>Felicianus</a:t>
            </a:r>
            <a:r>
              <a:rPr lang="en-GB" altLang="en-US" sz="1600" b="1" dirty="0">
                <a:solidFill>
                  <a:schemeClr val="tx1"/>
                </a:solidFill>
                <a:latin typeface="Arial" panose="020B0604020202020204" pitchFamily="34" charset="0"/>
              </a:rPr>
              <a:t>, </a:t>
            </a:r>
            <a:r>
              <a:rPr lang="en-GB" altLang="en-US" sz="1600" b="1" dirty="0" err="1">
                <a:solidFill>
                  <a:schemeClr val="tx1"/>
                </a:solidFill>
                <a:latin typeface="Arial" panose="020B0604020202020204" pitchFamily="34" charset="0"/>
              </a:rPr>
              <a:t>Rufaedo</a:t>
            </a:r>
            <a:r>
              <a:rPr lang="en-GB" altLang="en-US" sz="1600" b="1" dirty="0">
                <a:solidFill>
                  <a:schemeClr val="tx1"/>
                </a:solidFill>
                <a:latin typeface="Arial" panose="020B0604020202020204" pitchFamily="34" charset="0"/>
              </a:rPr>
              <a:t>, </a:t>
            </a:r>
          </a:p>
          <a:p>
            <a:pPr eaLnBrk="1" hangingPunct="1">
              <a:lnSpc>
                <a:spcPct val="150000"/>
              </a:lnSpc>
              <a:spcBef>
                <a:spcPct val="0"/>
              </a:spcBef>
              <a:spcAft>
                <a:spcPts val="600"/>
              </a:spcAft>
              <a:buClrTx/>
              <a:buFontTx/>
              <a:buNone/>
            </a:pPr>
            <a:r>
              <a:rPr lang="en-GB" altLang="en-US" sz="1600" b="1" dirty="0" err="1">
                <a:solidFill>
                  <a:schemeClr val="tx1"/>
                </a:solidFill>
                <a:latin typeface="Arial" panose="020B0604020202020204" pitchFamily="34" charset="0"/>
              </a:rPr>
              <a:t>Vendicina</a:t>
            </a:r>
            <a:r>
              <a:rPr lang="en-GB" altLang="en-US" sz="1600" b="1" dirty="0">
                <a:solidFill>
                  <a:schemeClr val="tx1"/>
                </a:solidFill>
                <a:latin typeface="Arial" panose="020B0604020202020204" pitchFamily="34" charset="0"/>
              </a:rPr>
              <a:t>, </a:t>
            </a:r>
            <a:r>
              <a:rPr lang="en-GB" altLang="en-US" sz="1600" b="1" dirty="0" err="1">
                <a:solidFill>
                  <a:schemeClr val="tx1"/>
                </a:solidFill>
                <a:latin typeface="Arial" panose="020B0604020202020204" pitchFamily="34" charset="0"/>
              </a:rPr>
              <a:t>Ingenuinus</a:t>
            </a:r>
            <a:r>
              <a:rPr lang="en-GB" altLang="en-US" sz="1600" b="1" dirty="0">
                <a:solidFill>
                  <a:schemeClr val="tx1"/>
                </a:solidFill>
                <a:latin typeface="Arial" panose="020B0604020202020204" pitchFamily="34" charset="0"/>
              </a:rPr>
              <a:t>, </a:t>
            </a:r>
            <a:r>
              <a:rPr lang="en-GB" altLang="en-US" sz="1600" b="1" dirty="0" err="1">
                <a:solidFill>
                  <a:schemeClr val="tx1"/>
                </a:solidFill>
                <a:latin typeface="Arial" panose="020B0604020202020204" pitchFamily="34" charset="0"/>
              </a:rPr>
              <a:t>Iuventius</a:t>
            </a:r>
            <a:r>
              <a:rPr lang="en-GB" altLang="en-US" sz="1600" b="1" dirty="0">
                <a:solidFill>
                  <a:schemeClr val="tx1"/>
                </a:solidFill>
                <a:latin typeface="Arial" panose="020B0604020202020204" pitchFamily="34" charset="0"/>
              </a:rPr>
              <a:t>, </a:t>
            </a:r>
          </a:p>
          <a:p>
            <a:pPr eaLnBrk="1" hangingPunct="1">
              <a:lnSpc>
                <a:spcPct val="150000"/>
              </a:lnSpc>
              <a:spcBef>
                <a:spcPct val="0"/>
              </a:spcBef>
              <a:spcAft>
                <a:spcPts val="600"/>
              </a:spcAft>
              <a:buClrTx/>
              <a:buFontTx/>
              <a:buNone/>
            </a:pPr>
            <a:r>
              <a:rPr lang="en-GB" altLang="en-US" sz="1600" b="1" dirty="0" err="1">
                <a:solidFill>
                  <a:schemeClr val="tx1"/>
                </a:solidFill>
                <a:latin typeface="Arial" panose="020B0604020202020204" pitchFamily="34" charset="0"/>
              </a:rPr>
              <a:t>Alocus</a:t>
            </a:r>
            <a:r>
              <a:rPr lang="en-GB" altLang="en-US" sz="1600" b="1" dirty="0">
                <a:solidFill>
                  <a:schemeClr val="tx1"/>
                </a:solidFill>
                <a:latin typeface="Arial" panose="020B0604020202020204" pitchFamily="34" charset="0"/>
              </a:rPr>
              <a:t>, </a:t>
            </a:r>
            <a:r>
              <a:rPr lang="en-GB" altLang="en-US" sz="1600" b="1" dirty="0" err="1">
                <a:solidFill>
                  <a:schemeClr val="tx1"/>
                </a:solidFill>
                <a:latin typeface="Arial" panose="020B0604020202020204" pitchFamily="34" charset="0"/>
              </a:rPr>
              <a:t>Cennosus</a:t>
            </a:r>
            <a:r>
              <a:rPr lang="en-GB" altLang="en-US" sz="1600" b="1" dirty="0">
                <a:solidFill>
                  <a:schemeClr val="tx1"/>
                </a:solidFill>
                <a:latin typeface="Arial" panose="020B0604020202020204" pitchFamily="34" charset="0"/>
              </a:rPr>
              <a:t>, </a:t>
            </a:r>
            <a:r>
              <a:rPr lang="en-GB" altLang="en-US" sz="1600" b="1" dirty="0" err="1">
                <a:solidFill>
                  <a:schemeClr val="tx1"/>
                </a:solidFill>
                <a:latin typeface="Arial" panose="020B0604020202020204" pitchFamily="34" charset="0"/>
              </a:rPr>
              <a:t>Germanus</a:t>
            </a:r>
            <a:r>
              <a:rPr lang="en-GB" altLang="en-US" sz="1600" b="1" dirty="0">
                <a:solidFill>
                  <a:schemeClr val="tx1"/>
                </a:solidFill>
                <a:latin typeface="Arial" panose="020B0604020202020204" pitchFamily="34" charset="0"/>
              </a:rPr>
              <a:t>, </a:t>
            </a:r>
          </a:p>
          <a:p>
            <a:pPr eaLnBrk="1" hangingPunct="1">
              <a:lnSpc>
                <a:spcPct val="150000"/>
              </a:lnSpc>
              <a:spcBef>
                <a:spcPct val="0"/>
              </a:spcBef>
              <a:spcAft>
                <a:spcPts val="600"/>
              </a:spcAft>
              <a:buClrTx/>
              <a:buFontTx/>
              <a:buNone/>
            </a:pPr>
            <a:r>
              <a:rPr lang="en-GB" altLang="en-US" sz="1600" b="1" dirty="0" err="1">
                <a:solidFill>
                  <a:schemeClr val="tx1"/>
                </a:solidFill>
                <a:latin typeface="Arial" panose="020B0604020202020204" pitchFamily="34" charset="0"/>
              </a:rPr>
              <a:t>Senedo</a:t>
            </a:r>
            <a:r>
              <a:rPr lang="en-GB" altLang="en-US" sz="1600" b="1" dirty="0">
                <a:solidFill>
                  <a:schemeClr val="tx1"/>
                </a:solidFill>
                <a:latin typeface="Arial" panose="020B0604020202020204" pitchFamily="34" charset="0"/>
              </a:rPr>
              <a:t>, </a:t>
            </a:r>
            <a:r>
              <a:rPr lang="en-GB" altLang="en-US" sz="1600" b="1" dirty="0" err="1">
                <a:solidFill>
                  <a:schemeClr val="tx1"/>
                </a:solidFill>
                <a:latin typeface="Arial" panose="020B0604020202020204" pitchFamily="34" charset="0"/>
              </a:rPr>
              <a:t>Cunovendus</a:t>
            </a:r>
            <a:r>
              <a:rPr lang="en-GB" altLang="en-US" sz="1600" b="1" dirty="0">
                <a:solidFill>
                  <a:schemeClr val="tx1"/>
                </a:solidFill>
                <a:latin typeface="Arial" panose="020B0604020202020204" pitchFamily="34" charset="0"/>
              </a:rPr>
              <a:t>, </a:t>
            </a:r>
            <a:r>
              <a:rPr lang="en-GB" altLang="en-US" sz="1600" b="1" dirty="0" err="1">
                <a:solidFill>
                  <a:schemeClr val="tx1"/>
                </a:solidFill>
                <a:latin typeface="Arial" panose="020B0604020202020204" pitchFamily="34" charset="0"/>
              </a:rPr>
              <a:t>Regalis</a:t>
            </a:r>
            <a:r>
              <a:rPr lang="en-GB" altLang="en-US" sz="1600" b="1" dirty="0">
                <a:solidFill>
                  <a:schemeClr val="tx1"/>
                </a:solidFill>
                <a:latin typeface="Arial" panose="020B0604020202020204" pitchFamily="34" charset="0"/>
              </a:rPr>
              <a:t>,</a:t>
            </a:r>
          </a:p>
          <a:p>
            <a:pPr eaLnBrk="1" hangingPunct="1">
              <a:lnSpc>
                <a:spcPct val="150000"/>
              </a:lnSpc>
              <a:spcBef>
                <a:spcPct val="0"/>
              </a:spcBef>
              <a:spcAft>
                <a:spcPts val="600"/>
              </a:spcAft>
              <a:buClrTx/>
              <a:buFontTx/>
              <a:buNone/>
            </a:pPr>
            <a:r>
              <a:rPr lang="en-GB" altLang="en-US" sz="1600" b="1" dirty="0">
                <a:solidFill>
                  <a:schemeClr val="tx1"/>
                </a:solidFill>
                <a:latin typeface="Arial" panose="020B0604020202020204" pitchFamily="34" charset="0"/>
              </a:rPr>
              <a:t> Ni(g)</a:t>
            </a:r>
            <a:r>
              <a:rPr lang="en-GB" altLang="en-US" sz="1600" b="1" dirty="0" err="1">
                <a:solidFill>
                  <a:schemeClr val="tx1"/>
                </a:solidFill>
                <a:latin typeface="Arial" panose="020B0604020202020204" pitchFamily="34" charset="0"/>
              </a:rPr>
              <a:t>ella</a:t>
            </a:r>
            <a:r>
              <a:rPr lang="en-GB" altLang="en-US" sz="1600" b="1" dirty="0">
                <a:solidFill>
                  <a:schemeClr val="tx1"/>
                </a:solidFill>
                <a:latin typeface="Arial" panose="020B0604020202020204" pitchFamily="34" charset="0"/>
              </a:rPr>
              <a:t>, </a:t>
            </a:r>
            <a:r>
              <a:rPr lang="en-GB" altLang="en-US" sz="1600" b="1" dirty="0" err="1">
                <a:solidFill>
                  <a:schemeClr val="tx1"/>
                </a:solidFill>
                <a:latin typeface="Arial" panose="020B0604020202020204" pitchFamily="34" charset="0"/>
              </a:rPr>
              <a:t>Senicianus</a:t>
            </a:r>
            <a:r>
              <a:rPr lang="en-GB" altLang="en-US" sz="1600" b="1" dirty="0">
                <a:solidFill>
                  <a:schemeClr val="tx1"/>
                </a:solidFill>
                <a:latin typeface="Arial" panose="020B0604020202020204" pitchFamily="34" charset="0"/>
              </a:rPr>
              <a:t> (</a:t>
            </a:r>
            <a:r>
              <a:rPr lang="en-GB" altLang="en-US" sz="1600" b="1" i="1" dirty="0">
                <a:solidFill>
                  <a:schemeClr val="tx1"/>
                </a:solidFill>
                <a:latin typeface="Arial" panose="020B0604020202020204" pitchFamily="34" charset="0"/>
              </a:rPr>
              <a:t>deleted</a:t>
            </a:r>
            <a:r>
              <a:rPr lang="en-GB" altLang="en-US" sz="1600" b="1" dirty="0">
                <a:solidFill>
                  <a:schemeClr val="tx1"/>
                </a:solidFill>
                <a:latin typeface="Arial" panose="020B0604020202020204" pitchFamily="34" charset="0"/>
              </a:rPr>
              <a:t>). I </a:t>
            </a:r>
            <a:r>
              <a:rPr lang="en-US" altLang="en-US" sz="1600" b="1" dirty="0">
                <a:solidFill>
                  <a:schemeClr val="tx1"/>
                </a:solidFill>
                <a:latin typeface="Arial" panose="020B0604020202020204" pitchFamily="34" charset="0"/>
              </a:rPr>
              <a:t>hop</a:t>
            </a:r>
            <a:r>
              <a:rPr lang="en-GB" altLang="en-US" sz="1600" b="1" dirty="0">
                <a:solidFill>
                  <a:schemeClr val="tx1"/>
                </a:solidFill>
                <a:latin typeface="Arial" panose="020B0604020202020204" pitchFamily="34" charset="0"/>
              </a:rPr>
              <a:t>e that the god </a:t>
            </a:r>
            <a:r>
              <a:rPr lang="en-GB" altLang="en-US" sz="1600" b="1" dirty="0" err="1">
                <a:solidFill>
                  <a:schemeClr val="tx1"/>
                </a:solidFill>
                <a:latin typeface="Arial" panose="020B0604020202020204" pitchFamily="34" charset="0"/>
              </a:rPr>
              <a:t>Maglus</a:t>
            </a:r>
            <a:r>
              <a:rPr lang="en-US" altLang="en-US" sz="1600" b="1" dirty="0">
                <a:solidFill>
                  <a:schemeClr val="tx1"/>
                </a:solidFill>
                <a:latin typeface="Arial" panose="020B0604020202020204" pitchFamily="34" charset="0"/>
              </a:rPr>
              <a:t> </a:t>
            </a:r>
            <a:r>
              <a:rPr lang="en-GB" altLang="en-US" sz="1600" b="1" dirty="0">
                <a:solidFill>
                  <a:schemeClr val="tx1"/>
                </a:solidFill>
                <a:latin typeface="Arial" panose="020B0604020202020204" pitchFamily="34" charset="0"/>
              </a:rPr>
              <a:t>before the ninth day take away him who stole the cloak of </a:t>
            </a:r>
            <a:r>
              <a:rPr lang="en-GB" altLang="en-US" sz="1600" b="1" dirty="0" err="1">
                <a:solidFill>
                  <a:schemeClr val="tx1"/>
                </a:solidFill>
                <a:latin typeface="Arial" panose="020B0604020202020204" pitchFamily="34" charset="0"/>
              </a:rPr>
              <a:t>Servandus</a:t>
            </a:r>
            <a:r>
              <a:rPr lang="en-GB" altLang="en-US" sz="1600" b="1" dirty="0">
                <a:solidFill>
                  <a:schemeClr val="tx1"/>
                </a:solidFill>
                <a:latin typeface="Arial" panose="020B0604020202020204" pitchFamily="34" charset="0"/>
              </a:rPr>
              <a:t>.’</a:t>
            </a:r>
            <a:endParaRPr lang="en-GB" altLang="en-US" sz="1600" b="1" dirty="0">
              <a:solidFill>
                <a:schemeClr val="tx1"/>
              </a:solidFill>
              <a:latin typeface="Times New Roman" panose="02020603050405020304" pitchFamily="18" charset="0"/>
            </a:endParaRPr>
          </a:p>
        </p:txBody>
      </p:sp>
      <p:sp>
        <p:nvSpPr>
          <p:cNvPr id="7" name="Text Box 3"/>
          <p:cNvSpPr txBox="1">
            <a:spLocks noChangeArrowheads="1"/>
          </p:cNvSpPr>
          <p:nvPr/>
        </p:nvSpPr>
        <p:spPr bwMode="auto">
          <a:xfrm>
            <a:off x="3156522" y="691766"/>
            <a:ext cx="25209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eaLnBrk="0" hangingPunct="0">
              <a:spcBef>
                <a:spcPct val="20000"/>
              </a:spcBef>
              <a:buClr>
                <a:srgbClr val="F7C479"/>
              </a:buClr>
              <a:buChar char="–"/>
              <a:defRPr sz="2800">
                <a:solidFill>
                  <a:schemeClr val="bg1"/>
                </a:solidFill>
                <a:latin typeface="Calibri" panose="020F0502020204030204" pitchFamily="34" charset="0"/>
              </a:defRPr>
            </a:lvl2pPr>
            <a:lvl3pPr marL="1143000" indent="-228600" eaLnBrk="0" hangingPunct="0">
              <a:spcBef>
                <a:spcPct val="20000"/>
              </a:spcBef>
              <a:buClr>
                <a:srgbClr val="F7C479"/>
              </a:buClr>
              <a:buChar char="•"/>
              <a:defRPr sz="2400">
                <a:solidFill>
                  <a:schemeClr val="bg1"/>
                </a:solidFill>
                <a:latin typeface="Calibri" panose="020F0502020204030204" pitchFamily="34" charset="0"/>
              </a:defRPr>
            </a:lvl3pPr>
            <a:lvl4pPr marL="1600200" indent="-228600" eaLnBrk="0" hangingPunct="0">
              <a:spcBef>
                <a:spcPct val="20000"/>
              </a:spcBef>
              <a:buClr>
                <a:srgbClr val="F7C479"/>
              </a:buClr>
              <a:buChar char="–"/>
              <a:defRPr sz="2000">
                <a:solidFill>
                  <a:schemeClr val="bg1"/>
                </a:solidFill>
                <a:latin typeface="Calibri" panose="020F0502020204030204" pitchFamily="34" charset="0"/>
              </a:defRPr>
            </a:lvl4pPr>
            <a:lvl5pPr marL="2057400" indent="-228600" eaLnBrk="0" hangingPunct="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algn="ctr" eaLnBrk="1" hangingPunct="1">
              <a:spcBef>
                <a:spcPct val="0"/>
              </a:spcBef>
              <a:buClrTx/>
              <a:buFontTx/>
              <a:buNone/>
            </a:pPr>
            <a:r>
              <a:rPr lang="en-GB" altLang="en-US" sz="3600" b="1" dirty="0">
                <a:solidFill>
                  <a:schemeClr val="tx1"/>
                </a:solidFill>
                <a:latin typeface="Arial" panose="020B0604020202020204" pitchFamily="34" charset="0"/>
              </a:rPr>
              <a:t>Curse I</a:t>
            </a:r>
            <a:endParaRPr lang="en-GB" altLang="en-US" sz="1800" b="1" dirty="0">
              <a:solidFill>
                <a:schemeClr val="tx1"/>
              </a:solidFill>
              <a:latin typeface="Arial" panose="020B0604020202020204" pitchFamily="34" charset="0"/>
            </a:endParaRPr>
          </a:p>
        </p:txBody>
      </p:sp>
      <p:sp>
        <p:nvSpPr>
          <p:cNvPr id="8" name="Text Box 4"/>
          <p:cNvSpPr txBox="1">
            <a:spLocks noChangeArrowheads="1"/>
          </p:cNvSpPr>
          <p:nvPr/>
        </p:nvSpPr>
        <p:spPr bwMode="auto">
          <a:xfrm>
            <a:off x="384747" y="1333116"/>
            <a:ext cx="4032250" cy="545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eaLnBrk="0" hangingPunct="0">
              <a:spcBef>
                <a:spcPct val="20000"/>
              </a:spcBef>
              <a:buClr>
                <a:srgbClr val="F7C479"/>
              </a:buClr>
              <a:buChar char="–"/>
              <a:defRPr sz="2800">
                <a:solidFill>
                  <a:schemeClr val="bg1"/>
                </a:solidFill>
                <a:latin typeface="Calibri" panose="020F0502020204030204" pitchFamily="34" charset="0"/>
              </a:defRPr>
            </a:lvl2pPr>
            <a:lvl3pPr marL="1143000" indent="-228600" eaLnBrk="0" hangingPunct="0">
              <a:spcBef>
                <a:spcPct val="20000"/>
              </a:spcBef>
              <a:buClr>
                <a:srgbClr val="F7C479"/>
              </a:buClr>
              <a:buChar char="•"/>
              <a:defRPr sz="2400">
                <a:solidFill>
                  <a:schemeClr val="bg1"/>
                </a:solidFill>
                <a:latin typeface="Calibri" panose="020F0502020204030204" pitchFamily="34" charset="0"/>
              </a:defRPr>
            </a:lvl3pPr>
            <a:lvl4pPr marL="1600200" indent="-228600" eaLnBrk="0" hangingPunct="0">
              <a:spcBef>
                <a:spcPct val="20000"/>
              </a:spcBef>
              <a:buClr>
                <a:srgbClr val="F7C479"/>
              </a:buClr>
              <a:buChar char="–"/>
              <a:defRPr sz="2000">
                <a:solidFill>
                  <a:schemeClr val="bg1"/>
                </a:solidFill>
                <a:latin typeface="Calibri" panose="020F0502020204030204" pitchFamily="34" charset="0"/>
              </a:defRPr>
            </a:lvl4pPr>
            <a:lvl5pPr marL="2057400" indent="-228600" eaLnBrk="0" hangingPunct="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lnSpc>
                <a:spcPct val="150000"/>
              </a:lnSpc>
              <a:spcBef>
                <a:spcPct val="0"/>
              </a:spcBef>
              <a:buClrTx/>
              <a:buFontTx/>
              <a:buNone/>
            </a:pPr>
            <a:r>
              <a:rPr lang="en-GB" altLang="en-US" sz="1800" b="1" i="1" dirty="0" err="1">
                <a:solidFill>
                  <a:schemeClr val="tx1"/>
                </a:solidFill>
                <a:latin typeface="Arial" panose="020B0604020202020204" pitchFamily="34" charset="0"/>
              </a:rPr>
              <a:t>deo</a:t>
            </a:r>
            <a:r>
              <a:rPr lang="en-GB" altLang="en-US" sz="1800" b="1" i="1" dirty="0">
                <a:solidFill>
                  <a:schemeClr val="tx1"/>
                </a:solidFill>
                <a:latin typeface="Arial" panose="020B0604020202020204" pitchFamily="34" charset="0"/>
              </a:rPr>
              <a:t> </a:t>
            </a:r>
            <a:r>
              <a:rPr lang="en-GB" altLang="en-US" sz="1800" b="1" i="1" dirty="0" err="1">
                <a:solidFill>
                  <a:schemeClr val="tx1"/>
                </a:solidFill>
                <a:latin typeface="Arial" panose="020B0604020202020204" pitchFamily="34" charset="0"/>
              </a:rPr>
              <a:t>Maglo</a:t>
            </a:r>
            <a:r>
              <a:rPr lang="en-GB" altLang="en-US" sz="1800" b="1" i="1" dirty="0">
                <a:solidFill>
                  <a:schemeClr val="tx1"/>
                </a:solidFill>
                <a:latin typeface="Arial" panose="020B0604020202020204" pitchFamily="34" charset="0"/>
              </a:rPr>
              <a:t> do </a:t>
            </a:r>
            <a:r>
              <a:rPr lang="en-GB" altLang="en-US" sz="1800" b="1" i="1" dirty="0" err="1">
                <a:solidFill>
                  <a:schemeClr val="tx1"/>
                </a:solidFill>
                <a:latin typeface="Arial" panose="020B0604020202020204" pitchFamily="34" charset="0"/>
              </a:rPr>
              <a:t>eum</a:t>
            </a:r>
            <a:r>
              <a:rPr lang="en-GB" altLang="en-US" sz="1800" b="1" i="1" dirty="0">
                <a:solidFill>
                  <a:schemeClr val="tx1"/>
                </a:solidFill>
                <a:latin typeface="Arial" panose="020B0604020202020204" pitchFamily="34" charset="0"/>
              </a:rPr>
              <a:t> qui </a:t>
            </a:r>
            <a:r>
              <a:rPr lang="en-GB" altLang="en-US" sz="1800" b="1" i="1" dirty="0" err="1">
                <a:solidFill>
                  <a:schemeClr val="tx1"/>
                </a:solidFill>
                <a:latin typeface="Arial" panose="020B0604020202020204" pitchFamily="34" charset="0"/>
              </a:rPr>
              <a:t>frudum</a:t>
            </a:r>
            <a:r>
              <a:rPr lang="en-GB" altLang="en-US" sz="1800" b="1" i="1" dirty="0">
                <a:solidFill>
                  <a:schemeClr val="tx1"/>
                </a:solidFill>
                <a:latin typeface="Arial" panose="020B0604020202020204" pitchFamily="34" charset="0"/>
              </a:rPr>
              <a:t> </a:t>
            </a:r>
          </a:p>
          <a:p>
            <a:pPr eaLnBrk="1" hangingPunct="1">
              <a:lnSpc>
                <a:spcPct val="150000"/>
              </a:lnSpc>
              <a:spcBef>
                <a:spcPct val="0"/>
              </a:spcBef>
              <a:buClrTx/>
              <a:buFontTx/>
              <a:buNone/>
            </a:pPr>
            <a:r>
              <a:rPr lang="en-GB" altLang="en-US" sz="1800" b="1" i="1" dirty="0" err="1">
                <a:solidFill>
                  <a:schemeClr val="tx1"/>
                </a:solidFill>
                <a:latin typeface="Arial" panose="020B0604020202020204" pitchFamily="34" charset="0"/>
              </a:rPr>
              <a:t>fecit</a:t>
            </a:r>
            <a:r>
              <a:rPr lang="en-GB" altLang="en-US" sz="1800" b="1" i="1" dirty="0">
                <a:solidFill>
                  <a:schemeClr val="tx1"/>
                </a:solidFill>
                <a:latin typeface="Arial" panose="020B0604020202020204" pitchFamily="34" charset="0"/>
              </a:rPr>
              <a:t> de </a:t>
            </a:r>
            <a:r>
              <a:rPr lang="en-GB" altLang="en-US" sz="1800" b="1" i="1" dirty="0" err="1">
                <a:solidFill>
                  <a:schemeClr val="tx1"/>
                </a:solidFill>
                <a:latin typeface="Arial" panose="020B0604020202020204" pitchFamily="34" charset="0"/>
              </a:rPr>
              <a:t>padoio</a:t>
            </a:r>
            <a:r>
              <a:rPr lang="en-GB" altLang="en-US" sz="1800" b="1" i="1" dirty="0">
                <a:solidFill>
                  <a:schemeClr val="tx1"/>
                </a:solidFill>
                <a:latin typeface="Arial" panose="020B0604020202020204" pitchFamily="34" charset="0"/>
              </a:rPr>
              <a:t> do </a:t>
            </a:r>
            <a:r>
              <a:rPr lang="en-GB" altLang="en-US" sz="1800" b="1" i="1" dirty="0" err="1">
                <a:solidFill>
                  <a:schemeClr val="tx1"/>
                </a:solidFill>
                <a:latin typeface="Arial" panose="020B0604020202020204" pitchFamily="34" charset="0"/>
              </a:rPr>
              <a:t>eleum</a:t>
            </a:r>
            <a:r>
              <a:rPr lang="en-GB" altLang="en-US" sz="1800" b="1" i="1" dirty="0">
                <a:solidFill>
                  <a:schemeClr val="tx1"/>
                </a:solidFill>
                <a:latin typeface="Arial" panose="020B0604020202020204" pitchFamily="34" charset="0"/>
              </a:rPr>
              <a:t> qui</a:t>
            </a:r>
          </a:p>
          <a:p>
            <a:pPr eaLnBrk="1" hangingPunct="1">
              <a:lnSpc>
                <a:spcPct val="150000"/>
              </a:lnSpc>
              <a:spcBef>
                <a:spcPct val="0"/>
              </a:spcBef>
              <a:buClrTx/>
              <a:buFontTx/>
              <a:buNone/>
            </a:pPr>
            <a:r>
              <a:rPr lang="en-GB" altLang="en-US" sz="1800" b="1" i="1" dirty="0" err="1">
                <a:solidFill>
                  <a:schemeClr val="tx1"/>
                </a:solidFill>
                <a:latin typeface="Arial" panose="020B0604020202020204" pitchFamily="34" charset="0"/>
              </a:rPr>
              <a:t>furtum</a:t>
            </a:r>
            <a:r>
              <a:rPr lang="en-GB" altLang="en-US" sz="1800" b="1" i="1" dirty="0">
                <a:solidFill>
                  <a:schemeClr val="tx1"/>
                </a:solidFill>
                <a:latin typeface="Arial" panose="020B0604020202020204" pitchFamily="34" charset="0"/>
              </a:rPr>
              <a:t> </a:t>
            </a:r>
            <a:r>
              <a:rPr lang="en-GB" altLang="en-US" sz="1800" b="1" i="1" dirty="0" err="1">
                <a:solidFill>
                  <a:schemeClr val="tx1"/>
                </a:solidFill>
                <a:latin typeface="Arial" panose="020B0604020202020204" pitchFamily="34" charset="0"/>
              </a:rPr>
              <a:t>fecit</a:t>
            </a:r>
            <a:r>
              <a:rPr lang="en-GB" altLang="en-US" sz="1800" b="1" i="1" dirty="0">
                <a:solidFill>
                  <a:schemeClr val="tx1"/>
                </a:solidFill>
                <a:latin typeface="Arial" panose="020B0604020202020204" pitchFamily="34" charset="0"/>
              </a:rPr>
              <a:t> de </a:t>
            </a:r>
            <a:r>
              <a:rPr lang="en-GB" altLang="en-US" sz="1800" b="1" i="1" dirty="0" err="1">
                <a:solidFill>
                  <a:schemeClr val="tx1"/>
                </a:solidFill>
                <a:latin typeface="Arial" panose="020B0604020202020204" pitchFamily="34" charset="0"/>
              </a:rPr>
              <a:t>padaoium</a:t>
            </a:r>
            <a:r>
              <a:rPr lang="en-GB" altLang="en-US" sz="1800" b="1" i="1" dirty="0">
                <a:solidFill>
                  <a:schemeClr val="tx1"/>
                </a:solidFill>
                <a:latin typeface="Arial" panose="020B0604020202020204" pitchFamily="34" charset="0"/>
              </a:rPr>
              <a:t> </a:t>
            </a:r>
            <a:r>
              <a:rPr lang="en-GB" altLang="en-US" sz="1800" b="1" i="1" dirty="0" err="1">
                <a:solidFill>
                  <a:schemeClr val="tx1"/>
                </a:solidFill>
                <a:latin typeface="Arial" panose="020B0604020202020204" pitchFamily="34" charset="0"/>
              </a:rPr>
              <a:t>sagum</a:t>
            </a:r>
            <a:endParaRPr lang="en-GB" altLang="en-US" sz="1800" b="1" i="1" dirty="0">
              <a:solidFill>
                <a:schemeClr val="tx1"/>
              </a:solidFill>
              <a:latin typeface="Arial" panose="020B0604020202020204" pitchFamily="34" charset="0"/>
            </a:endParaRPr>
          </a:p>
          <a:p>
            <a:pPr eaLnBrk="1" hangingPunct="1">
              <a:lnSpc>
                <a:spcPct val="150000"/>
              </a:lnSpc>
              <a:spcBef>
                <a:spcPct val="0"/>
              </a:spcBef>
              <a:buClrTx/>
              <a:buFontTx/>
              <a:buNone/>
            </a:pPr>
            <a:r>
              <a:rPr lang="en-GB" altLang="en-US" sz="1800" b="1" i="1" dirty="0">
                <a:solidFill>
                  <a:schemeClr val="tx1"/>
                </a:solidFill>
                <a:latin typeface="Arial" panose="020B0604020202020204" pitchFamily="34" charset="0"/>
              </a:rPr>
              <a:t>qui </a:t>
            </a:r>
            <a:r>
              <a:rPr lang="en-GB" altLang="en-US" sz="1800" b="1" i="1" dirty="0" err="1">
                <a:solidFill>
                  <a:schemeClr val="tx1"/>
                </a:solidFill>
                <a:latin typeface="Arial" panose="020B0604020202020204" pitchFamily="34" charset="0"/>
              </a:rPr>
              <a:t>sagum</a:t>
            </a:r>
            <a:r>
              <a:rPr lang="en-GB" altLang="en-US" sz="1800" b="1" i="1" dirty="0">
                <a:solidFill>
                  <a:schemeClr val="tx1"/>
                </a:solidFill>
                <a:latin typeface="Arial" panose="020B0604020202020204" pitchFamily="34" charset="0"/>
              </a:rPr>
              <a:t> </a:t>
            </a:r>
            <a:r>
              <a:rPr lang="en-GB" altLang="en-US" sz="1800" b="1" i="1" dirty="0" err="1">
                <a:solidFill>
                  <a:schemeClr val="tx1"/>
                </a:solidFill>
                <a:latin typeface="Arial" panose="020B0604020202020204" pitchFamily="34" charset="0"/>
              </a:rPr>
              <a:t>Servandi</a:t>
            </a:r>
            <a:r>
              <a:rPr lang="en-GB" altLang="en-US" sz="1800" b="1" i="1" dirty="0">
                <a:solidFill>
                  <a:schemeClr val="tx1"/>
                </a:solidFill>
                <a:latin typeface="Arial" panose="020B0604020202020204" pitchFamily="34" charset="0"/>
              </a:rPr>
              <a:t> </a:t>
            </a:r>
            <a:r>
              <a:rPr lang="en-GB" altLang="en-US" sz="1800" b="1" i="1" dirty="0" err="1">
                <a:solidFill>
                  <a:schemeClr val="tx1"/>
                </a:solidFill>
                <a:latin typeface="Arial" panose="020B0604020202020204" pitchFamily="34" charset="0"/>
              </a:rPr>
              <a:t>involavit</a:t>
            </a:r>
            <a:r>
              <a:rPr lang="en-GB" altLang="en-US" sz="1800" b="1" i="1" dirty="0">
                <a:solidFill>
                  <a:schemeClr val="tx1"/>
                </a:solidFill>
                <a:latin typeface="Arial" panose="020B0604020202020204" pitchFamily="34" charset="0"/>
              </a:rPr>
              <a:t>. </a:t>
            </a:r>
          </a:p>
          <a:p>
            <a:pPr eaLnBrk="1" hangingPunct="1">
              <a:lnSpc>
                <a:spcPct val="150000"/>
              </a:lnSpc>
              <a:spcBef>
                <a:spcPct val="0"/>
              </a:spcBef>
              <a:buClrTx/>
              <a:buFontTx/>
              <a:buNone/>
            </a:pPr>
            <a:r>
              <a:rPr lang="en-GB" altLang="en-US" sz="1800" b="1" i="1" dirty="0">
                <a:solidFill>
                  <a:schemeClr val="tx1"/>
                </a:solidFill>
                <a:latin typeface="Arial" panose="020B0604020202020204" pitchFamily="34" charset="0"/>
              </a:rPr>
              <a:t>Silvester </a:t>
            </a:r>
            <a:r>
              <a:rPr lang="en-GB" altLang="en-US" sz="1800" b="1" i="1" dirty="0" err="1">
                <a:solidFill>
                  <a:schemeClr val="tx1"/>
                </a:solidFill>
                <a:latin typeface="Arial" panose="020B0604020202020204" pitchFamily="34" charset="0"/>
              </a:rPr>
              <a:t>Rigomandus</a:t>
            </a:r>
            <a:r>
              <a:rPr lang="en-GB" altLang="en-US" sz="1800" b="1" i="1" dirty="0">
                <a:solidFill>
                  <a:schemeClr val="tx1"/>
                </a:solidFill>
                <a:latin typeface="Arial" panose="020B0604020202020204" pitchFamily="34" charset="0"/>
              </a:rPr>
              <a:t> </a:t>
            </a:r>
          </a:p>
          <a:p>
            <a:pPr eaLnBrk="1" hangingPunct="1">
              <a:lnSpc>
                <a:spcPct val="150000"/>
              </a:lnSpc>
              <a:spcBef>
                <a:spcPct val="0"/>
              </a:spcBef>
              <a:buClrTx/>
              <a:buFontTx/>
              <a:buNone/>
            </a:pPr>
            <a:r>
              <a:rPr lang="en-GB" altLang="en-US" sz="1800" b="1" i="1" dirty="0" err="1">
                <a:solidFill>
                  <a:schemeClr val="tx1"/>
                </a:solidFill>
                <a:latin typeface="Arial" panose="020B0604020202020204" pitchFamily="34" charset="0"/>
              </a:rPr>
              <a:t>Senilis</a:t>
            </a:r>
            <a:r>
              <a:rPr lang="en-GB" altLang="en-US" sz="1800" b="1" i="1" dirty="0">
                <a:solidFill>
                  <a:schemeClr val="tx1"/>
                </a:solidFill>
                <a:latin typeface="Arial" panose="020B0604020202020204" pitchFamily="34" charset="0"/>
              </a:rPr>
              <a:t> </a:t>
            </a:r>
            <a:r>
              <a:rPr lang="en-GB" altLang="en-US" sz="1800" b="1" i="1" dirty="0" err="1">
                <a:solidFill>
                  <a:schemeClr val="tx1"/>
                </a:solidFill>
                <a:latin typeface="Arial" panose="020B0604020202020204" pitchFamily="34" charset="0"/>
              </a:rPr>
              <a:t>Venustinus</a:t>
            </a:r>
            <a:r>
              <a:rPr lang="en-GB" altLang="en-US" sz="1800" b="1" i="1" dirty="0">
                <a:solidFill>
                  <a:schemeClr val="tx1"/>
                </a:solidFill>
                <a:latin typeface="Arial" panose="020B0604020202020204" pitchFamily="34" charset="0"/>
              </a:rPr>
              <a:t> </a:t>
            </a:r>
            <a:r>
              <a:rPr lang="en-GB" altLang="en-US" sz="1800" b="1" i="1" dirty="0" err="1">
                <a:solidFill>
                  <a:schemeClr val="tx1"/>
                </a:solidFill>
                <a:latin typeface="Arial" panose="020B0604020202020204" pitchFamily="34" charset="0"/>
              </a:rPr>
              <a:t>Vorvena</a:t>
            </a:r>
            <a:endParaRPr lang="en-GB" altLang="en-US" sz="1800" b="1" i="1" dirty="0">
              <a:solidFill>
                <a:schemeClr val="tx1"/>
              </a:solidFill>
              <a:latin typeface="Arial" panose="020B0604020202020204" pitchFamily="34" charset="0"/>
            </a:endParaRPr>
          </a:p>
          <a:p>
            <a:pPr eaLnBrk="1" hangingPunct="1">
              <a:lnSpc>
                <a:spcPct val="150000"/>
              </a:lnSpc>
              <a:spcBef>
                <a:spcPct val="0"/>
              </a:spcBef>
              <a:buClrTx/>
              <a:buFontTx/>
              <a:buNone/>
            </a:pPr>
            <a:r>
              <a:rPr lang="en-GB" altLang="en-US" sz="1800" b="1" i="1" dirty="0" err="1">
                <a:solidFill>
                  <a:schemeClr val="tx1"/>
                </a:solidFill>
                <a:latin typeface="Arial" panose="020B0604020202020204" pitchFamily="34" charset="0"/>
              </a:rPr>
              <a:t>Calaminus</a:t>
            </a:r>
            <a:r>
              <a:rPr lang="en-GB" altLang="en-US" sz="1800" b="1" i="1" dirty="0">
                <a:solidFill>
                  <a:schemeClr val="tx1"/>
                </a:solidFill>
                <a:latin typeface="Arial" panose="020B0604020202020204" pitchFamily="34" charset="0"/>
              </a:rPr>
              <a:t> </a:t>
            </a:r>
            <a:r>
              <a:rPr lang="en-GB" altLang="en-US" sz="1800" b="1" i="1" dirty="0" err="1">
                <a:solidFill>
                  <a:schemeClr val="tx1"/>
                </a:solidFill>
                <a:latin typeface="Arial" panose="020B0604020202020204" pitchFamily="34" charset="0"/>
              </a:rPr>
              <a:t>Felicianus</a:t>
            </a:r>
            <a:r>
              <a:rPr lang="en-GB" altLang="en-US" sz="1800" b="1" i="1" dirty="0">
                <a:solidFill>
                  <a:schemeClr val="tx1"/>
                </a:solidFill>
                <a:latin typeface="Arial" panose="020B0604020202020204" pitchFamily="34" charset="0"/>
              </a:rPr>
              <a:t> </a:t>
            </a:r>
            <a:r>
              <a:rPr lang="en-GB" altLang="en-US" sz="1800" b="1" i="1" dirty="0" err="1">
                <a:solidFill>
                  <a:schemeClr val="tx1"/>
                </a:solidFill>
                <a:latin typeface="Arial" panose="020B0604020202020204" pitchFamily="34" charset="0"/>
              </a:rPr>
              <a:t>Rufaedo</a:t>
            </a:r>
            <a:r>
              <a:rPr lang="en-GB" altLang="en-US" sz="1800" b="1" i="1" dirty="0">
                <a:solidFill>
                  <a:schemeClr val="tx1"/>
                </a:solidFill>
                <a:latin typeface="Arial" panose="020B0604020202020204" pitchFamily="34" charset="0"/>
              </a:rPr>
              <a:t> </a:t>
            </a:r>
          </a:p>
          <a:p>
            <a:pPr eaLnBrk="1" hangingPunct="1">
              <a:lnSpc>
                <a:spcPct val="150000"/>
              </a:lnSpc>
              <a:spcBef>
                <a:spcPct val="0"/>
              </a:spcBef>
              <a:buClrTx/>
              <a:buFontTx/>
              <a:buNone/>
            </a:pPr>
            <a:r>
              <a:rPr lang="en-GB" altLang="en-US" sz="1800" b="1" i="1" dirty="0" err="1">
                <a:solidFill>
                  <a:schemeClr val="tx1"/>
                </a:solidFill>
                <a:latin typeface="Arial" panose="020B0604020202020204" pitchFamily="34" charset="0"/>
              </a:rPr>
              <a:t>Vendicina</a:t>
            </a:r>
            <a:r>
              <a:rPr lang="en-GB" altLang="en-US" sz="1800" b="1" i="1" dirty="0">
                <a:solidFill>
                  <a:schemeClr val="tx1"/>
                </a:solidFill>
                <a:latin typeface="Arial" panose="020B0604020202020204" pitchFamily="34" charset="0"/>
              </a:rPr>
              <a:t>  </a:t>
            </a:r>
            <a:r>
              <a:rPr lang="en-GB" altLang="en-US" sz="1800" b="1" i="1" dirty="0" err="1">
                <a:solidFill>
                  <a:schemeClr val="tx1"/>
                </a:solidFill>
                <a:latin typeface="Arial" panose="020B0604020202020204" pitchFamily="34" charset="0"/>
              </a:rPr>
              <a:t>Ingenuinus</a:t>
            </a:r>
            <a:r>
              <a:rPr lang="en-GB" altLang="en-US" sz="1800" b="1" i="1" dirty="0">
                <a:solidFill>
                  <a:schemeClr val="tx1"/>
                </a:solidFill>
                <a:latin typeface="Arial" panose="020B0604020202020204" pitchFamily="34" charset="0"/>
              </a:rPr>
              <a:t>  </a:t>
            </a:r>
            <a:r>
              <a:rPr lang="en-GB" altLang="en-US" sz="1800" b="1" i="1" dirty="0" err="1">
                <a:solidFill>
                  <a:schemeClr val="tx1"/>
                </a:solidFill>
                <a:latin typeface="Arial" panose="020B0604020202020204" pitchFamily="34" charset="0"/>
              </a:rPr>
              <a:t>Iuventius</a:t>
            </a:r>
            <a:r>
              <a:rPr lang="en-GB" altLang="en-US" sz="1800" b="1" i="1" dirty="0">
                <a:solidFill>
                  <a:schemeClr val="tx1"/>
                </a:solidFill>
                <a:latin typeface="Arial" panose="020B0604020202020204" pitchFamily="34" charset="0"/>
              </a:rPr>
              <a:t> </a:t>
            </a:r>
          </a:p>
          <a:p>
            <a:pPr eaLnBrk="1" hangingPunct="1">
              <a:lnSpc>
                <a:spcPct val="150000"/>
              </a:lnSpc>
              <a:spcBef>
                <a:spcPct val="0"/>
              </a:spcBef>
              <a:buClrTx/>
              <a:buFontTx/>
              <a:buNone/>
            </a:pPr>
            <a:r>
              <a:rPr lang="en-GB" altLang="en-US" sz="1800" b="1" i="1" dirty="0" err="1">
                <a:solidFill>
                  <a:schemeClr val="tx1"/>
                </a:solidFill>
                <a:latin typeface="Arial" panose="020B0604020202020204" pitchFamily="34" charset="0"/>
              </a:rPr>
              <a:t>Alocus</a:t>
            </a:r>
            <a:r>
              <a:rPr lang="en-GB" altLang="en-US" sz="1800" b="1" i="1" dirty="0">
                <a:solidFill>
                  <a:schemeClr val="tx1"/>
                </a:solidFill>
                <a:latin typeface="Arial" panose="020B0604020202020204" pitchFamily="34" charset="0"/>
              </a:rPr>
              <a:t> </a:t>
            </a:r>
            <a:r>
              <a:rPr lang="en-GB" altLang="en-US" sz="1800" b="1" i="1" dirty="0" err="1">
                <a:solidFill>
                  <a:schemeClr val="tx1"/>
                </a:solidFill>
                <a:latin typeface="Arial" panose="020B0604020202020204" pitchFamily="34" charset="0"/>
              </a:rPr>
              <a:t>Cennosus</a:t>
            </a:r>
            <a:r>
              <a:rPr lang="en-GB" altLang="en-US" sz="1800" b="1" i="1" dirty="0">
                <a:solidFill>
                  <a:schemeClr val="tx1"/>
                </a:solidFill>
                <a:latin typeface="Arial" panose="020B0604020202020204" pitchFamily="34" charset="0"/>
              </a:rPr>
              <a:t> </a:t>
            </a:r>
            <a:r>
              <a:rPr lang="en-GB" altLang="en-US" sz="1800" b="1" i="1" dirty="0" err="1">
                <a:solidFill>
                  <a:schemeClr val="tx1"/>
                </a:solidFill>
                <a:latin typeface="Arial" panose="020B0604020202020204" pitchFamily="34" charset="0"/>
              </a:rPr>
              <a:t>Germanus</a:t>
            </a:r>
            <a:endParaRPr lang="en-GB" altLang="en-US" sz="1800" b="1" i="1" dirty="0">
              <a:solidFill>
                <a:schemeClr val="tx1"/>
              </a:solidFill>
              <a:latin typeface="Arial" panose="020B0604020202020204" pitchFamily="34" charset="0"/>
            </a:endParaRPr>
          </a:p>
          <a:p>
            <a:pPr eaLnBrk="1" hangingPunct="1">
              <a:lnSpc>
                <a:spcPct val="150000"/>
              </a:lnSpc>
              <a:spcBef>
                <a:spcPct val="0"/>
              </a:spcBef>
              <a:buClrTx/>
              <a:buFontTx/>
              <a:buNone/>
            </a:pPr>
            <a:r>
              <a:rPr lang="en-GB" altLang="en-US" sz="1800" b="1" i="1" dirty="0" err="1">
                <a:solidFill>
                  <a:schemeClr val="tx1"/>
                </a:solidFill>
                <a:latin typeface="Arial" panose="020B0604020202020204" pitchFamily="34" charset="0"/>
              </a:rPr>
              <a:t>Senedo</a:t>
            </a:r>
            <a:r>
              <a:rPr lang="en-GB" altLang="en-US" sz="1800" b="1" i="1" dirty="0">
                <a:solidFill>
                  <a:schemeClr val="tx1"/>
                </a:solidFill>
                <a:latin typeface="Arial" panose="020B0604020202020204" pitchFamily="34" charset="0"/>
              </a:rPr>
              <a:t>  </a:t>
            </a:r>
            <a:r>
              <a:rPr lang="en-GB" altLang="en-US" sz="1800" b="1" i="1" dirty="0" err="1">
                <a:solidFill>
                  <a:schemeClr val="tx1"/>
                </a:solidFill>
                <a:latin typeface="Arial" panose="020B0604020202020204" pitchFamily="34" charset="0"/>
              </a:rPr>
              <a:t>Cunovendus</a:t>
            </a:r>
            <a:r>
              <a:rPr lang="en-GB" altLang="en-US" sz="1800" b="1" i="1" dirty="0">
                <a:solidFill>
                  <a:schemeClr val="tx1"/>
                </a:solidFill>
                <a:latin typeface="Arial" panose="020B0604020202020204" pitchFamily="34" charset="0"/>
              </a:rPr>
              <a:t> </a:t>
            </a:r>
            <a:r>
              <a:rPr lang="en-GB" altLang="en-US" sz="1800" b="1" i="1" dirty="0" err="1">
                <a:solidFill>
                  <a:schemeClr val="tx1"/>
                </a:solidFill>
                <a:latin typeface="Arial" panose="020B0604020202020204" pitchFamily="34" charset="0"/>
              </a:rPr>
              <a:t>Regalis</a:t>
            </a:r>
            <a:r>
              <a:rPr lang="en-GB" altLang="en-US" sz="1800" b="1" i="1" dirty="0">
                <a:solidFill>
                  <a:schemeClr val="tx1"/>
                </a:solidFill>
                <a:latin typeface="Arial" panose="020B0604020202020204" pitchFamily="34" charset="0"/>
              </a:rPr>
              <a:t> </a:t>
            </a:r>
          </a:p>
          <a:p>
            <a:pPr eaLnBrk="1" hangingPunct="1">
              <a:lnSpc>
                <a:spcPct val="150000"/>
              </a:lnSpc>
              <a:spcBef>
                <a:spcPct val="0"/>
              </a:spcBef>
              <a:buClrTx/>
              <a:buFontTx/>
              <a:buNone/>
            </a:pPr>
            <a:r>
              <a:rPr lang="en-GB" altLang="en-US" sz="1800" b="1" i="1" dirty="0">
                <a:solidFill>
                  <a:schemeClr val="tx1"/>
                </a:solidFill>
                <a:latin typeface="Arial" panose="020B0604020202020204" pitchFamily="34" charset="0"/>
              </a:rPr>
              <a:t>Nigella  </a:t>
            </a:r>
            <a:r>
              <a:rPr lang="en-GB" altLang="en-US" sz="1800" b="1" i="1" dirty="0" err="1">
                <a:solidFill>
                  <a:schemeClr val="tx1"/>
                </a:solidFill>
                <a:latin typeface="Arial" panose="020B0604020202020204" pitchFamily="34" charset="0"/>
              </a:rPr>
              <a:t>Senicianus</a:t>
            </a:r>
            <a:r>
              <a:rPr lang="en-GB" altLang="en-US" sz="1800" b="1" i="1" dirty="0">
                <a:solidFill>
                  <a:schemeClr val="tx1"/>
                </a:solidFill>
                <a:latin typeface="Arial" panose="020B0604020202020204" pitchFamily="34" charset="0"/>
              </a:rPr>
              <a:t> (deleted). </a:t>
            </a:r>
          </a:p>
          <a:p>
            <a:pPr eaLnBrk="1" hangingPunct="1">
              <a:lnSpc>
                <a:spcPct val="150000"/>
              </a:lnSpc>
              <a:spcBef>
                <a:spcPct val="0"/>
              </a:spcBef>
              <a:buClrTx/>
              <a:buFontTx/>
              <a:buNone/>
            </a:pPr>
            <a:r>
              <a:rPr lang="en-GB" altLang="en-US" sz="1800" b="1" i="1" dirty="0">
                <a:solidFill>
                  <a:schemeClr val="tx1"/>
                </a:solidFill>
                <a:latin typeface="Arial" panose="020B0604020202020204" pitchFamily="34" charset="0"/>
              </a:rPr>
              <a:t>do antae </a:t>
            </a:r>
            <a:r>
              <a:rPr lang="en-GB" altLang="en-US" sz="1800" b="1" i="1" dirty="0" err="1">
                <a:solidFill>
                  <a:schemeClr val="tx1"/>
                </a:solidFill>
                <a:latin typeface="Arial" panose="020B0604020202020204" pitchFamily="34" charset="0"/>
              </a:rPr>
              <a:t>nonum</a:t>
            </a:r>
            <a:r>
              <a:rPr lang="en-GB" altLang="en-US" sz="1800" b="1" i="1" dirty="0">
                <a:solidFill>
                  <a:schemeClr val="tx1"/>
                </a:solidFill>
                <a:latin typeface="Arial" panose="020B0604020202020204" pitchFamily="34" charset="0"/>
              </a:rPr>
              <a:t> diem  </a:t>
            </a:r>
            <a:r>
              <a:rPr lang="en-GB" altLang="en-US" sz="1800" b="1" i="1" dirty="0" err="1">
                <a:solidFill>
                  <a:schemeClr val="tx1"/>
                </a:solidFill>
                <a:latin typeface="Arial" panose="020B0604020202020204" pitchFamily="34" charset="0"/>
              </a:rPr>
              <a:t>illum</a:t>
            </a:r>
            <a:r>
              <a:rPr lang="en-GB" altLang="en-US" sz="1800" b="1" i="1" dirty="0">
                <a:solidFill>
                  <a:schemeClr val="tx1"/>
                </a:solidFill>
                <a:latin typeface="Arial" panose="020B0604020202020204" pitchFamily="34" charset="0"/>
              </a:rPr>
              <a:t> </a:t>
            </a:r>
            <a:r>
              <a:rPr lang="en-GB" altLang="en-US" sz="1800" b="1" i="1" dirty="0" err="1">
                <a:solidFill>
                  <a:schemeClr val="tx1"/>
                </a:solidFill>
                <a:latin typeface="Arial" panose="020B0604020202020204" pitchFamily="34" charset="0"/>
              </a:rPr>
              <a:t>tollat</a:t>
            </a:r>
            <a:r>
              <a:rPr lang="en-GB" altLang="en-US" sz="1800" b="1" i="1" dirty="0">
                <a:solidFill>
                  <a:schemeClr val="tx1"/>
                </a:solidFill>
                <a:latin typeface="Arial" panose="020B0604020202020204" pitchFamily="34" charset="0"/>
              </a:rPr>
              <a:t> </a:t>
            </a:r>
          </a:p>
          <a:p>
            <a:pPr eaLnBrk="1" hangingPunct="1">
              <a:lnSpc>
                <a:spcPct val="150000"/>
              </a:lnSpc>
              <a:spcBef>
                <a:spcPct val="0"/>
              </a:spcBef>
              <a:buClrTx/>
              <a:buFontTx/>
              <a:buNone/>
            </a:pPr>
            <a:r>
              <a:rPr lang="en-GB" altLang="en-US" sz="1800" b="1" i="1" dirty="0">
                <a:solidFill>
                  <a:schemeClr val="tx1"/>
                </a:solidFill>
                <a:latin typeface="Arial" panose="020B0604020202020204" pitchFamily="34" charset="0"/>
              </a:rPr>
              <a:t>qui </a:t>
            </a:r>
            <a:r>
              <a:rPr lang="en-GB" altLang="en-US" sz="1800" b="1" i="1" dirty="0" err="1">
                <a:solidFill>
                  <a:schemeClr val="tx1"/>
                </a:solidFill>
                <a:latin typeface="Arial" panose="020B0604020202020204" pitchFamily="34" charset="0"/>
              </a:rPr>
              <a:t>sa</a:t>
            </a:r>
            <a:r>
              <a:rPr lang="en-GB" altLang="en-US" sz="1800" b="1" i="1" dirty="0">
                <a:solidFill>
                  <a:schemeClr val="tx1"/>
                </a:solidFill>
                <a:latin typeface="Arial" panose="020B0604020202020204" pitchFamily="34" charset="0"/>
              </a:rPr>
              <a:t>(g)um </a:t>
            </a:r>
            <a:r>
              <a:rPr lang="en-GB" altLang="en-US" sz="1800" b="1" i="1" dirty="0" err="1">
                <a:solidFill>
                  <a:schemeClr val="tx1"/>
                </a:solidFill>
                <a:latin typeface="Arial" panose="020B0604020202020204" pitchFamily="34" charset="0"/>
              </a:rPr>
              <a:t>involauit</a:t>
            </a:r>
            <a:r>
              <a:rPr lang="en-GB" altLang="en-US" sz="1800" b="1" i="1" dirty="0">
                <a:solidFill>
                  <a:schemeClr val="tx1"/>
                </a:solidFill>
                <a:latin typeface="Arial" panose="020B0604020202020204" pitchFamily="34" charset="0"/>
              </a:rPr>
              <a:t>  </a:t>
            </a:r>
            <a:r>
              <a:rPr lang="en-GB" altLang="en-US" sz="1800" b="1" i="1" dirty="0" err="1">
                <a:solidFill>
                  <a:schemeClr val="tx1"/>
                </a:solidFill>
                <a:latin typeface="Arial" panose="020B0604020202020204" pitchFamily="34" charset="0"/>
              </a:rPr>
              <a:t>Servandi</a:t>
            </a:r>
            <a:r>
              <a:rPr lang="en-GB" altLang="en-US" sz="1800" b="1" i="1" dirty="0">
                <a:solidFill>
                  <a:schemeClr val="tx1"/>
                </a:solidFill>
                <a:latin typeface="Arial" panose="020B0604020202020204" pitchFamily="34" charset="0"/>
              </a:rPr>
              <a:t>.</a:t>
            </a:r>
          </a:p>
        </p:txBody>
      </p:sp>
    </p:spTree>
    <p:extLst>
      <p:ext uri="{BB962C8B-B14F-4D97-AF65-F5344CB8AC3E}">
        <p14:creationId xmlns:p14="http://schemas.microsoft.com/office/powerpoint/2010/main" val="997442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3" name="Picture 3" descr="X:\ULAS\Shared_Data\Projects\Highcross_Quarter\Analysis\Vine St Report\final report drafts\2009-134\Report illustrations\Finds Illustrations\leic2photo.t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2063" y="3071813"/>
            <a:ext cx="3721100" cy="294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4"/>
          <p:cNvSpPr>
            <a:spLocks noChangeArrowheads="1"/>
          </p:cNvSpPr>
          <p:nvPr/>
        </p:nvSpPr>
        <p:spPr bwMode="auto">
          <a:xfrm>
            <a:off x="2806621" y="793192"/>
            <a:ext cx="36455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eaLnBrk="0" hangingPunct="0">
              <a:spcBef>
                <a:spcPct val="20000"/>
              </a:spcBef>
              <a:buClr>
                <a:srgbClr val="F7C479"/>
              </a:buClr>
              <a:buChar char="–"/>
              <a:defRPr sz="2800">
                <a:solidFill>
                  <a:schemeClr val="bg1"/>
                </a:solidFill>
                <a:latin typeface="Calibri" panose="020F0502020204030204" pitchFamily="34" charset="0"/>
              </a:defRPr>
            </a:lvl2pPr>
            <a:lvl3pPr marL="1143000" indent="-228600" eaLnBrk="0" hangingPunct="0">
              <a:spcBef>
                <a:spcPct val="20000"/>
              </a:spcBef>
              <a:buClr>
                <a:srgbClr val="F7C479"/>
              </a:buClr>
              <a:buChar char="•"/>
              <a:defRPr sz="2400">
                <a:solidFill>
                  <a:schemeClr val="bg1"/>
                </a:solidFill>
                <a:latin typeface="Calibri" panose="020F0502020204030204" pitchFamily="34" charset="0"/>
              </a:defRPr>
            </a:lvl3pPr>
            <a:lvl4pPr marL="1600200" indent="-228600" eaLnBrk="0" hangingPunct="0">
              <a:spcBef>
                <a:spcPct val="20000"/>
              </a:spcBef>
              <a:buClr>
                <a:srgbClr val="F7C479"/>
              </a:buClr>
              <a:buChar char="–"/>
              <a:defRPr sz="2000">
                <a:solidFill>
                  <a:schemeClr val="bg1"/>
                </a:solidFill>
                <a:latin typeface="Calibri" panose="020F0502020204030204" pitchFamily="34" charset="0"/>
              </a:defRPr>
            </a:lvl4pPr>
            <a:lvl5pPr marL="2057400" indent="-228600" eaLnBrk="0" hangingPunct="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algn="ctr" eaLnBrk="1" hangingPunct="1">
              <a:spcBef>
                <a:spcPct val="0"/>
              </a:spcBef>
              <a:buClrTx/>
              <a:buFontTx/>
              <a:buNone/>
            </a:pPr>
            <a:r>
              <a:rPr lang="en-GB" altLang="en-US" sz="3200" b="1" dirty="0" err="1">
                <a:solidFill>
                  <a:schemeClr val="tx1"/>
                </a:solidFill>
                <a:latin typeface="Arial" panose="020B0604020202020204" pitchFamily="34" charset="0"/>
              </a:rPr>
              <a:t>Sabinianus</a:t>
            </a:r>
            <a:r>
              <a:rPr lang="en-GB" altLang="en-US" sz="3200" b="1" dirty="0">
                <a:solidFill>
                  <a:schemeClr val="tx1"/>
                </a:solidFill>
                <a:latin typeface="Arial" panose="020B0604020202020204" pitchFamily="34" charset="0"/>
              </a:rPr>
              <a:t> Curse</a:t>
            </a:r>
          </a:p>
        </p:txBody>
      </p:sp>
      <p:pic>
        <p:nvPicPr>
          <p:cNvPr id="5" name="Picture 2" descr="X:\ULAS\Shared_Data\Projects\Highcross_Quarter\Analysis\Vine St Report\final report drafts\2009-134\Report illustrations\Finds Illustrations\leic2drawing.t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3071813"/>
            <a:ext cx="4666736" cy="294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451505" y="1554039"/>
            <a:ext cx="8296959" cy="1338828"/>
          </a:xfrm>
          <a:prstGeom prst="rect">
            <a:avLst/>
          </a:prstGeom>
        </p:spPr>
        <p:txBody>
          <a:bodyPr wrap="square">
            <a:spAutoFit/>
          </a:bodyPr>
          <a:lstStyle/>
          <a:p>
            <a:pPr>
              <a:lnSpc>
                <a:spcPct val="150000"/>
              </a:lnSpc>
            </a:pPr>
            <a:r>
              <a:rPr lang="en-GB" altLang="en-US" dirty="0">
                <a:latin typeface="Arial" panose="020B0604020202020204" pitchFamily="34" charset="0"/>
              </a:rPr>
              <a:t>‘</a:t>
            </a:r>
            <a:r>
              <a:rPr lang="en-GB" altLang="en-US" b="1" dirty="0">
                <a:latin typeface="Arial" panose="020B0604020202020204" pitchFamily="34" charset="0"/>
              </a:rPr>
              <a:t>Those who have stolen the silver coins of </a:t>
            </a:r>
            <a:r>
              <a:rPr lang="en-GB" altLang="en-US" b="1" dirty="0" err="1">
                <a:latin typeface="Arial" panose="020B0604020202020204" pitchFamily="34" charset="0"/>
              </a:rPr>
              <a:t>Sabinianus</a:t>
            </a:r>
            <a:r>
              <a:rPr lang="en-GB" altLang="en-US" b="1" dirty="0">
                <a:latin typeface="Arial" panose="020B0604020202020204" pitchFamily="34" charset="0"/>
              </a:rPr>
              <a:t>, that is </a:t>
            </a:r>
            <a:r>
              <a:rPr lang="en-GB" altLang="en-US" b="1" dirty="0" err="1">
                <a:latin typeface="Arial" panose="020B0604020202020204" pitchFamily="34" charset="0"/>
              </a:rPr>
              <a:t>Similis</a:t>
            </a:r>
            <a:r>
              <a:rPr lang="en-GB" altLang="en-US" b="1" dirty="0">
                <a:latin typeface="Arial" panose="020B0604020202020204" pitchFamily="34" charset="0"/>
              </a:rPr>
              <a:t>, </a:t>
            </a:r>
            <a:r>
              <a:rPr lang="en-GB" altLang="en-US" b="1" dirty="0" err="1">
                <a:latin typeface="Arial" panose="020B0604020202020204" pitchFamily="34" charset="0"/>
              </a:rPr>
              <a:t>Cupitus</a:t>
            </a:r>
            <a:r>
              <a:rPr lang="en-GB" altLang="en-US" b="1" dirty="0">
                <a:latin typeface="Arial" panose="020B0604020202020204" pitchFamily="34" charset="0"/>
              </a:rPr>
              <a:t>, </a:t>
            </a:r>
            <a:r>
              <a:rPr lang="en-GB" altLang="en-US" b="1" dirty="0" err="1">
                <a:latin typeface="Arial" panose="020B0604020202020204" pitchFamily="34" charset="0"/>
              </a:rPr>
              <a:t>Lochita</a:t>
            </a:r>
            <a:r>
              <a:rPr lang="en-GB" altLang="en-US" b="1" dirty="0">
                <a:latin typeface="Arial" panose="020B0604020202020204" pitchFamily="34" charset="0"/>
              </a:rPr>
              <a:t>, a god will strike down in this </a:t>
            </a:r>
            <a:r>
              <a:rPr lang="en-GB" altLang="en-US" b="1" i="1" dirty="0" err="1">
                <a:latin typeface="Arial" panose="020B0604020202020204" pitchFamily="34" charset="0"/>
              </a:rPr>
              <a:t>septisonium</a:t>
            </a:r>
            <a:r>
              <a:rPr lang="en-GB" altLang="en-US" b="1" dirty="0">
                <a:latin typeface="Arial" panose="020B0604020202020204" pitchFamily="34" charset="0"/>
              </a:rPr>
              <a:t>, and I ask that they lose their life before seven days.’</a:t>
            </a:r>
          </a:p>
        </p:txBody>
      </p:sp>
      <p:sp>
        <p:nvSpPr>
          <p:cNvPr id="8" name="TextBox 7"/>
          <p:cNvSpPr txBox="1"/>
          <p:nvPr/>
        </p:nvSpPr>
        <p:spPr>
          <a:xfrm>
            <a:off x="6935503" y="6014320"/>
            <a:ext cx="1944216" cy="246221"/>
          </a:xfrm>
          <a:prstGeom prst="rect">
            <a:avLst/>
          </a:prstGeom>
          <a:noFill/>
        </p:spPr>
        <p:txBody>
          <a:bodyPr wrap="square" rtlCol="0">
            <a:spAutoFit/>
          </a:bodyPr>
          <a:lstStyle/>
          <a:p>
            <a:r>
              <a:rPr lang="en-US" sz="1000" b="1" dirty="0"/>
              <a:t>Credits: </a:t>
            </a:r>
            <a:r>
              <a:rPr lang="en-US" sz="1000" b="1" dirty="0" smtClean="0"/>
              <a:t>ULAS, RSO Tomlin </a:t>
            </a:r>
            <a:endParaRPr lang="en-US" sz="1000" b="1" dirty="0"/>
          </a:p>
        </p:txBody>
      </p:sp>
    </p:spTree>
    <p:extLst>
      <p:ext uri="{BB962C8B-B14F-4D97-AF65-F5344CB8AC3E}">
        <p14:creationId xmlns:p14="http://schemas.microsoft.com/office/powerpoint/2010/main" val="759101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sp>
        <p:nvSpPr>
          <p:cNvPr id="3" name="Content Placeholder 2"/>
          <p:cNvSpPr>
            <a:spLocks noGrp="1"/>
          </p:cNvSpPr>
          <p:nvPr>
            <p:ph idx="1"/>
          </p:nvPr>
        </p:nvSpPr>
        <p:spPr>
          <a:xfrm>
            <a:off x="395536" y="1052736"/>
            <a:ext cx="4248472" cy="5040560"/>
          </a:xfrm>
        </p:spPr>
        <p:txBody>
          <a:bodyPr/>
          <a:lstStyle/>
          <a:p>
            <a:pPr marL="0" indent="0">
              <a:lnSpc>
                <a:spcPct val="150000"/>
              </a:lnSpc>
              <a:buFont typeface="Trebuchet MS" panose="020B0603020202020204" pitchFamily="34" charset="0"/>
              <a:buNone/>
            </a:pPr>
            <a:r>
              <a:rPr lang="en-GB" altLang="en-US" dirty="0"/>
              <a:t>BASILIA GIVES TO THE TEMPLE OF MARS HER SILVER RING THAT SO LONG AS SOMEONE, SLAVE OR FREE, KEEPS SILENT OR KNOWS ANYTHING ABOUT IT, HE MAY BE ACCURSED IN HIS BLOOD AND EYES AND EVERY LIMB, OR EVEN HAVE ALL HIS INTESTINES ENTIRELY EATEN AWAY, IF HE HAS STOLEN THE RING OR BEEN AN ACCOMPLICE.</a:t>
            </a:r>
          </a:p>
        </p:txBody>
      </p:sp>
      <p:sp>
        <p:nvSpPr>
          <p:cNvPr id="4" name="TextBox 3"/>
          <p:cNvSpPr txBox="1">
            <a:spLocks noChangeArrowheads="1"/>
          </p:cNvSpPr>
          <p:nvPr/>
        </p:nvSpPr>
        <p:spPr bwMode="auto">
          <a:xfrm>
            <a:off x="5508104" y="1052736"/>
            <a:ext cx="3456384" cy="5113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eaLnBrk="0" hangingPunct="0">
              <a:spcBef>
                <a:spcPct val="20000"/>
              </a:spcBef>
              <a:buClr>
                <a:srgbClr val="F7C479"/>
              </a:buClr>
              <a:buChar char="–"/>
              <a:defRPr sz="2800">
                <a:solidFill>
                  <a:schemeClr val="bg1"/>
                </a:solidFill>
                <a:latin typeface="Calibri" panose="020F0502020204030204" pitchFamily="34" charset="0"/>
              </a:defRPr>
            </a:lvl2pPr>
            <a:lvl3pPr marL="1143000" indent="-228600" eaLnBrk="0" hangingPunct="0">
              <a:spcBef>
                <a:spcPct val="20000"/>
              </a:spcBef>
              <a:buClr>
                <a:srgbClr val="F7C479"/>
              </a:buClr>
              <a:buChar char="•"/>
              <a:defRPr sz="2400">
                <a:solidFill>
                  <a:schemeClr val="bg1"/>
                </a:solidFill>
                <a:latin typeface="Calibri" panose="020F0502020204030204" pitchFamily="34" charset="0"/>
              </a:defRPr>
            </a:lvl3pPr>
            <a:lvl4pPr marL="1600200" indent="-228600" eaLnBrk="0" hangingPunct="0">
              <a:spcBef>
                <a:spcPct val="20000"/>
              </a:spcBef>
              <a:buClr>
                <a:srgbClr val="F7C479"/>
              </a:buClr>
              <a:buChar char="–"/>
              <a:defRPr sz="2000">
                <a:solidFill>
                  <a:schemeClr val="bg1"/>
                </a:solidFill>
                <a:latin typeface="Calibri" panose="020F0502020204030204" pitchFamily="34" charset="0"/>
              </a:defRPr>
            </a:lvl4pPr>
            <a:lvl5pPr marL="2057400" indent="-228600" eaLnBrk="0" hangingPunct="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lnSpc>
                <a:spcPct val="150000"/>
              </a:lnSpc>
              <a:spcBef>
                <a:spcPct val="0"/>
              </a:spcBef>
              <a:buClrTx/>
              <a:buFontTx/>
              <a:buNone/>
            </a:pPr>
            <a:r>
              <a:rPr lang="en-GB" altLang="en-US" sz="2000" dirty="0">
                <a:solidFill>
                  <a:srgbClr val="008CA8"/>
                </a:solidFill>
                <a:latin typeface="+mn-lt"/>
              </a:rPr>
              <a:t>MAY HE WHO HAS STOLEN VILBIA FROM ME DISSOLVE LIKE WATER.  MAY SHE WHO HAS DEVOURED HER BE STRUCK DUMB, WHETHER IT BE VELVINNA OR EXSUPEREUS OR VERIANUS OR…PHRIX PRHOX</a:t>
            </a:r>
          </a:p>
        </p:txBody>
      </p:sp>
    </p:spTree>
    <p:extLst>
      <p:ext uri="{BB962C8B-B14F-4D97-AF65-F5344CB8AC3E}">
        <p14:creationId xmlns:p14="http://schemas.microsoft.com/office/powerpoint/2010/main" val="2637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rat def col (1)">
            <a:extLst>
              <a:ext uri="{FF2B5EF4-FFF2-40B4-BE49-F238E27FC236}">
                <a16:creationId xmlns:a16="http://schemas.microsoft.com/office/drawing/2014/main" xmlns="" id="{C388FDA0-CD2E-40F5-8583-A5A0BC7CA91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1998" t="931" r="32350" b="12114"/>
          <a:stretch/>
        </p:blipFill>
        <p:spPr bwMode="auto">
          <a:xfrm>
            <a:off x="5399862" y="985171"/>
            <a:ext cx="2985874" cy="5148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Immagine 10">
            <a:extLst>
              <a:ext uri="{FF2B5EF4-FFF2-40B4-BE49-F238E27FC236}">
                <a16:creationId xmlns:a16="http://schemas.microsoft.com/office/drawing/2014/main" xmlns="" id="{BA73C116-BB02-4297-ADE1-A66B4D7FC215}"/>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Lst>
          </a:blip>
          <a:stretch>
            <a:fillRect/>
          </a:stretch>
        </p:blipFill>
        <p:spPr>
          <a:xfrm>
            <a:off x="472373" y="985171"/>
            <a:ext cx="4972320" cy="5148110"/>
          </a:xfrm>
          <a:prstGeom prst="rect">
            <a:avLst/>
          </a:prstGeom>
        </p:spPr>
      </p:pic>
      <p:pic>
        <p:nvPicPr>
          <p:cNvPr id="6" name="Picture 5"/>
          <p:cNvPicPr>
            <a:picLocks noChangeAspect="1"/>
          </p:cNvPicPr>
          <p:nvPr/>
        </p:nvPicPr>
        <p:blipFill>
          <a:blip r:embed="rId6"/>
          <a:stretch>
            <a:fillRect/>
          </a:stretch>
        </p:blipFill>
        <p:spPr>
          <a:xfrm>
            <a:off x="6444208" y="332656"/>
            <a:ext cx="2304256" cy="629813"/>
          </a:xfrm>
          <a:prstGeom prst="rect">
            <a:avLst/>
          </a:prstGeom>
        </p:spPr>
      </p:pic>
      <p:pic>
        <p:nvPicPr>
          <p:cNvPr id="4" name="Picture 3" descr="rat def col (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1998" t="1495" r="32350" b="12114"/>
          <a:stretch/>
        </p:blipFill>
        <p:spPr bwMode="auto">
          <a:xfrm>
            <a:off x="5652120" y="985171"/>
            <a:ext cx="2985874" cy="5148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Box 1"/>
          <p:cNvSpPr txBox="1"/>
          <p:nvPr/>
        </p:nvSpPr>
        <p:spPr>
          <a:xfrm>
            <a:off x="708487" y="6133281"/>
            <a:ext cx="5475918" cy="523220"/>
          </a:xfrm>
          <a:prstGeom prst="rect">
            <a:avLst/>
          </a:prstGeom>
          <a:noFill/>
        </p:spPr>
        <p:txBody>
          <a:bodyPr wrap="square" rtlCol="0">
            <a:spAutoFit/>
          </a:bodyPr>
          <a:lstStyle/>
          <a:p>
            <a:r>
              <a:rPr lang="en-GB" sz="1000" b="1" dirty="0"/>
              <a:t>The </a:t>
            </a:r>
            <a:r>
              <a:rPr lang="en-GB" sz="1000" b="1" dirty="0" err="1"/>
              <a:t>Duenos</a:t>
            </a:r>
            <a:r>
              <a:rPr lang="en-GB" sz="1000" b="1" dirty="0"/>
              <a:t> Inscription (c. 6th century BC), showing one of the earliest known forms of the Old Latin alphabet.</a:t>
            </a:r>
            <a:endParaRPr lang="fr-FR" sz="1000" b="1" dirty="0"/>
          </a:p>
          <a:p>
            <a:r>
              <a:rPr lang="fr-FR" sz="800" b="1" dirty="0" err="1"/>
              <a:t>Credit</a:t>
            </a:r>
            <a:r>
              <a:rPr lang="fr-FR" sz="800" b="1" dirty="0"/>
              <a:t>: Public Domain, https://commons.wikimedia.org/w/index.php?curid=57807</a:t>
            </a:r>
            <a:endParaRPr lang="en-US" sz="800" b="1" dirty="0"/>
          </a:p>
        </p:txBody>
      </p:sp>
      <p:sp>
        <p:nvSpPr>
          <p:cNvPr id="5" name="AutoShape 7"/>
          <p:cNvSpPr>
            <a:spLocks noChangeArrowheads="1"/>
          </p:cNvSpPr>
          <p:nvPr/>
        </p:nvSpPr>
        <p:spPr bwMode="auto">
          <a:xfrm>
            <a:off x="4248299" y="1056621"/>
            <a:ext cx="2087562" cy="1727200"/>
          </a:xfrm>
          <a:prstGeom prst="wedgeEllipseCallout">
            <a:avLst>
              <a:gd name="adj1" fmla="val 80267"/>
              <a:gd name="adj2" fmla="val 48904"/>
            </a:avLst>
          </a:prstGeom>
          <a:solidFill>
            <a:srgbClr val="F8F8D4"/>
          </a:solidFill>
          <a:ln>
            <a:headEnd/>
            <a:tailEnd/>
          </a:ln>
          <a:extLst/>
        </p:spPr>
        <p:style>
          <a:lnRef idx="2">
            <a:schemeClr val="dk1"/>
          </a:lnRef>
          <a:fillRef idx="1">
            <a:schemeClr val="lt1"/>
          </a:fillRef>
          <a:effectRef idx="0">
            <a:schemeClr val="dk1"/>
          </a:effectRef>
          <a:fontRef idx="minor">
            <a:schemeClr val="dk1"/>
          </a:fontRef>
        </p:style>
        <p:txBody>
          <a:bodyPr/>
          <a:lstStyle>
            <a:lvl1pPr eaLnBrk="0" hangingPunct="0">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eaLnBrk="0" hangingPunct="0">
              <a:spcBef>
                <a:spcPct val="20000"/>
              </a:spcBef>
              <a:buClr>
                <a:srgbClr val="F7C479"/>
              </a:buClr>
              <a:buChar char="–"/>
              <a:defRPr sz="2800">
                <a:solidFill>
                  <a:schemeClr val="bg1"/>
                </a:solidFill>
                <a:latin typeface="Calibri" panose="020F0502020204030204" pitchFamily="34" charset="0"/>
              </a:defRPr>
            </a:lvl2pPr>
            <a:lvl3pPr marL="1143000" indent="-228600" eaLnBrk="0" hangingPunct="0">
              <a:spcBef>
                <a:spcPct val="20000"/>
              </a:spcBef>
              <a:buClr>
                <a:srgbClr val="F7C479"/>
              </a:buClr>
              <a:buChar char="•"/>
              <a:defRPr sz="2400">
                <a:solidFill>
                  <a:schemeClr val="bg1"/>
                </a:solidFill>
                <a:latin typeface="Calibri" panose="020F0502020204030204" pitchFamily="34" charset="0"/>
              </a:defRPr>
            </a:lvl3pPr>
            <a:lvl4pPr marL="1600200" indent="-228600" eaLnBrk="0" hangingPunct="0">
              <a:spcBef>
                <a:spcPct val="20000"/>
              </a:spcBef>
              <a:buClr>
                <a:srgbClr val="F7C479"/>
              </a:buClr>
              <a:buChar char="–"/>
              <a:defRPr sz="2000">
                <a:solidFill>
                  <a:schemeClr val="bg1"/>
                </a:solidFill>
                <a:latin typeface="Calibri" panose="020F0502020204030204" pitchFamily="34" charset="0"/>
              </a:defRPr>
            </a:lvl4pPr>
            <a:lvl5pPr marL="2057400" indent="-228600" eaLnBrk="0" hangingPunct="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algn="ctr" eaLnBrk="1" hangingPunct="1">
              <a:spcBef>
                <a:spcPct val="0"/>
              </a:spcBef>
              <a:buClrTx/>
              <a:buFontTx/>
              <a:buNone/>
            </a:pPr>
            <a:r>
              <a:rPr lang="en-GB" altLang="en-US" sz="2400" b="1" dirty="0">
                <a:solidFill>
                  <a:schemeClr val="tx1"/>
                </a:solidFill>
                <a:latin typeface="Garamond" panose="02020404030301010803" pitchFamily="18" charset="0"/>
              </a:rPr>
              <a:t>Can you write like a Roman?</a:t>
            </a:r>
          </a:p>
        </p:txBody>
      </p:sp>
      <mc:AlternateContent xmlns:mc="http://schemas.openxmlformats.org/markup-compatibility/2006" xmlns:p14="http://schemas.microsoft.com/office/powerpoint/2010/main">
        <mc:Choice Requires="p14">
          <p:contentPart p14:bwMode="auto" r:id="rId7">
            <p14:nvContentPartPr>
              <p14:cNvPr id="8" name="Input penna 7">
                <a:extLst>
                  <a:ext uri="{FF2B5EF4-FFF2-40B4-BE49-F238E27FC236}">
                    <a16:creationId xmlns:a16="http://schemas.microsoft.com/office/drawing/2014/main" xmlns="" id="{E069A8E8-7244-4D36-A1C3-924E09C79A6B}"/>
                  </a:ext>
                </a:extLst>
              </p14:cNvPr>
              <p14:cNvContentPartPr/>
              <p14:nvPr/>
            </p14:nvContentPartPr>
            <p14:xfrm>
              <a:off x="3361846" y="3024388"/>
              <a:ext cx="169200" cy="366120"/>
            </p14:xfrm>
          </p:contentPart>
        </mc:Choice>
        <mc:Fallback xmlns="">
          <p:pic>
            <p:nvPicPr>
              <p:cNvPr id="8" name="Input penna 7">
                <a:extLst>
                  <a:ext uri="{FF2B5EF4-FFF2-40B4-BE49-F238E27FC236}">
                    <a16:creationId xmlns:a16="http://schemas.microsoft.com/office/drawing/2014/main" id="{E069A8E8-7244-4D36-A1C3-924E09C79A6B}"/>
                  </a:ext>
                </a:extLst>
              </p:cNvPr>
              <p:cNvPicPr/>
              <p:nvPr/>
            </p:nvPicPr>
            <p:blipFill>
              <a:blip r:embed="rId8"/>
              <a:stretch>
                <a:fillRect/>
              </a:stretch>
            </p:blipFill>
            <p:spPr>
              <a:xfrm>
                <a:off x="3352846" y="3015388"/>
                <a:ext cx="186840" cy="383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Input penna 9">
                <a:extLst>
                  <a:ext uri="{FF2B5EF4-FFF2-40B4-BE49-F238E27FC236}">
                    <a16:creationId xmlns:a16="http://schemas.microsoft.com/office/drawing/2014/main" xmlns="" id="{889CEE3C-DF31-443D-BCF7-0BEB53DE7412}"/>
                  </a:ext>
                </a:extLst>
              </p14:cNvPr>
              <p14:cNvContentPartPr/>
              <p14:nvPr/>
            </p14:nvContentPartPr>
            <p14:xfrm>
              <a:off x="10353766" y="1617508"/>
              <a:ext cx="28440" cy="14400"/>
            </p14:xfrm>
          </p:contentPart>
        </mc:Choice>
        <mc:Fallback xmlns="">
          <p:pic>
            <p:nvPicPr>
              <p:cNvPr id="10" name="Input penna 9">
                <a:extLst>
                  <a:ext uri="{FF2B5EF4-FFF2-40B4-BE49-F238E27FC236}">
                    <a16:creationId xmlns:a16="http://schemas.microsoft.com/office/drawing/2014/main" id="{889CEE3C-DF31-443D-BCF7-0BEB53DE7412}"/>
                  </a:ext>
                </a:extLst>
              </p:cNvPr>
              <p:cNvPicPr/>
              <p:nvPr/>
            </p:nvPicPr>
            <p:blipFill>
              <a:blip r:embed="rId10"/>
              <a:stretch>
                <a:fillRect/>
              </a:stretch>
            </p:blipFill>
            <p:spPr>
              <a:xfrm>
                <a:off x="10344766" y="1608508"/>
                <a:ext cx="46080" cy="32040"/>
              </a:xfrm>
              <a:prstGeom prst="rect">
                <a:avLst/>
              </a:prstGeom>
            </p:spPr>
          </p:pic>
        </mc:Fallback>
      </mc:AlternateContent>
    </p:spTree>
    <p:extLst>
      <p:ext uri="{BB962C8B-B14F-4D97-AF65-F5344CB8AC3E}">
        <p14:creationId xmlns:p14="http://schemas.microsoft.com/office/powerpoint/2010/main" val="969011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4" descr="https://www.ledr.com/colours/white.jpg">
            <a:extLst>
              <a:ext uri="{FF2B5EF4-FFF2-40B4-BE49-F238E27FC236}">
                <a16:creationId xmlns:a16="http://schemas.microsoft.com/office/drawing/2014/main" xmlns="" id="{821B469B-8E3A-4B7A-94E3-2DC13EF2FD4E}"/>
              </a:ext>
            </a:extLst>
          </p:cNvPr>
          <p:cNvSpPr>
            <a:spLocks noChangeAspect="1" noChangeArrowheads="1"/>
          </p:cNvSpPr>
          <p:nvPr/>
        </p:nvSpPr>
        <p:spPr bwMode="auto">
          <a:xfrm>
            <a:off x="3660453" y="3459441"/>
            <a:ext cx="285681" cy="2181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0" name="Picture 6" descr="https://www.ledr.com/colours/white.jpg">
            <a:extLst>
              <a:ext uri="{FF2B5EF4-FFF2-40B4-BE49-F238E27FC236}">
                <a16:creationId xmlns:a16="http://schemas.microsoft.com/office/drawing/2014/main" xmlns="" id="{F145DEEA-2F46-49C2-854C-1E5468CD166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19"/>
          <a:stretch/>
        </p:blipFill>
        <p:spPr bwMode="auto">
          <a:xfrm>
            <a:off x="431540" y="2819734"/>
            <a:ext cx="8316924" cy="327356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4" name="Picture 3"/>
          <p:cNvPicPr>
            <a:picLocks noChangeAspect="1"/>
          </p:cNvPicPr>
          <p:nvPr/>
        </p:nvPicPr>
        <p:blipFill>
          <a:blip r:embed="rId4"/>
          <a:stretch>
            <a:fillRect/>
          </a:stretch>
        </p:blipFill>
        <p:spPr>
          <a:xfrm>
            <a:off x="2878729" y="3291676"/>
            <a:ext cx="5861024" cy="3233668"/>
          </a:xfrm>
          <a:prstGeom prst="rect">
            <a:avLst/>
          </a:prstGeom>
        </p:spPr>
      </p:pic>
      <p:pic>
        <p:nvPicPr>
          <p:cNvPr id="7" name="Immagine 6">
            <a:extLst>
              <a:ext uri="{FF2B5EF4-FFF2-40B4-BE49-F238E27FC236}">
                <a16:creationId xmlns:a16="http://schemas.microsoft.com/office/drawing/2014/main" xmlns="" id="{75C12C10-F873-4B5B-A513-44C6CCB9E9E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586" t="31100" r="50000" b="36350"/>
          <a:stretch/>
        </p:blipFill>
        <p:spPr>
          <a:xfrm>
            <a:off x="3041829" y="643127"/>
            <a:ext cx="3096345" cy="2232248"/>
          </a:xfrm>
          <a:prstGeom prst="rect">
            <a:avLst/>
          </a:prstGeom>
        </p:spPr>
      </p:pic>
      <p:pic>
        <p:nvPicPr>
          <p:cNvPr id="3" name="Picture 2" descr="Queens-logo-4-col-cmyk-20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1540" y="2819734"/>
            <a:ext cx="2808312" cy="3705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2" descr="https://www.ledr.com/colours/white.jpg">
            <a:extLst>
              <a:ext uri="{FF2B5EF4-FFF2-40B4-BE49-F238E27FC236}">
                <a16:creationId xmlns:a16="http://schemas.microsoft.com/office/drawing/2014/main" xmlns="" id="{8B48079E-71AD-4295-987B-2BA160A0DC2A}"/>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733447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Cream Background">
  <a:themeElements>
    <a:clrScheme name="Custom 15">
      <a:dk1>
        <a:srgbClr val="000000"/>
      </a:dk1>
      <a:lt1>
        <a:srgbClr val="FFFFFF"/>
      </a:lt1>
      <a:dk2>
        <a:srgbClr val="000000"/>
      </a:dk2>
      <a:lt2>
        <a:srgbClr val="FDE6AB"/>
      </a:lt2>
      <a:accent1>
        <a:srgbClr val="008CA8"/>
      </a:accent1>
      <a:accent2>
        <a:srgbClr val="26A699"/>
      </a:accent2>
      <a:accent3>
        <a:srgbClr val="60295E"/>
      </a:accent3>
      <a:accent4>
        <a:srgbClr val="D94242"/>
      </a:accent4>
      <a:accent5>
        <a:srgbClr val="8EB831"/>
      </a:accent5>
      <a:accent6>
        <a:srgbClr val="000000"/>
      </a:accent6>
      <a:hlink>
        <a:srgbClr val="004E77"/>
      </a:hlink>
      <a:folHlink>
        <a:srgbClr val="238FA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nna 01 UoL Dyslexoa Template 1" id="{25E43755-F807-E646-87EF-63E54AAF0CF4}" vid="{0192029D-004C-BC4C-8F44-9F1F1450D7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 UoL Dys Pres 1</Template>
  <TotalTime>77</TotalTime>
  <Words>1076</Words>
  <Application>Microsoft Office PowerPoint</Application>
  <PresentationFormat>On-screen Show (4:3)</PresentationFormat>
  <Paragraphs>103</Paragraphs>
  <Slides>9</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Garamond</vt:lpstr>
      <vt:lpstr>Times New Roman</vt:lpstr>
      <vt:lpstr>Trebuchet MS</vt:lpstr>
      <vt:lpstr>Cream Background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Bulder, Anna C.</dc:creator>
  <cp:lastModifiedBy>Ainsworth, Jane L.</cp:lastModifiedBy>
  <cp:revision>68</cp:revision>
  <cp:lastPrinted>2014-11-19T11:22:25Z</cp:lastPrinted>
  <dcterms:created xsi:type="dcterms:W3CDTF">2018-01-24T16:52:24Z</dcterms:created>
  <dcterms:modified xsi:type="dcterms:W3CDTF">2018-05-08T14:19:28Z</dcterms:modified>
</cp:coreProperties>
</file>