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8" r:id="rId2"/>
    <p:sldId id="260" r:id="rId3"/>
    <p:sldId id="261" r:id="rId4"/>
    <p:sldId id="257" r:id="rId5"/>
    <p:sldId id="262" r:id="rId6"/>
  </p:sldIdLst>
  <p:sldSz cx="6858000" cy="9144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857"/>
    <p:restoredTop sz="94694"/>
  </p:normalViewPr>
  <p:slideViewPr>
    <p:cSldViewPr snapToGrid="0" snapToObjects="1">
      <p:cViewPr>
        <p:scale>
          <a:sx n="160" d="100"/>
          <a:sy n="160" d="100"/>
        </p:scale>
        <p:origin x="2080" y="1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GB"/>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CEE681FC-F522-8F4B-9027-DE811EA9FBDF}" type="datetimeFigureOut">
              <a:rPr lang="en-US" smtClean="0"/>
              <a:t>1/27/21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B801A7-F7C6-6047-AD46-73805E991232}" type="slidenum">
              <a:rPr lang="en-US" smtClean="0"/>
              <a:t>‹#›</a:t>
            </a:fld>
            <a:endParaRPr lang="en-US"/>
          </a:p>
        </p:txBody>
      </p:sp>
    </p:spTree>
    <p:extLst>
      <p:ext uri="{BB962C8B-B14F-4D97-AF65-F5344CB8AC3E}">
        <p14:creationId xmlns:p14="http://schemas.microsoft.com/office/powerpoint/2010/main" val="4635551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CEE681FC-F522-8F4B-9027-DE811EA9FBDF}" type="datetimeFigureOut">
              <a:rPr lang="en-US" smtClean="0"/>
              <a:t>1/27/21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B801A7-F7C6-6047-AD46-73805E991232}" type="slidenum">
              <a:rPr lang="en-US" smtClean="0"/>
              <a:t>‹#›</a:t>
            </a:fld>
            <a:endParaRPr lang="en-US"/>
          </a:p>
        </p:txBody>
      </p:sp>
    </p:spTree>
    <p:extLst>
      <p:ext uri="{BB962C8B-B14F-4D97-AF65-F5344CB8AC3E}">
        <p14:creationId xmlns:p14="http://schemas.microsoft.com/office/powerpoint/2010/main" val="4821698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CEE681FC-F522-8F4B-9027-DE811EA9FBDF}" type="datetimeFigureOut">
              <a:rPr lang="en-US" smtClean="0"/>
              <a:t>1/27/21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B801A7-F7C6-6047-AD46-73805E991232}" type="slidenum">
              <a:rPr lang="en-US" smtClean="0"/>
              <a:t>‹#›</a:t>
            </a:fld>
            <a:endParaRPr lang="en-US"/>
          </a:p>
        </p:txBody>
      </p:sp>
    </p:spTree>
    <p:extLst>
      <p:ext uri="{BB962C8B-B14F-4D97-AF65-F5344CB8AC3E}">
        <p14:creationId xmlns:p14="http://schemas.microsoft.com/office/powerpoint/2010/main" val="10851533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CEE681FC-F522-8F4B-9027-DE811EA9FBDF}" type="datetimeFigureOut">
              <a:rPr lang="en-US" smtClean="0"/>
              <a:t>1/27/21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B801A7-F7C6-6047-AD46-73805E991232}" type="slidenum">
              <a:rPr lang="en-US" smtClean="0"/>
              <a:t>‹#›</a:t>
            </a:fld>
            <a:endParaRPr lang="en-US"/>
          </a:p>
        </p:txBody>
      </p:sp>
    </p:spTree>
    <p:extLst>
      <p:ext uri="{BB962C8B-B14F-4D97-AF65-F5344CB8AC3E}">
        <p14:creationId xmlns:p14="http://schemas.microsoft.com/office/powerpoint/2010/main" val="20660036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GB"/>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CEE681FC-F522-8F4B-9027-DE811EA9FBDF}" type="datetimeFigureOut">
              <a:rPr lang="en-US" smtClean="0"/>
              <a:t>1/27/21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B801A7-F7C6-6047-AD46-73805E991232}" type="slidenum">
              <a:rPr lang="en-US" smtClean="0"/>
              <a:t>‹#›</a:t>
            </a:fld>
            <a:endParaRPr lang="en-US"/>
          </a:p>
        </p:txBody>
      </p:sp>
    </p:spTree>
    <p:extLst>
      <p:ext uri="{BB962C8B-B14F-4D97-AF65-F5344CB8AC3E}">
        <p14:creationId xmlns:p14="http://schemas.microsoft.com/office/powerpoint/2010/main" val="18664520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CEE681FC-F522-8F4B-9027-DE811EA9FBDF}" type="datetimeFigureOut">
              <a:rPr lang="en-US" smtClean="0"/>
              <a:t>1/27/21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B801A7-F7C6-6047-AD46-73805E991232}" type="slidenum">
              <a:rPr lang="en-US" smtClean="0"/>
              <a:t>‹#›</a:t>
            </a:fld>
            <a:endParaRPr lang="en-US"/>
          </a:p>
        </p:txBody>
      </p:sp>
    </p:spTree>
    <p:extLst>
      <p:ext uri="{BB962C8B-B14F-4D97-AF65-F5344CB8AC3E}">
        <p14:creationId xmlns:p14="http://schemas.microsoft.com/office/powerpoint/2010/main" val="10214624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GB"/>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CEE681FC-F522-8F4B-9027-DE811EA9FBDF}" type="datetimeFigureOut">
              <a:rPr lang="en-US" smtClean="0"/>
              <a:t>1/27/21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4B801A7-F7C6-6047-AD46-73805E991232}" type="slidenum">
              <a:rPr lang="en-US" smtClean="0"/>
              <a:t>‹#›</a:t>
            </a:fld>
            <a:endParaRPr lang="en-US"/>
          </a:p>
        </p:txBody>
      </p:sp>
    </p:spTree>
    <p:extLst>
      <p:ext uri="{BB962C8B-B14F-4D97-AF65-F5344CB8AC3E}">
        <p14:creationId xmlns:p14="http://schemas.microsoft.com/office/powerpoint/2010/main" val="22218748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CEE681FC-F522-8F4B-9027-DE811EA9FBDF}" type="datetimeFigureOut">
              <a:rPr lang="en-US" smtClean="0"/>
              <a:t>1/27/21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4B801A7-F7C6-6047-AD46-73805E991232}" type="slidenum">
              <a:rPr lang="en-US" smtClean="0"/>
              <a:t>‹#›</a:t>
            </a:fld>
            <a:endParaRPr lang="en-US"/>
          </a:p>
        </p:txBody>
      </p:sp>
    </p:spTree>
    <p:extLst>
      <p:ext uri="{BB962C8B-B14F-4D97-AF65-F5344CB8AC3E}">
        <p14:creationId xmlns:p14="http://schemas.microsoft.com/office/powerpoint/2010/main" val="42375927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E681FC-F522-8F4B-9027-DE811EA9FBDF}" type="datetimeFigureOut">
              <a:rPr lang="en-US" smtClean="0"/>
              <a:t>1/27/21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4B801A7-F7C6-6047-AD46-73805E991232}" type="slidenum">
              <a:rPr lang="en-US" smtClean="0"/>
              <a:t>‹#›</a:t>
            </a:fld>
            <a:endParaRPr lang="en-US"/>
          </a:p>
        </p:txBody>
      </p:sp>
    </p:spTree>
    <p:extLst>
      <p:ext uri="{BB962C8B-B14F-4D97-AF65-F5344CB8AC3E}">
        <p14:creationId xmlns:p14="http://schemas.microsoft.com/office/powerpoint/2010/main" val="25313270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GB"/>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CEE681FC-F522-8F4B-9027-DE811EA9FBDF}" type="datetimeFigureOut">
              <a:rPr lang="en-US" smtClean="0"/>
              <a:t>1/27/21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B801A7-F7C6-6047-AD46-73805E991232}" type="slidenum">
              <a:rPr lang="en-US" smtClean="0"/>
              <a:t>‹#›</a:t>
            </a:fld>
            <a:endParaRPr lang="en-US"/>
          </a:p>
        </p:txBody>
      </p:sp>
    </p:spTree>
    <p:extLst>
      <p:ext uri="{BB962C8B-B14F-4D97-AF65-F5344CB8AC3E}">
        <p14:creationId xmlns:p14="http://schemas.microsoft.com/office/powerpoint/2010/main" val="14825378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GB"/>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GB"/>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CEE681FC-F522-8F4B-9027-DE811EA9FBDF}" type="datetimeFigureOut">
              <a:rPr lang="en-US" smtClean="0"/>
              <a:t>1/27/21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B801A7-F7C6-6047-AD46-73805E991232}" type="slidenum">
              <a:rPr lang="en-US" smtClean="0"/>
              <a:t>‹#›</a:t>
            </a:fld>
            <a:endParaRPr lang="en-US"/>
          </a:p>
        </p:txBody>
      </p:sp>
    </p:spTree>
    <p:extLst>
      <p:ext uri="{BB962C8B-B14F-4D97-AF65-F5344CB8AC3E}">
        <p14:creationId xmlns:p14="http://schemas.microsoft.com/office/powerpoint/2010/main" val="3349776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CEE681FC-F522-8F4B-9027-DE811EA9FBDF}" type="datetimeFigureOut">
              <a:rPr lang="en-US" smtClean="0"/>
              <a:t>1/27/21</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94B801A7-F7C6-6047-AD46-73805E991232}" type="slidenum">
              <a:rPr lang="en-US" smtClean="0"/>
              <a:t>‹#›</a:t>
            </a:fld>
            <a:endParaRPr lang="en-US"/>
          </a:p>
        </p:txBody>
      </p:sp>
    </p:spTree>
    <p:extLst>
      <p:ext uri="{BB962C8B-B14F-4D97-AF65-F5344CB8AC3E}">
        <p14:creationId xmlns:p14="http://schemas.microsoft.com/office/powerpoint/2010/main" val="402161806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Layout" Target="../slideLayouts/slideLayout1.xml"/><Relationship Id="rId5" Type="http://schemas.openxmlformats.org/officeDocument/2006/relationships/image" Target="../media/image4.emf"/><Relationship Id="rId4" Type="http://schemas.openxmlformats.org/officeDocument/2006/relationships/image" Target="../media/image3.emf"/></Relationships>
</file>

<file path=ppt/slides/_rels/slide2.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1.xml"/><Relationship Id="rId5" Type="http://schemas.openxmlformats.org/officeDocument/2006/relationships/image" Target="../media/image8.emf"/><Relationship Id="rId4" Type="http://schemas.openxmlformats.org/officeDocument/2006/relationships/image" Target="../media/image7.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 name="Group 32">
            <a:extLst>
              <a:ext uri="{FF2B5EF4-FFF2-40B4-BE49-F238E27FC236}">
                <a16:creationId xmlns:a16="http://schemas.microsoft.com/office/drawing/2014/main" id="{7E8073C7-6BB6-B642-B823-D829EA76DDBE}"/>
              </a:ext>
            </a:extLst>
          </p:cNvPr>
          <p:cNvGrpSpPr/>
          <p:nvPr/>
        </p:nvGrpSpPr>
        <p:grpSpPr>
          <a:xfrm>
            <a:off x="222256" y="419126"/>
            <a:ext cx="6793430" cy="3593173"/>
            <a:chOff x="222256" y="419126"/>
            <a:chExt cx="6793430" cy="3593173"/>
          </a:xfrm>
        </p:grpSpPr>
        <p:sp>
          <p:nvSpPr>
            <p:cNvPr id="4" name="TextBox 3">
              <a:extLst>
                <a:ext uri="{FF2B5EF4-FFF2-40B4-BE49-F238E27FC236}">
                  <a16:creationId xmlns:a16="http://schemas.microsoft.com/office/drawing/2014/main" id="{74294A00-1E02-8647-8BA1-B41A5F43605B}"/>
                </a:ext>
              </a:extLst>
            </p:cNvPr>
            <p:cNvSpPr txBox="1"/>
            <p:nvPr/>
          </p:nvSpPr>
          <p:spPr>
            <a:xfrm rot="16200000">
              <a:off x="-190576" y="1746179"/>
              <a:ext cx="1227941" cy="246221"/>
            </a:xfrm>
            <a:prstGeom prst="rect">
              <a:avLst/>
            </a:prstGeom>
            <a:solidFill>
              <a:schemeClr val="bg1"/>
            </a:solidFill>
          </p:spPr>
          <p:txBody>
            <a:bodyPr wrap="square" rtlCol="0">
              <a:spAutoFit/>
            </a:bodyPr>
            <a:lstStyle/>
            <a:p>
              <a:r>
                <a:rPr lang="el-GR" sz="1000" dirty="0">
                  <a:latin typeface="Times New Roman" pitchFamily="18" charset="0"/>
                  <a:cs typeface="Times New Roman" pitchFamily="18" charset="0"/>
                </a:rPr>
                <a:t>δ</a:t>
              </a:r>
              <a:r>
                <a:rPr lang="en-GB" sz="1000" dirty="0">
                  <a:latin typeface="Times New Roman" pitchFamily="18" charset="0"/>
                  <a:cs typeface="Times New Roman" pitchFamily="18" charset="0"/>
                </a:rPr>
                <a:t>(</a:t>
              </a:r>
              <a:r>
                <a:rPr lang="en-GB" sz="1000" baseline="30000" dirty="0">
                  <a:latin typeface="Times New Roman" pitchFamily="18" charset="0"/>
                  <a:cs typeface="Times New Roman" pitchFamily="18" charset="0"/>
                </a:rPr>
                <a:t>15</a:t>
              </a:r>
              <a:r>
                <a:rPr lang="en-GB" sz="1000" dirty="0">
                  <a:latin typeface="Times New Roman" pitchFamily="18" charset="0"/>
                  <a:cs typeface="Times New Roman" pitchFamily="18" charset="0"/>
                </a:rPr>
                <a:t>N) [ppm]</a:t>
              </a:r>
            </a:p>
          </p:txBody>
        </p:sp>
        <p:sp>
          <p:nvSpPr>
            <p:cNvPr id="5" name="TextBox 4">
              <a:extLst>
                <a:ext uri="{FF2B5EF4-FFF2-40B4-BE49-F238E27FC236}">
                  <a16:creationId xmlns:a16="http://schemas.microsoft.com/office/drawing/2014/main" id="{02E91C2F-1A12-C947-8F9F-B2AEAD13965F}"/>
                </a:ext>
              </a:extLst>
            </p:cNvPr>
            <p:cNvSpPr txBox="1"/>
            <p:nvPr/>
          </p:nvSpPr>
          <p:spPr>
            <a:xfrm>
              <a:off x="2959770" y="3766078"/>
              <a:ext cx="1133484" cy="246221"/>
            </a:xfrm>
            <a:prstGeom prst="rect">
              <a:avLst/>
            </a:prstGeom>
            <a:noFill/>
          </p:spPr>
          <p:txBody>
            <a:bodyPr wrap="square" rtlCol="0">
              <a:spAutoFit/>
            </a:bodyPr>
            <a:lstStyle/>
            <a:p>
              <a:r>
                <a:rPr lang="el-GR" sz="1000" dirty="0">
                  <a:latin typeface="Times New Roman" pitchFamily="18" charset="0"/>
                  <a:cs typeface="Times New Roman" pitchFamily="18" charset="0"/>
                </a:rPr>
                <a:t>δ</a:t>
              </a:r>
              <a:r>
                <a:rPr lang="en-GB" sz="1000" dirty="0">
                  <a:latin typeface="Times New Roman" pitchFamily="18" charset="0"/>
                  <a:cs typeface="Times New Roman" pitchFamily="18" charset="0"/>
                </a:rPr>
                <a:t>(</a:t>
              </a:r>
              <a:r>
                <a:rPr lang="en-GB" sz="1000" baseline="30000" dirty="0">
                  <a:latin typeface="Times New Roman" pitchFamily="18" charset="0"/>
                  <a:cs typeface="Times New Roman" pitchFamily="18" charset="0"/>
                </a:rPr>
                <a:t>1</a:t>
              </a:r>
              <a:r>
                <a:rPr lang="en-GB" sz="1000" dirty="0">
                  <a:latin typeface="Times New Roman" pitchFamily="18" charset="0"/>
                  <a:cs typeface="Times New Roman" pitchFamily="18" charset="0"/>
                </a:rPr>
                <a:t>H) [ppm]</a:t>
              </a:r>
            </a:p>
          </p:txBody>
        </p:sp>
        <p:sp>
          <p:nvSpPr>
            <p:cNvPr id="7" name="TextBox 6">
              <a:extLst>
                <a:ext uri="{FF2B5EF4-FFF2-40B4-BE49-F238E27FC236}">
                  <a16:creationId xmlns:a16="http://schemas.microsoft.com/office/drawing/2014/main" id="{D9499C8D-59C3-D14B-9CD8-33E0DD84B7FA}"/>
                </a:ext>
              </a:extLst>
            </p:cNvPr>
            <p:cNvSpPr txBox="1"/>
            <p:nvPr/>
          </p:nvSpPr>
          <p:spPr>
            <a:xfrm>
              <a:off x="222256" y="419126"/>
              <a:ext cx="561980" cy="307777"/>
            </a:xfrm>
            <a:prstGeom prst="rect">
              <a:avLst/>
            </a:prstGeom>
            <a:noFill/>
          </p:spPr>
          <p:txBody>
            <a:bodyPr wrap="square" rtlCol="0">
              <a:spAutoFit/>
            </a:bodyPr>
            <a:lstStyle/>
            <a:p>
              <a:r>
                <a:rPr lang="en-GB" sz="1400" dirty="0">
                  <a:latin typeface="Times New Roman" pitchFamily="18" charset="0"/>
                  <a:cs typeface="Times New Roman" pitchFamily="18" charset="0"/>
                </a:rPr>
                <a:t>A)</a:t>
              </a:r>
            </a:p>
          </p:txBody>
        </p:sp>
        <p:pic>
          <p:nvPicPr>
            <p:cNvPr id="9" name="Picture 8">
              <a:extLst>
                <a:ext uri="{FF2B5EF4-FFF2-40B4-BE49-F238E27FC236}">
                  <a16:creationId xmlns:a16="http://schemas.microsoft.com/office/drawing/2014/main" id="{8A3E450F-7163-B648-AEF6-7F841B61AF73}"/>
                </a:ext>
              </a:extLst>
            </p:cNvPr>
            <p:cNvPicPr>
              <a:picLocks noChangeAspect="1"/>
            </p:cNvPicPr>
            <p:nvPr/>
          </p:nvPicPr>
          <p:blipFill rotWithShape="1">
            <a:blip r:embed="rId2"/>
            <a:srcRect l="7037" t="40169" r="11490" b="22399"/>
            <a:stretch/>
          </p:blipFill>
          <p:spPr>
            <a:xfrm>
              <a:off x="546504" y="584200"/>
              <a:ext cx="5400000" cy="3210700"/>
            </a:xfrm>
            <a:prstGeom prst="rect">
              <a:avLst/>
            </a:prstGeom>
          </p:spPr>
        </p:pic>
        <p:sp>
          <p:nvSpPr>
            <p:cNvPr id="14" name="Rectangle 13">
              <a:extLst>
                <a:ext uri="{FF2B5EF4-FFF2-40B4-BE49-F238E27FC236}">
                  <a16:creationId xmlns:a16="http://schemas.microsoft.com/office/drawing/2014/main" id="{CF50755E-8EF5-CF4A-B102-4F5503ACEAC2}"/>
                </a:ext>
              </a:extLst>
            </p:cNvPr>
            <p:cNvSpPr/>
            <p:nvPr/>
          </p:nvSpPr>
          <p:spPr>
            <a:xfrm>
              <a:off x="4939262" y="1982979"/>
              <a:ext cx="1574356" cy="144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49C6A3BE-C4CB-3D45-BC18-B596D8D0D991}"/>
                </a:ext>
              </a:extLst>
            </p:cNvPr>
            <p:cNvPicPr>
              <a:picLocks noChangeAspect="1"/>
            </p:cNvPicPr>
            <p:nvPr/>
          </p:nvPicPr>
          <p:blipFill rotWithShape="1">
            <a:blip r:embed="rId3"/>
            <a:srcRect l="11209" t="31481" r="11476" b="15721"/>
            <a:stretch/>
          </p:blipFill>
          <p:spPr>
            <a:xfrm>
              <a:off x="4991722" y="2007058"/>
              <a:ext cx="1574357" cy="1391315"/>
            </a:xfrm>
            <a:prstGeom prst="rect">
              <a:avLst/>
            </a:prstGeom>
          </p:spPr>
        </p:pic>
        <p:sp>
          <p:nvSpPr>
            <p:cNvPr id="15" name="TextBox 14">
              <a:extLst>
                <a:ext uri="{FF2B5EF4-FFF2-40B4-BE49-F238E27FC236}">
                  <a16:creationId xmlns:a16="http://schemas.microsoft.com/office/drawing/2014/main" id="{42D28794-A634-A64B-B921-D5948A34A3C8}"/>
                </a:ext>
              </a:extLst>
            </p:cNvPr>
            <p:cNvSpPr txBox="1"/>
            <p:nvPr/>
          </p:nvSpPr>
          <p:spPr>
            <a:xfrm>
              <a:off x="4646400" y="1906432"/>
              <a:ext cx="846750" cy="246221"/>
            </a:xfrm>
            <a:prstGeom prst="rect">
              <a:avLst/>
            </a:prstGeom>
            <a:noFill/>
          </p:spPr>
          <p:txBody>
            <a:bodyPr wrap="square" rtlCol="0">
              <a:spAutoFit/>
            </a:bodyPr>
            <a:lstStyle/>
            <a:p>
              <a:r>
                <a:rPr lang="en-US" sz="1000" dirty="0">
                  <a:latin typeface="Courier" pitchFamily="2" charset="0"/>
                </a:rPr>
                <a:t>118</a:t>
              </a:r>
            </a:p>
          </p:txBody>
        </p:sp>
        <p:sp>
          <p:nvSpPr>
            <p:cNvPr id="16" name="TextBox 15">
              <a:extLst>
                <a:ext uri="{FF2B5EF4-FFF2-40B4-BE49-F238E27FC236}">
                  <a16:creationId xmlns:a16="http://schemas.microsoft.com/office/drawing/2014/main" id="{CB265E16-0132-E349-B199-E4696F27DF19}"/>
                </a:ext>
              </a:extLst>
            </p:cNvPr>
            <p:cNvSpPr txBox="1"/>
            <p:nvPr/>
          </p:nvSpPr>
          <p:spPr>
            <a:xfrm>
              <a:off x="4650081" y="2296236"/>
              <a:ext cx="846750" cy="400110"/>
            </a:xfrm>
            <a:prstGeom prst="rect">
              <a:avLst/>
            </a:prstGeom>
            <a:noFill/>
          </p:spPr>
          <p:txBody>
            <a:bodyPr wrap="square" rtlCol="0">
              <a:spAutoFit/>
            </a:bodyPr>
            <a:lstStyle/>
            <a:p>
              <a:r>
                <a:rPr lang="en-US" sz="1000" dirty="0">
                  <a:latin typeface="Courier" pitchFamily="2" charset="0"/>
                </a:rPr>
                <a:t>120</a:t>
              </a:r>
            </a:p>
            <a:p>
              <a:endParaRPr lang="en-US" sz="1000" dirty="0">
                <a:latin typeface="Courier" pitchFamily="2" charset="0"/>
              </a:endParaRPr>
            </a:p>
          </p:txBody>
        </p:sp>
        <p:sp>
          <p:nvSpPr>
            <p:cNvPr id="17" name="TextBox 16">
              <a:extLst>
                <a:ext uri="{FF2B5EF4-FFF2-40B4-BE49-F238E27FC236}">
                  <a16:creationId xmlns:a16="http://schemas.microsoft.com/office/drawing/2014/main" id="{FEFD6D6C-9155-D84C-ACAE-30B4790BD7DA}"/>
                </a:ext>
              </a:extLst>
            </p:cNvPr>
            <p:cNvSpPr txBox="1"/>
            <p:nvPr/>
          </p:nvSpPr>
          <p:spPr>
            <a:xfrm>
              <a:off x="4648715" y="2686312"/>
              <a:ext cx="846750" cy="246221"/>
            </a:xfrm>
            <a:prstGeom prst="rect">
              <a:avLst/>
            </a:prstGeom>
            <a:noFill/>
          </p:spPr>
          <p:txBody>
            <a:bodyPr wrap="square" rtlCol="0">
              <a:spAutoFit/>
            </a:bodyPr>
            <a:lstStyle/>
            <a:p>
              <a:r>
                <a:rPr lang="en-US" sz="1000" dirty="0">
                  <a:latin typeface="Courier" pitchFamily="2" charset="0"/>
                </a:rPr>
                <a:t>122</a:t>
              </a:r>
            </a:p>
          </p:txBody>
        </p:sp>
        <p:sp>
          <p:nvSpPr>
            <p:cNvPr id="18" name="TextBox 17">
              <a:extLst>
                <a:ext uri="{FF2B5EF4-FFF2-40B4-BE49-F238E27FC236}">
                  <a16:creationId xmlns:a16="http://schemas.microsoft.com/office/drawing/2014/main" id="{08F9BB9D-5936-5D43-8B14-F1CEA6DDA17E}"/>
                </a:ext>
              </a:extLst>
            </p:cNvPr>
            <p:cNvSpPr txBox="1"/>
            <p:nvPr/>
          </p:nvSpPr>
          <p:spPr>
            <a:xfrm>
              <a:off x="4646400" y="3082850"/>
              <a:ext cx="846750" cy="246221"/>
            </a:xfrm>
            <a:prstGeom prst="rect">
              <a:avLst/>
            </a:prstGeom>
            <a:noFill/>
          </p:spPr>
          <p:txBody>
            <a:bodyPr wrap="square" rtlCol="0">
              <a:spAutoFit/>
            </a:bodyPr>
            <a:lstStyle/>
            <a:p>
              <a:r>
                <a:rPr lang="en-US" sz="1000" dirty="0">
                  <a:latin typeface="Courier" pitchFamily="2" charset="0"/>
                </a:rPr>
                <a:t>124</a:t>
              </a:r>
            </a:p>
          </p:txBody>
        </p:sp>
        <p:sp>
          <p:nvSpPr>
            <p:cNvPr id="19" name="TextBox 18">
              <a:extLst>
                <a:ext uri="{FF2B5EF4-FFF2-40B4-BE49-F238E27FC236}">
                  <a16:creationId xmlns:a16="http://schemas.microsoft.com/office/drawing/2014/main" id="{6715D4A8-AD5D-0343-9843-32D4205D768D}"/>
                </a:ext>
              </a:extLst>
            </p:cNvPr>
            <p:cNvSpPr txBox="1"/>
            <p:nvPr/>
          </p:nvSpPr>
          <p:spPr>
            <a:xfrm>
              <a:off x="5384147" y="3368893"/>
              <a:ext cx="846750" cy="400110"/>
            </a:xfrm>
            <a:prstGeom prst="rect">
              <a:avLst/>
            </a:prstGeom>
            <a:noFill/>
          </p:spPr>
          <p:txBody>
            <a:bodyPr wrap="square" rtlCol="0">
              <a:spAutoFit/>
            </a:bodyPr>
            <a:lstStyle/>
            <a:p>
              <a:r>
                <a:rPr lang="en-US" sz="1000" dirty="0">
                  <a:latin typeface="Courier" pitchFamily="2" charset="0"/>
                </a:rPr>
                <a:t>8.4</a:t>
              </a:r>
            </a:p>
            <a:p>
              <a:endParaRPr lang="en-US" sz="1000" dirty="0">
                <a:latin typeface="Courier" pitchFamily="2" charset="0"/>
              </a:endParaRPr>
            </a:p>
          </p:txBody>
        </p:sp>
        <p:sp>
          <p:nvSpPr>
            <p:cNvPr id="20" name="TextBox 19">
              <a:extLst>
                <a:ext uri="{FF2B5EF4-FFF2-40B4-BE49-F238E27FC236}">
                  <a16:creationId xmlns:a16="http://schemas.microsoft.com/office/drawing/2014/main" id="{C5A98224-C1C1-5E4D-9E04-0C9E030D1455}"/>
                </a:ext>
              </a:extLst>
            </p:cNvPr>
            <p:cNvSpPr txBox="1"/>
            <p:nvPr/>
          </p:nvSpPr>
          <p:spPr>
            <a:xfrm>
              <a:off x="6168936" y="3369290"/>
              <a:ext cx="846750" cy="246221"/>
            </a:xfrm>
            <a:prstGeom prst="rect">
              <a:avLst/>
            </a:prstGeom>
            <a:noFill/>
          </p:spPr>
          <p:txBody>
            <a:bodyPr wrap="square" rtlCol="0">
              <a:spAutoFit/>
            </a:bodyPr>
            <a:lstStyle/>
            <a:p>
              <a:r>
                <a:rPr lang="en-US" sz="1000" dirty="0">
                  <a:latin typeface="Courier" pitchFamily="2" charset="0"/>
                </a:rPr>
                <a:t>8.0</a:t>
              </a:r>
            </a:p>
          </p:txBody>
        </p:sp>
      </p:grpSp>
      <p:grpSp>
        <p:nvGrpSpPr>
          <p:cNvPr id="43" name="Group 42">
            <a:extLst>
              <a:ext uri="{FF2B5EF4-FFF2-40B4-BE49-F238E27FC236}">
                <a16:creationId xmlns:a16="http://schemas.microsoft.com/office/drawing/2014/main" id="{ADA8C496-D637-664D-BD6A-3E5575034588}"/>
              </a:ext>
            </a:extLst>
          </p:cNvPr>
          <p:cNvGrpSpPr/>
          <p:nvPr/>
        </p:nvGrpSpPr>
        <p:grpSpPr>
          <a:xfrm>
            <a:off x="222256" y="4572000"/>
            <a:ext cx="6793430" cy="3593173"/>
            <a:chOff x="224756" y="4596390"/>
            <a:chExt cx="6793430" cy="3593173"/>
          </a:xfrm>
        </p:grpSpPr>
        <p:sp>
          <p:nvSpPr>
            <p:cNvPr id="22" name="TextBox 21">
              <a:extLst>
                <a:ext uri="{FF2B5EF4-FFF2-40B4-BE49-F238E27FC236}">
                  <a16:creationId xmlns:a16="http://schemas.microsoft.com/office/drawing/2014/main" id="{6CA68F45-B2C2-BD4C-9D1A-67C59FA27F9D}"/>
                </a:ext>
              </a:extLst>
            </p:cNvPr>
            <p:cNvSpPr txBox="1"/>
            <p:nvPr/>
          </p:nvSpPr>
          <p:spPr>
            <a:xfrm>
              <a:off x="2962270" y="7943342"/>
              <a:ext cx="1133484" cy="246221"/>
            </a:xfrm>
            <a:prstGeom prst="rect">
              <a:avLst/>
            </a:prstGeom>
            <a:noFill/>
          </p:spPr>
          <p:txBody>
            <a:bodyPr wrap="square" rtlCol="0">
              <a:spAutoFit/>
            </a:bodyPr>
            <a:lstStyle/>
            <a:p>
              <a:r>
                <a:rPr lang="el-GR" sz="1000" dirty="0">
                  <a:latin typeface="Times New Roman" pitchFamily="18" charset="0"/>
                  <a:cs typeface="Times New Roman" pitchFamily="18" charset="0"/>
                </a:rPr>
                <a:t>δ</a:t>
              </a:r>
              <a:r>
                <a:rPr lang="en-GB" sz="1000" dirty="0">
                  <a:latin typeface="Times New Roman" pitchFamily="18" charset="0"/>
                  <a:cs typeface="Times New Roman" pitchFamily="18" charset="0"/>
                </a:rPr>
                <a:t>(</a:t>
              </a:r>
              <a:r>
                <a:rPr lang="en-GB" sz="1000" baseline="30000" dirty="0">
                  <a:latin typeface="Times New Roman" pitchFamily="18" charset="0"/>
                  <a:cs typeface="Times New Roman" pitchFamily="18" charset="0"/>
                </a:rPr>
                <a:t>1</a:t>
              </a:r>
              <a:r>
                <a:rPr lang="en-GB" sz="1000" dirty="0">
                  <a:latin typeface="Times New Roman" pitchFamily="18" charset="0"/>
                  <a:cs typeface="Times New Roman" pitchFamily="18" charset="0"/>
                </a:rPr>
                <a:t>H) [ppm]</a:t>
              </a:r>
            </a:p>
          </p:txBody>
        </p:sp>
        <p:sp>
          <p:nvSpPr>
            <p:cNvPr id="32" name="TextBox 31">
              <a:extLst>
                <a:ext uri="{FF2B5EF4-FFF2-40B4-BE49-F238E27FC236}">
                  <a16:creationId xmlns:a16="http://schemas.microsoft.com/office/drawing/2014/main" id="{5BC6E7BD-EB66-DA4A-B6EC-DDB9436FC330}"/>
                </a:ext>
              </a:extLst>
            </p:cNvPr>
            <p:cNvSpPr txBox="1"/>
            <p:nvPr/>
          </p:nvSpPr>
          <p:spPr>
            <a:xfrm>
              <a:off x="6171436" y="7546554"/>
              <a:ext cx="846750" cy="246221"/>
            </a:xfrm>
            <a:prstGeom prst="rect">
              <a:avLst/>
            </a:prstGeom>
            <a:noFill/>
          </p:spPr>
          <p:txBody>
            <a:bodyPr wrap="square" rtlCol="0">
              <a:spAutoFit/>
            </a:bodyPr>
            <a:lstStyle/>
            <a:p>
              <a:r>
                <a:rPr lang="en-US" sz="1000" dirty="0">
                  <a:latin typeface="Courier" pitchFamily="2" charset="0"/>
                </a:rPr>
                <a:t>8.0</a:t>
              </a:r>
            </a:p>
          </p:txBody>
        </p:sp>
        <p:pic>
          <p:nvPicPr>
            <p:cNvPr id="35" name="Picture 34">
              <a:extLst>
                <a:ext uri="{FF2B5EF4-FFF2-40B4-BE49-F238E27FC236}">
                  <a16:creationId xmlns:a16="http://schemas.microsoft.com/office/drawing/2014/main" id="{C0588755-E9CE-B747-B6AE-D016F9587B62}"/>
                </a:ext>
              </a:extLst>
            </p:cNvPr>
            <p:cNvPicPr>
              <a:picLocks noChangeAspect="1"/>
            </p:cNvPicPr>
            <p:nvPr/>
          </p:nvPicPr>
          <p:blipFill rotWithShape="1">
            <a:blip r:embed="rId4"/>
            <a:srcRect l="7105" t="39809" r="11582" b="21441"/>
            <a:stretch/>
          </p:blipFill>
          <p:spPr>
            <a:xfrm>
              <a:off x="740380" y="4776395"/>
              <a:ext cx="5206124" cy="3210701"/>
            </a:xfrm>
            <a:prstGeom prst="rect">
              <a:avLst/>
            </a:prstGeom>
          </p:spPr>
        </p:pic>
        <p:sp>
          <p:nvSpPr>
            <p:cNvPr id="21" name="TextBox 20">
              <a:extLst>
                <a:ext uri="{FF2B5EF4-FFF2-40B4-BE49-F238E27FC236}">
                  <a16:creationId xmlns:a16="http://schemas.microsoft.com/office/drawing/2014/main" id="{39CB15D2-A32D-5248-8718-94454DDAC5E9}"/>
                </a:ext>
              </a:extLst>
            </p:cNvPr>
            <p:cNvSpPr txBox="1"/>
            <p:nvPr/>
          </p:nvSpPr>
          <p:spPr>
            <a:xfrm rot="16200000">
              <a:off x="-45671" y="5923443"/>
              <a:ext cx="1227941" cy="246221"/>
            </a:xfrm>
            <a:prstGeom prst="rect">
              <a:avLst/>
            </a:prstGeom>
            <a:solidFill>
              <a:schemeClr val="bg1"/>
            </a:solidFill>
          </p:spPr>
          <p:txBody>
            <a:bodyPr wrap="square" rtlCol="0">
              <a:spAutoFit/>
            </a:bodyPr>
            <a:lstStyle/>
            <a:p>
              <a:r>
                <a:rPr lang="el-GR" sz="1000" dirty="0">
                  <a:latin typeface="Times New Roman" pitchFamily="18" charset="0"/>
                  <a:cs typeface="Times New Roman" pitchFamily="18" charset="0"/>
                </a:rPr>
                <a:t>δ</a:t>
              </a:r>
              <a:r>
                <a:rPr lang="en-GB" sz="1000" dirty="0">
                  <a:latin typeface="Times New Roman" pitchFamily="18" charset="0"/>
                  <a:cs typeface="Times New Roman" pitchFamily="18" charset="0"/>
                </a:rPr>
                <a:t>(</a:t>
              </a:r>
              <a:r>
                <a:rPr lang="en-GB" sz="1000" baseline="30000" dirty="0">
                  <a:latin typeface="Times New Roman" pitchFamily="18" charset="0"/>
                  <a:cs typeface="Times New Roman" pitchFamily="18" charset="0"/>
                </a:rPr>
                <a:t>15</a:t>
              </a:r>
              <a:r>
                <a:rPr lang="en-GB" sz="1000" dirty="0">
                  <a:latin typeface="Times New Roman" pitchFamily="18" charset="0"/>
                  <a:cs typeface="Times New Roman" pitchFamily="18" charset="0"/>
                </a:rPr>
                <a:t>N) [ppm]</a:t>
              </a:r>
            </a:p>
          </p:txBody>
        </p:sp>
        <p:sp>
          <p:nvSpPr>
            <p:cNvPr id="23" name="TextBox 22">
              <a:extLst>
                <a:ext uri="{FF2B5EF4-FFF2-40B4-BE49-F238E27FC236}">
                  <a16:creationId xmlns:a16="http://schemas.microsoft.com/office/drawing/2014/main" id="{FF67CEAB-6830-9F47-BFF9-C1DC5D99B2E7}"/>
                </a:ext>
              </a:extLst>
            </p:cNvPr>
            <p:cNvSpPr txBox="1"/>
            <p:nvPr/>
          </p:nvSpPr>
          <p:spPr>
            <a:xfrm>
              <a:off x="224756" y="4596390"/>
              <a:ext cx="561980" cy="307777"/>
            </a:xfrm>
            <a:prstGeom prst="rect">
              <a:avLst/>
            </a:prstGeom>
            <a:noFill/>
          </p:spPr>
          <p:txBody>
            <a:bodyPr wrap="square" rtlCol="0">
              <a:spAutoFit/>
            </a:bodyPr>
            <a:lstStyle/>
            <a:p>
              <a:r>
                <a:rPr lang="en-GB" sz="1400" dirty="0">
                  <a:latin typeface="Times New Roman" pitchFamily="18" charset="0"/>
                  <a:cs typeface="Times New Roman" pitchFamily="18" charset="0"/>
                </a:rPr>
                <a:t>B)</a:t>
              </a:r>
            </a:p>
          </p:txBody>
        </p:sp>
        <p:sp>
          <p:nvSpPr>
            <p:cNvPr id="25" name="Rectangle 24">
              <a:extLst>
                <a:ext uri="{FF2B5EF4-FFF2-40B4-BE49-F238E27FC236}">
                  <a16:creationId xmlns:a16="http://schemas.microsoft.com/office/drawing/2014/main" id="{3F5AB849-863E-5344-AE50-BD6334D6C662}"/>
                </a:ext>
              </a:extLst>
            </p:cNvPr>
            <p:cNvSpPr/>
            <p:nvPr/>
          </p:nvSpPr>
          <p:spPr>
            <a:xfrm>
              <a:off x="4941762" y="6160243"/>
              <a:ext cx="1574356" cy="144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84797A82-3C02-EA44-B248-07B63CD9C954}"/>
                </a:ext>
              </a:extLst>
            </p:cNvPr>
            <p:cNvSpPr txBox="1"/>
            <p:nvPr/>
          </p:nvSpPr>
          <p:spPr>
            <a:xfrm>
              <a:off x="4648900" y="6083696"/>
              <a:ext cx="846750" cy="246221"/>
            </a:xfrm>
            <a:prstGeom prst="rect">
              <a:avLst/>
            </a:prstGeom>
            <a:noFill/>
          </p:spPr>
          <p:txBody>
            <a:bodyPr wrap="square" rtlCol="0">
              <a:spAutoFit/>
            </a:bodyPr>
            <a:lstStyle/>
            <a:p>
              <a:r>
                <a:rPr lang="en-US" sz="1000" dirty="0">
                  <a:latin typeface="Courier" pitchFamily="2" charset="0"/>
                </a:rPr>
                <a:t>118</a:t>
              </a:r>
            </a:p>
          </p:txBody>
        </p:sp>
        <p:sp>
          <p:nvSpPr>
            <p:cNvPr id="28" name="TextBox 27">
              <a:extLst>
                <a:ext uri="{FF2B5EF4-FFF2-40B4-BE49-F238E27FC236}">
                  <a16:creationId xmlns:a16="http://schemas.microsoft.com/office/drawing/2014/main" id="{EFAB9A4E-B441-4845-9DEC-C3A0B22997F9}"/>
                </a:ext>
              </a:extLst>
            </p:cNvPr>
            <p:cNvSpPr txBox="1"/>
            <p:nvPr/>
          </p:nvSpPr>
          <p:spPr>
            <a:xfrm>
              <a:off x="4652581" y="6473500"/>
              <a:ext cx="846750" cy="400110"/>
            </a:xfrm>
            <a:prstGeom prst="rect">
              <a:avLst/>
            </a:prstGeom>
            <a:noFill/>
          </p:spPr>
          <p:txBody>
            <a:bodyPr wrap="square" rtlCol="0">
              <a:spAutoFit/>
            </a:bodyPr>
            <a:lstStyle/>
            <a:p>
              <a:r>
                <a:rPr lang="en-US" sz="1000" dirty="0">
                  <a:latin typeface="Courier" pitchFamily="2" charset="0"/>
                </a:rPr>
                <a:t>120</a:t>
              </a:r>
            </a:p>
            <a:p>
              <a:endParaRPr lang="en-US" sz="1000" dirty="0">
                <a:latin typeface="Courier" pitchFamily="2" charset="0"/>
              </a:endParaRPr>
            </a:p>
          </p:txBody>
        </p:sp>
        <p:sp>
          <p:nvSpPr>
            <p:cNvPr id="29" name="TextBox 28">
              <a:extLst>
                <a:ext uri="{FF2B5EF4-FFF2-40B4-BE49-F238E27FC236}">
                  <a16:creationId xmlns:a16="http://schemas.microsoft.com/office/drawing/2014/main" id="{3B48FE96-B3A7-034F-A7EA-8062CE085FAC}"/>
                </a:ext>
              </a:extLst>
            </p:cNvPr>
            <p:cNvSpPr txBox="1"/>
            <p:nvPr/>
          </p:nvSpPr>
          <p:spPr>
            <a:xfrm>
              <a:off x="4651215" y="6863576"/>
              <a:ext cx="846750" cy="246221"/>
            </a:xfrm>
            <a:prstGeom prst="rect">
              <a:avLst/>
            </a:prstGeom>
            <a:noFill/>
          </p:spPr>
          <p:txBody>
            <a:bodyPr wrap="square" rtlCol="0">
              <a:spAutoFit/>
            </a:bodyPr>
            <a:lstStyle/>
            <a:p>
              <a:r>
                <a:rPr lang="en-US" sz="1000" dirty="0">
                  <a:latin typeface="Courier" pitchFamily="2" charset="0"/>
                </a:rPr>
                <a:t>122</a:t>
              </a:r>
            </a:p>
          </p:txBody>
        </p:sp>
        <p:sp>
          <p:nvSpPr>
            <p:cNvPr id="30" name="TextBox 29">
              <a:extLst>
                <a:ext uri="{FF2B5EF4-FFF2-40B4-BE49-F238E27FC236}">
                  <a16:creationId xmlns:a16="http://schemas.microsoft.com/office/drawing/2014/main" id="{ECDA3F80-ED3E-D848-91C3-0985A1F6A539}"/>
                </a:ext>
              </a:extLst>
            </p:cNvPr>
            <p:cNvSpPr txBox="1"/>
            <p:nvPr/>
          </p:nvSpPr>
          <p:spPr>
            <a:xfrm>
              <a:off x="4648900" y="7271266"/>
              <a:ext cx="846750" cy="246221"/>
            </a:xfrm>
            <a:prstGeom prst="rect">
              <a:avLst/>
            </a:prstGeom>
            <a:noFill/>
          </p:spPr>
          <p:txBody>
            <a:bodyPr wrap="square" rtlCol="0">
              <a:spAutoFit/>
            </a:bodyPr>
            <a:lstStyle/>
            <a:p>
              <a:r>
                <a:rPr lang="en-US" sz="1000" dirty="0">
                  <a:latin typeface="Courier" pitchFamily="2" charset="0"/>
                </a:rPr>
                <a:t>124</a:t>
              </a:r>
            </a:p>
          </p:txBody>
        </p:sp>
        <p:sp>
          <p:nvSpPr>
            <p:cNvPr id="31" name="TextBox 30">
              <a:extLst>
                <a:ext uri="{FF2B5EF4-FFF2-40B4-BE49-F238E27FC236}">
                  <a16:creationId xmlns:a16="http://schemas.microsoft.com/office/drawing/2014/main" id="{3C31E4A7-4551-D448-85C0-B7F4E3BEB96F}"/>
                </a:ext>
              </a:extLst>
            </p:cNvPr>
            <p:cNvSpPr txBox="1"/>
            <p:nvPr/>
          </p:nvSpPr>
          <p:spPr>
            <a:xfrm>
              <a:off x="5386647" y="7546157"/>
              <a:ext cx="846750" cy="400110"/>
            </a:xfrm>
            <a:prstGeom prst="rect">
              <a:avLst/>
            </a:prstGeom>
            <a:noFill/>
          </p:spPr>
          <p:txBody>
            <a:bodyPr wrap="square" rtlCol="0">
              <a:spAutoFit/>
            </a:bodyPr>
            <a:lstStyle/>
            <a:p>
              <a:r>
                <a:rPr lang="en-US" sz="1000" dirty="0">
                  <a:latin typeface="Courier" pitchFamily="2" charset="0"/>
                </a:rPr>
                <a:t>8.4</a:t>
              </a:r>
            </a:p>
            <a:p>
              <a:endParaRPr lang="en-US" sz="1000" dirty="0">
                <a:latin typeface="Courier" pitchFamily="2" charset="0"/>
              </a:endParaRPr>
            </a:p>
          </p:txBody>
        </p:sp>
        <p:pic>
          <p:nvPicPr>
            <p:cNvPr id="42" name="Picture 41">
              <a:extLst>
                <a:ext uri="{FF2B5EF4-FFF2-40B4-BE49-F238E27FC236}">
                  <a16:creationId xmlns:a16="http://schemas.microsoft.com/office/drawing/2014/main" id="{B5EF17EC-D6DC-1F46-974D-643F7C26B4F3}"/>
                </a:ext>
              </a:extLst>
            </p:cNvPr>
            <p:cNvPicPr>
              <a:picLocks noChangeAspect="1"/>
            </p:cNvPicPr>
            <p:nvPr/>
          </p:nvPicPr>
          <p:blipFill rotWithShape="1">
            <a:blip r:embed="rId5"/>
            <a:srcRect l="10897" t="31602" r="11545" b="15980"/>
            <a:stretch/>
          </p:blipFill>
          <p:spPr>
            <a:xfrm>
              <a:off x="4974771" y="6201906"/>
              <a:ext cx="1598734" cy="1398338"/>
            </a:xfrm>
            <a:prstGeom prst="rect">
              <a:avLst/>
            </a:prstGeom>
          </p:spPr>
        </p:pic>
      </p:grpSp>
    </p:spTree>
    <p:extLst>
      <p:ext uri="{BB962C8B-B14F-4D97-AF65-F5344CB8AC3E}">
        <p14:creationId xmlns:p14="http://schemas.microsoft.com/office/powerpoint/2010/main" val="21260054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25">
            <a:extLst>
              <a:ext uri="{FF2B5EF4-FFF2-40B4-BE49-F238E27FC236}">
                <a16:creationId xmlns:a16="http://schemas.microsoft.com/office/drawing/2014/main" id="{B9395242-02F2-0149-AA30-D44F173A07E8}"/>
              </a:ext>
            </a:extLst>
          </p:cNvPr>
          <p:cNvGrpSpPr/>
          <p:nvPr/>
        </p:nvGrpSpPr>
        <p:grpSpPr>
          <a:xfrm>
            <a:off x="222256" y="419126"/>
            <a:ext cx="6761531" cy="3476210"/>
            <a:chOff x="222256" y="419126"/>
            <a:chExt cx="6761531" cy="3476210"/>
          </a:xfrm>
        </p:grpSpPr>
        <p:pic>
          <p:nvPicPr>
            <p:cNvPr id="8" name="Picture 7">
              <a:extLst>
                <a:ext uri="{FF2B5EF4-FFF2-40B4-BE49-F238E27FC236}">
                  <a16:creationId xmlns:a16="http://schemas.microsoft.com/office/drawing/2014/main" id="{D829CF84-30A9-E348-B4BA-FCE9BA854AC0}"/>
                </a:ext>
              </a:extLst>
            </p:cNvPr>
            <p:cNvPicPr>
              <a:picLocks noChangeAspect="1"/>
            </p:cNvPicPr>
            <p:nvPr/>
          </p:nvPicPr>
          <p:blipFill rotWithShape="1">
            <a:blip r:embed="rId2"/>
            <a:srcRect l="6491" t="40459" r="11415" b="21702"/>
            <a:stretch/>
          </p:blipFill>
          <p:spPr>
            <a:xfrm>
              <a:off x="598965" y="564126"/>
              <a:ext cx="5222961" cy="3115486"/>
            </a:xfrm>
            <a:prstGeom prst="rect">
              <a:avLst/>
            </a:prstGeom>
          </p:spPr>
        </p:pic>
        <p:sp>
          <p:nvSpPr>
            <p:cNvPr id="4" name="TextBox 3">
              <a:extLst>
                <a:ext uri="{FF2B5EF4-FFF2-40B4-BE49-F238E27FC236}">
                  <a16:creationId xmlns:a16="http://schemas.microsoft.com/office/drawing/2014/main" id="{74294A00-1E02-8647-8BA1-B41A5F43605B}"/>
                </a:ext>
              </a:extLst>
            </p:cNvPr>
            <p:cNvSpPr txBox="1"/>
            <p:nvPr/>
          </p:nvSpPr>
          <p:spPr>
            <a:xfrm rot="16200000">
              <a:off x="-190576" y="1746179"/>
              <a:ext cx="1227941" cy="246221"/>
            </a:xfrm>
            <a:prstGeom prst="rect">
              <a:avLst/>
            </a:prstGeom>
            <a:solidFill>
              <a:schemeClr val="bg1"/>
            </a:solidFill>
          </p:spPr>
          <p:txBody>
            <a:bodyPr wrap="square" rtlCol="0">
              <a:spAutoFit/>
            </a:bodyPr>
            <a:lstStyle/>
            <a:p>
              <a:r>
                <a:rPr lang="el-GR" sz="1000" dirty="0">
                  <a:latin typeface="Times New Roman" pitchFamily="18" charset="0"/>
                  <a:cs typeface="Times New Roman" pitchFamily="18" charset="0"/>
                </a:rPr>
                <a:t>δ</a:t>
              </a:r>
              <a:r>
                <a:rPr lang="en-GB" sz="1000" dirty="0">
                  <a:latin typeface="Times New Roman" pitchFamily="18" charset="0"/>
                  <a:cs typeface="Times New Roman" pitchFamily="18" charset="0"/>
                </a:rPr>
                <a:t>(</a:t>
              </a:r>
              <a:r>
                <a:rPr lang="en-GB" sz="1000" baseline="30000" dirty="0">
                  <a:latin typeface="Times New Roman" pitchFamily="18" charset="0"/>
                  <a:cs typeface="Times New Roman" pitchFamily="18" charset="0"/>
                </a:rPr>
                <a:t>15</a:t>
              </a:r>
              <a:r>
                <a:rPr lang="en-GB" sz="1000" dirty="0">
                  <a:latin typeface="Times New Roman" pitchFamily="18" charset="0"/>
                  <a:cs typeface="Times New Roman" pitchFamily="18" charset="0"/>
                </a:rPr>
                <a:t>N) [ppm]</a:t>
              </a:r>
            </a:p>
          </p:txBody>
        </p:sp>
        <p:sp>
          <p:nvSpPr>
            <p:cNvPr id="5" name="TextBox 4">
              <a:extLst>
                <a:ext uri="{FF2B5EF4-FFF2-40B4-BE49-F238E27FC236}">
                  <a16:creationId xmlns:a16="http://schemas.microsoft.com/office/drawing/2014/main" id="{02E91C2F-1A12-C947-8F9F-B2AEAD13965F}"/>
                </a:ext>
              </a:extLst>
            </p:cNvPr>
            <p:cNvSpPr txBox="1"/>
            <p:nvPr/>
          </p:nvSpPr>
          <p:spPr>
            <a:xfrm>
              <a:off x="2959770" y="3649115"/>
              <a:ext cx="1133484" cy="246221"/>
            </a:xfrm>
            <a:prstGeom prst="rect">
              <a:avLst/>
            </a:prstGeom>
            <a:noFill/>
          </p:spPr>
          <p:txBody>
            <a:bodyPr wrap="square" rtlCol="0">
              <a:spAutoFit/>
            </a:bodyPr>
            <a:lstStyle/>
            <a:p>
              <a:r>
                <a:rPr lang="el-GR" sz="1000" dirty="0">
                  <a:latin typeface="Times New Roman" pitchFamily="18" charset="0"/>
                  <a:cs typeface="Times New Roman" pitchFamily="18" charset="0"/>
                </a:rPr>
                <a:t>δ</a:t>
              </a:r>
              <a:r>
                <a:rPr lang="en-GB" sz="1000" dirty="0">
                  <a:latin typeface="Times New Roman" pitchFamily="18" charset="0"/>
                  <a:cs typeface="Times New Roman" pitchFamily="18" charset="0"/>
                </a:rPr>
                <a:t>(</a:t>
              </a:r>
              <a:r>
                <a:rPr lang="en-GB" sz="1000" baseline="30000" dirty="0">
                  <a:latin typeface="Times New Roman" pitchFamily="18" charset="0"/>
                  <a:cs typeface="Times New Roman" pitchFamily="18" charset="0"/>
                </a:rPr>
                <a:t>1</a:t>
              </a:r>
              <a:r>
                <a:rPr lang="en-GB" sz="1000" dirty="0">
                  <a:latin typeface="Times New Roman" pitchFamily="18" charset="0"/>
                  <a:cs typeface="Times New Roman" pitchFamily="18" charset="0"/>
                </a:rPr>
                <a:t>H) [ppm]</a:t>
              </a:r>
            </a:p>
          </p:txBody>
        </p:sp>
        <p:sp>
          <p:nvSpPr>
            <p:cNvPr id="7" name="TextBox 6">
              <a:extLst>
                <a:ext uri="{FF2B5EF4-FFF2-40B4-BE49-F238E27FC236}">
                  <a16:creationId xmlns:a16="http://schemas.microsoft.com/office/drawing/2014/main" id="{D9499C8D-59C3-D14B-9CD8-33E0DD84B7FA}"/>
                </a:ext>
              </a:extLst>
            </p:cNvPr>
            <p:cNvSpPr txBox="1"/>
            <p:nvPr/>
          </p:nvSpPr>
          <p:spPr>
            <a:xfrm>
              <a:off x="222256" y="419126"/>
              <a:ext cx="561980" cy="307777"/>
            </a:xfrm>
            <a:prstGeom prst="rect">
              <a:avLst/>
            </a:prstGeom>
            <a:noFill/>
          </p:spPr>
          <p:txBody>
            <a:bodyPr wrap="square" rtlCol="0">
              <a:spAutoFit/>
            </a:bodyPr>
            <a:lstStyle/>
            <a:p>
              <a:r>
                <a:rPr lang="en-GB" sz="1400" dirty="0">
                  <a:latin typeface="Times New Roman" pitchFamily="18" charset="0"/>
                  <a:cs typeface="Times New Roman" pitchFamily="18" charset="0"/>
                </a:rPr>
                <a:t>C)</a:t>
              </a:r>
            </a:p>
          </p:txBody>
        </p:sp>
        <p:sp>
          <p:nvSpPr>
            <p:cNvPr id="14" name="Rectangle 13">
              <a:extLst>
                <a:ext uri="{FF2B5EF4-FFF2-40B4-BE49-F238E27FC236}">
                  <a16:creationId xmlns:a16="http://schemas.microsoft.com/office/drawing/2014/main" id="{CF50755E-8EF5-CF4A-B102-4F5503ACEAC2}"/>
                </a:ext>
              </a:extLst>
            </p:cNvPr>
            <p:cNvSpPr/>
            <p:nvPr/>
          </p:nvSpPr>
          <p:spPr>
            <a:xfrm>
              <a:off x="4907363" y="1927355"/>
              <a:ext cx="1574356" cy="136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42D28794-A634-A64B-B921-D5948A34A3C8}"/>
                </a:ext>
              </a:extLst>
            </p:cNvPr>
            <p:cNvSpPr txBox="1"/>
            <p:nvPr/>
          </p:nvSpPr>
          <p:spPr>
            <a:xfrm>
              <a:off x="4614501" y="1825557"/>
              <a:ext cx="846750" cy="246221"/>
            </a:xfrm>
            <a:prstGeom prst="rect">
              <a:avLst/>
            </a:prstGeom>
            <a:noFill/>
          </p:spPr>
          <p:txBody>
            <a:bodyPr wrap="square" rtlCol="0">
              <a:spAutoFit/>
            </a:bodyPr>
            <a:lstStyle/>
            <a:p>
              <a:r>
                <a:rPr lang="en-US" sz="1000" dirty="0">
                  <a:latin typeface="Courier" pitchFamily="2" charset="0"/>
                </a:rPr>
                <a:t>118</a:t>
              </a:r>
            </a:p>
          </p:txBody>
        </p:sp>
        <p:sp>
          <p:nvSpPr>
            <p:cNvPr id="16" name="TextBox 15">
              <a:extLst>
                <a:ext uri="{FF2B5EF4-FFF2-40B4-BE49-F238E27FC236}">
                  <a16:creationId xmlns:a16="http://schemas.microsoft.com/office/drawing/2014/main" id="{CB265E16-0132-E349-B199-E4696F27DF19}"/>
                </a:ext>
              </a:extLst>
            </p:cNvPr>
            <p:cNvSpPr txBox="1"/>
            <p:nvPr/>
          </p:nvSpPr>
          <p:spPr>
            <a:xfrm>
              <a:off x="4618182" y="2183462"/>
              <a:ext cx="846750" cy="400110"/>
            </a:xfrm>
            <a:prstGeom prst="rect">
              <a:avLst/>
            </a:prstGeom>
            <a:noFill/>
          </p:spPr>
          <p:txBody>
            <a:bodyPr wrap="square" rtlCol="0">
              <a:spAutoFit/>
            </a:bodyPr>
            <a:lstStyle/>
            <a:p>
              <a:r>
                <a:rPr lang="en-US" sz="1000" dirty="0">
                  <a:latin typeface="Courier" pitchFamily="2" charset="0"/>
                </a:rPr>
                <a:t>120</a:t>
              </a:r>
            </a:p>
            <a:p>
              <a:endParaRPr lang="en-US" sz="1000" dirty="0">
                <a:latin typeface="Courier" pitchFamily="2" charset="0"/>
              </a:endParaRPr>
            </a:p>
          </p:txBody>
        </p:sp>
        <p:sp>
          <p:nvSpPr>
            <p:cNvPr id="17" name="TextBox 16">
              <a:extLst>
                <a:ext uri="{FF2B5EF4-FFF2-40B4-BE49-F238E27FC236}">
                  <a16:creationId xmlns:a16="http://schemas.microsoft.com/office/drawing/2014/main" id="{FEFD6D6C-9155-D84C-ACAE-30B4790BD7DA}"/>
                </a:ext>
              </a:extLst>
            </p:cNvPr>
            <p:cNvSpPr txBox="1"/>
            <p:nvPr/>
          </p:nvSpPr>
          <p:spPr>
            <a:xfrm>
              <a:off x="4616816" y="2573538"/>
              <a:ext cx="846750" cy="246221"/>
            </a:xfrm>
            <a:prstGeom prst="rect">
              <a:avLst/>
            </a:prstGeom>
            <a:noFill/>
          </p:spPr>
          <p:txBody>
            <a:bodyPr wrap="square" rtlCol="0">
              <a:spAutoFit/>
            </a:bodyPr>
            <a:lstStyle/>
            <a:p>
              <a:r>
                <a:rPr lang="en-US" sz="1000" dirty="0">
                  <a:latin typeface="Courier" pitchFamily="2" charset="0"/>
                </a:rPr>
                <a:t>122</a:t>
              </a:r>
            </a:p>
          </p:txBody>
        </p:sp>
        <p:sp>
          <p:nvSpPr>
            <p:cNvPr id="18" name="TextBox 17">
              <a:extLst>
                <a:ext uri="{FF2B5EF4-FFF2-40B4-BE49-F238E27FC236}">
                  <a16:creationId xmlns:a16="http://schemas.microsoft.com/office/drawing/2014/main" id="{08F9BB9D-5936-5D43-8B14-F1CEA6DDA17E}"/>
                </a:ext>
              </a:extLst>
            </p:cNvPr>
            <p:cNvSpPr txBox="1"/>
            <p:nvPr/>
          </p:nvSpPr>
          <p:spPr>
            <a:xfrm>
              <a:off x="4614501" y="2971696"/>
              <a:ext cx="846750" cy="246221"/>
            </a:xfrm>
            <a:prstGeom prst="rect">
              <a:avLst/>
            </a:prstGeom>
            <a:noFill/>
          </p:spPr>
          <p:txBody>
            <a:bodyPr wrap="square" rtlCol="0">
              <a:spAutoFit/>
            </a:bodyPr>
            <a:lstStyle/>
            <a:p>
              <a:r>
                <a:rPr lang="en-US" sz="1000" dirty="0">
                  <a:latin typeface="Courier" pitchFamily="2" charset="0"/>
                </a:rPr>
                <a:t>124</a:t>
              </a:r>
            </a:p>
          </p:txBody>
        </p:sp>
        <p:sp>
          <p:nvSpPr>
            <p:cNvPr id="19" name="TextBox 18">
              <a:extLst>
                <a:ext uri="{FF2B5EF4-FFF2-40B4-BE49-F238E27FC236}">
                  <a16:creationId xmlns:a16="http://schemas.microsoft.com/office/drawing/2014/main" id="{6715D4A8-AD5D-0343-9843-32D4205D768D}"/>
                </a:ext>
              </a:extLst>
            </p:cNvPr>
            <p:cNvSpPr txBox="1"/>
            <p:nvPr/>
          </p:nvSpPr>
          <p:spPr>
            <a:xfrm>
              <a:off x="5352248" y="3234853"/>
              <a:ext cx="846750" cy="400110"/>
            </a:xfrm>
            <a:prstGeom prst="rect">
              <a:avLst/>
            </a:prstGeom>
            <a:noFill/>
          </p:spPr>
          <p:txBody>
            <a:bodyPr wrap="square" rtlCol="0">
              <a:spAutoFit/>
            </a:bodyPr>
            <a:lstStyle/>
            <a:p>
              <a:r>
                <a:rPr lang="en-US" sz="1000" dirty="0">
                  <a:latin typeface="Courier" pitchFamily="2" charset="0"/>
                </a:rPr>
                <a:t>8.4</a:t>
              </a:r>
            </a:p>
            <a:p>
              <a:endParaRPr lang="en-US" sz="1000" dirty="0">
                <a:latin typeface="Courier" pitchFamily="2" charset="0"/>
              </a:endParaRPr>
            </a:p>
          </p:txBody>
        </p:sp>
        <p:sp>
          <p:nvSpPr>
            <p:cNvPr id="20" name="TextBox 19">
              <a:extLst>
                <a:ext uri="{FF2B5EF4-FFF2-40B4-BE49-F238E27FC236}">
                  <a16:creationId xmlns:a16="http://schemas.microsoft.com/office/drawing/2014/main" id="{C5A98224-C1C1-5E4D-9E04-0C9E030D1455}"/>
                </a:ext>
              </a:extLst>
            </p:cNvPr>
            <p:cNvSpPr txBox="1"/>
            <p:nvPr/>
          </p:nvSpPr>
          <p:spPr>
            <a:xfrm>
              <a:off x="6137037" y="3235250"/>
              <a:ext cx="846750" cy="246221"/>
            </a:xfrm>
            <a:prstGeom prst="rect">
              <a:avLst/>
            </a:prstGeom>
            <a:noFill/>
          </p:spPr>
          <p:txBody>
            <a:bodyPr wrap="square" rtlCol="0">
              <a:spAutoFit/>
            </a:bodyPr>
            <a:lstStyle/>
            <a:p>
              <a:r>
                <a:rPr lang="en-US" sz="1000" dirty="0">
                  <a:latin typeface="Courier" pitchFamily="2" charset="0"/>
                </a:rPr>
                <a:t>8.0</a:t>
              </a:r>
            </a:p>
          </p:txBody>
        </p:sp>
        <p:pic>
          <p:nvPicPr>
            <p:cNvPr id="24" name="Picture 23">
              <a:extLst>
                <a:ext uri="{FF2B5EF4-FFF2-40B4-BE49-F238E27FC236}">
                  <a16:creationId xmlns:a16="http://schemas.microsoft.com/office/drawing/2014/main" id="{0F8BBB45-4736-CC41-A51F-D8C56FDE4FD7}"/>
                </a:ext>
              </a:extLst>
            </p:cNvPr>
            <p:cNvPicPr>
              <a:picLocks noChangeAspect="1"/>
            </p:cNvPicPr>
            <p:nvPr/>
          </p:nvPicPr>
          <p:blipFill rotWithShape="1">
            <a:blip r:embed="rId3"/>
            <a:srcRect l="11132" t="31908" r="11472" b="15533"/>
            <a:stretch/>
          </p:blipFill>
          <p:spPr>
            <a:xfrm>
              <a:off x="4965699" y="1930465"/>
              <a:ext cx="1561663" cy="1372400"/>
            </a:xfrm>
            <a:prstGeom prst="rect">
              <a:avLst/>
            </a:prstGeom>
          </p:spPr>
        </p:pic>
      </p:grpSp>
      <p:grpSp>
        <p:nvGrpSpPr>
          <p:cNvPr id="41" name="Group 40">
            <a:extLst>
              <a:ext uri="{FF2B5EF4-FFF2-40B4-BE49-F238E27FC236}">
                <a16:creationId xmlns:a16="http://schemas.microsoft.com/office/drawing/2014/main" id="{E9A5B742-734A-6F47-B81A-B84813BCEA6B}"/>
              </a:ext>
            </a:extLst>
          </p:cNvPr>
          <p:cNvGrpSpPr/>
          <p:nvPr/>
        </p:nvGrpSpPr>
        <p:grpSpPr>
          <a:xfrm>
            <a:off x="224756" y="4596390"/>
            <a:ext cx="6793430" cy="3593173"/>
            <a:chOff x="224756" y="4596390"/>
            <a:chExt cx="6793430" cy="3593173"/>
          </a:xfrm>
        </p:grpSpPr>
        <p:grpSp>
          <p:nvGrpSpPr>
            <p:cNvPr id="40" name="Group 39">
              <a:extLst>
                <a:ext uri="{FF2B5EF4-FFF2-40B4-BE49-F238E27FC236}">
                  <a16:creationId xmlns:a16="http://schemas.microsoft.com/office/drawing/2014/main" id="{8B43A277-6D2A-2345-9F97-48A5ABA1CF73}"/>
                </a:ext>
              </a:extLst>
            </p:cNvPr>
            <p:cNvGrpSpPr/>
            <p:nvPr/>
          </p:nvGrpSpPr>
          <p:grpSpPr>
            <a:xfrm>
              <a:off x="224756" y="4596390"/>
              <a:ext cx="6358767" cy="3593173"/>
              <a:chOff x="224756" y="4596390"/>
              <a:chExt cx="6358767" cy="3593173"/>
            </a:xfrm>
          </p:grpSpPr>
          <p:pic>
            <p:nvPicPr>
              <p:cNvPr id="36" name="Picture 35">
                <a:extLst>
                  <a:ext uri="{FF2B5EF4-FFF2-40B4-BE49-F238E27FC236}">
                    <a16:creationId xmlns:a16="http://schemas.microsoft.com/office/drawing/2014/main" id="{1D88E06F-1004-5944-AA18-FBF025DD832A}"/>
                  </a:ext>
                </a:extLst>
              </p:cNvPr>
              <p:cNvPicPr>
                <a:picLocks noChangeAspect="1"/>
              </p:cNvPicPr>
              <p:nvPr/>
            </p:nvPicPr>
            <p:blipFill rotWithShape="1">
              <a:blip r:embed="rId4"/>
              <a:srcRect l="6492" t="40964" r="11474" b="22864"/>
              <a:stretch/>
            </p:blipFill>
            <p:spPr>
              <a:xfrm>
                <a:off x="691410" y="5037540"/>
                <a:ext cx="5148000" cy="2937632"/>
              </a:xfrm>
              <a:prstGeom prst="rect">
                <a:avLst/>
              </a:prstGeom>
            </p:spPr>
          </p:pic>
          <p:sp>
            <p:nvSpPr>
              <p:cNvPr id="21" name="TextBox 20">
                <a:extLst>
                  <a:ext uri="{FF2B5EF4-FFF2-40B4-BE49-F238E27FC236}">
                    <a16:creationId xmlns:a16="http://schemas.microsoft.com/office/drawing/2014/main" id="{39CB15D2-A32D-5248-8718-94454DDAC5E9}"/>
                  </a:ext>
                </a:extLst>
              </p:cNvPr>
              <p:cNvSpPr txBox="1"/>
              <p:nvPr/>
            </p:nvSpPr>
            <p:spPr>
              <a:xfrm rot="16200000">
                <a:off x="-45671" y="6095828"/>
                <a:ext cx="1227941" cy="246221"/>
              </a:xfrm>
              <a:prstGeom prst="rect">
                <a:avLst/>
              </a:prstGeom>
              <a:solidFill>
                <a:schemeClr val="bg1"/>
              </a:solidFill>
            </p:spPr>
            <p:txBody>
              <a:bodyPr wrap="square" rtlCol="0">
                <a:spAutoFit/>
              </a:bodyPr>
              <a:lstStyle/>
              <a:p>
                <a:r>
                  <a:rPr lang="el-GR" sz="1000" dirty="0">
                    <a:latin typeface="Times New Roman" pitchFamily="18" charset="0"/>
                    <a:cs typeface="Times New Roman" pitchFamily="18" charset="0"/>
                  </a:rPr>
                  <a:t>δ</a:t>
                </a:r>
                <a:r>
                  <a:rPr lang="en-GB" sz="1000" dirty="0">
                    <a:latin typeface="Times New Roman" pitchFamily="18" charset="0"/>
                    <a:cs typeface="Times New Roman" pitchFamily="18" charset="0"/>
                  </a:rPr>
                  <a:t>(</a:t>
                </a:r>
                <a:r>
                  <a:rPr lang="en-GB" sz="1000" baseline="30000" dirty="0">
                    <a:latin typeface="Times New Roman" pitchFamily="18" charset="0"/>
                    <a:cs typeface="Times New Roman" pitchFamily="18" charset="0"/>
                  </a:rPr>
                  <a:t>15</a:t>
                </a:r>
                <a:r>
                  <a:rPr lang="en-GB" sz="1000" dirty="0">
                    <a:latin typeface="Times New Roman" pitchFamily="18" charset="0"/>
                    <a:cs typeface="Times New Roman" pitchFamily="18" charset="0"/>
                  </a:rPr>
                  <a:t>N) [ppm]</a:t>
                </a:r>
              </a:p>
            </p:txBody>
          </p:sp>
          <p:sp>
            <p:nvSpPr>
              <p:cNvPr id="22" name="TextBox 21">
                <a:extLst>
                  <a:ext uri="{FF2B5EF4-FFF2-40B4-BE49-F238E27FC236}">
                    <a16:creationId xmlns:a16="http://schemas.microsoft.com/office/drawing/2014/main" id="{6CA68F45-B2C2-BD4C-9D1A-67C59FA27F9D}"/>
                  </a:ext>
                </a:extLst>
              </p:cNvPr>
              <p:cNvSpPr txBox="1"/>
              <p:nvPr/>
            </p:nvSpPr>
            <p:spPr>
              <a:xfrm>
                <a:off x="3059705" y="7943342"/>
                <a:ext cx="1133484" cy="246221"/>
              </a:xfrm>
              <a:prstGeom prst="rect">
                <a:avLst/>
              </a:prstGeom>
              <a:noFill/>
            </p:spPr>
            <p:txBody>
              <a:bodyPr wrap="square" rtlCol="0">
                <a:spAutoFit/>
              </a:bodyPr>
              <a:lstStyle/>
              <a:p>
                <a:r>
                  <a:rPr lang="el-GR" sz="1000" dirty="0">
                    <a:latin typeface="Times New Roman" pitchFamily="18" charset="0"/>
                    <a:cs typeface="Times New Roman" pitchFamily="18" charset="0"/>
                  </a:rPr>
                  <a:t>δ</a:t>
                </a:r>
                <a:r>
                  <a:rPr lang="en-GB" sz="1000" dirty="0">
                    <a:latin typeface="Times New Roman" pitchFamily="18" charset="0"/>
                    <a:cs typeface="Times New Roman" pitchFamily="18" charset="0"/>
                  </a:rPr>
                  <a:t>(</a:t>
                </a:r>
                <a:r>
                  <a:rPr lang="en-GB" sz="1000" baseline="30000" dirty="0">
                    <a:latin typeface="Times New Roman" pitchFamily="18" charset="0"/>
                    <a:cs typeface="Times New Roman" pitchFamily="18" charset="0"/>
                  </a:rPr>
                  <a:t>1</a:t>
                </a:r>
                <a:r>
                  <a:rPr lang="en-GB" sz="1000" dirty="0">
                    <a:latin typeface="Times New Roman" pitchFamily="18" charset="0"/>
                    <a:cs typeface="Times New Roman" pitchFamily="18" charset="0"/>
                  </a:rPr>
                  <a:t>H) [ppm]</a:t>
                </a:r>
              </a:p>
            </p:txBody>
          </p:sp>
          <p:sp>
            <p:nvSpPr>
              <p:cNvPr id="23" name="TextBox 22">
                <a:extLst>
                  <a:ext uri="{FF2B5EF4-FFF2-40B4-BE49-F238E27FC236}">
                    <a16:creationId xmlns:a16="http://schemas.microsoft.com/office/drawing/2014/main" id="{FF67CEAB-6830-9F47-BFF9-C1DC5D99B2E7}"/>
                  </a:ext>
                </a:extLst>
              </p:cNvPr>
              <p:cNvSpPr txBox="1"/>
              <p:nvPr/>
            </p:nvSpPr>
            <p:spPr>
              <a:xfrm>
                <a:off x="224756" y="4596390"/>
                <a:ext cx="561980" cy="307777"/>
              </a:xfrm>
              <a:prstGeom prst="rect">
                <a:avLst/>
              </a:prstGeom>
              <a:noFill/>
            </p:spPr>
            <p:txBody>
              <a:bodyPr wrap="square" rtlCol="0">
                <a:spAutoFit/>
              </a:bodyPr>
              <a:lstStyle/>
              <a:p>
                <a:r>
                  <a:rPr lang="en-GB" sz="1400" dirty="0">
                    <a:latin typeface="Times New Roman" pitchFamily="18" charset="0"/>
                    <a:cs typeface="Times New Roman" pitchFamily="18" charset="0"/>
                  </a:rPr>
                  <a:t>D)</a:t>
                </a:r>
              </a:p>
            </p:txBody>
          </p:sp>
          <p:sp>
            <p:nvSpPr>
              <p:cNvPr id="25" name="Rectangle 24">
                <a:extLst>
                  <a:ext uri="{FF2B5EF4-FFF2-40B4-BE49-F238E27FC236}">
                    <a16:creationId xmlns:a16="http://schemas.microsoft.com/office/drawing/2014/main" id="{3F5AB849-863E-5344-AE50-BD6334D6C662}"/>
                  </a:ext>
                </a:extLst>
              </p:cNvPr>
              <p:cNvSpPr/>
              <p:nvPr/>
            </p:nvSpPr>
            <p:spPr>
              <a:xfrm>
                <a:off x="4941762" y="6283006"/>
                <a:ext cx="1574356" cy="1440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a:extLst>
                  <a:ext uri="{FF2B5EF4-FFF2-40B4-BE49-F238E27FC236}">
                    <a16:creationId xmlns:a16="http://schemas.microsoft.com/office/drawing/2014/main" id="{84797A82-3C02-EA44-B248-07B63CD9C954}"/>
                  </a:ext>
                </a:extLst>
              </p:cNvPr>
              <p:cNvSpPr txBox="1"/>
              <p:nvPr/>
            </p:nvSpPr>
            <p:spPr>
              <a:xfrm>
                <a:off x="4648900" y="6162499"/>
                <a:ext cx="846750" cy="246221"/>
              </a:xfrm>
              <a:prstGeom prst="rect">
                <a:avLst/>
              </a:prstGeom>
              <a:noFill/>
            </p:spPr>
            <p:txBody>
              <a:bodyPr wrap="square" rtlCol="0">
                <a:spAutoFit/>
              </a:bodyPr>
              <a:lstStyle/>
              <a:p>
                <a:r>
                  <a:rPr lang="en-US" sz="1000" dirty="0">
                    <a:latin typeface="Courier" pitchFamily="2" charset="0"/>
                  </a:rPr>
                  <a:t>118</a:t>
                </a:r>
              </a:p>
            </p:txBody>
          </p:sp>
          <p:sp>
            <p:nvSpPr>
              <p:cNvPr id="28" name="TextBox 27">
                <a:extLst>
                  <a:ext uri="{FF2B5EF4-FFF2-40B4-BE49-F238E27FC236}">
                    <a16:creationId xmlns:a16="http://schemas.microsoft.com/office/drawing/2014/main" id="{EFAB9A4E-B441-4845-9DEC-C3A0B22997F9}"/>
                  </a:ext>
                </a:extLst>
              </p:cNvPr>
              <p:cNvSpPr txBox="1"/>
              <p:nvPr/>
            </p:nvSpPr>
            <p:spPr>
              <a:xfrm>
                <a:off x="4652581" y="6552303"/>
                <a:ext cx="846750" cy="400110"/>
              </a:xfrm>
              <a:prstGeom prst="rect">
                <a:avLst/>
              </a:prstGeom>
              <a:noFill/>
            </p:spPr>
            <p:txBody>
              <a:bodyPr wrap="square" rtlCol="0">
                <a:spAutoFit/>
              </a:bodyPr>
              <a:lstStyle/>
              <a:p>
                <a:r>
                  <a:rPr lang="en-US" sz="1000" dirty="0">
                    <a:latin typeface="Courier" pitchFamily="2" charset="0"/>
                  </a:rPr>
                  <a:t>120</a:t>
                </a:r>
              </a:p>
              <a:p>
                <a:endParaRPr lang="en-US" sz="1000" dirty="0">
                  <a:latin typeface="Courier" pitchFamily="2" charset="0"/>
                </a:endParaRPr>
              </a:p>
            </p:txBody>
          </p:sp>
          <p:sp>
            <p:nvSpPr>
              <p:cNvPr id="29" name="TextBox 28">
                <a:extLst>
                  <a:ext uri="{FF2B5EF4-FFF2-40B4-BE49-F238E27FC236}">
                    <a16:creationId xmlns:a16="http://schemas.microsoft.com/office/drawing/2014/main" id="{3B48FE96-B3A7-034F-A7EA-8062CE085FAC}"/>
                  </a:ext>
                </a:extLst>
              </p:cNvPr>
              <p:cNvSpPr txBox="1"/>
              <p:nvPr/>
            </p:nvSpPr>
            <p:spPr>
              <a:xfrm>
                <a:off x="4651215" y="6942379"/>
                <a:ext cx="846750" cy="246221"/>
              </a:xfrm>
              <a:prstGeom prst="rect">
                <a:avLst/>
              </a:prstGeom>
              <a:noFill/>
            </p:spPr>
            <p:txBody>
              <a:bodyPr wrap="square" rtlCol="0">
                <a:spAutoFit/>
              </a:bodyPr>
              <a:lstStyle/>
              <a:p>
                <a:r>
                  <a:rPr lang="en-US" sz="1000" dirty="0">
                    <a:latin typeface="Courier" pitchFamily="2" charset="0"/>
                  </a:rPr>
                  <a:t>122</a:t>
                </a:r>
              </a:p>
            </p:txBody>
          </p:sp>
          <p:sp>
            <p:nvSpPr>
              <p:cNvPr id="30" name="TextBox 29">
                <a:extLst>
                  <a:ext uri="{FF2B5EF4-FFF2-40B4-BE49-F238E27FC236}">
                    <a16:creationId xmlns:a16="http://schemas.microsoft.com/office/drawing/2014/main" id="{ECDA3F80-ED3E-D848-91C3-0985A1F6A539}"/>
                  </a:ext>
                </a:extLst>
              </p:cNvPr>
              <p:cNvSpPr txBox="1"/>
              <p:nvPr/>
            </p:nvSpPr>
            <p:spPr>
              <a:xfrm>
                <a:off x="4648900" y="7338917"/>
                <a:ext cx="846750" cy="246221"/>
              </a:xfrm>
              <a:prstGeom prst="rect">
                <a:avLst/>
              </a:prstGeom>
              <a:noFill/>
            </p:spPr>
            <p:txBody>
              <a:bodyPr wrap="square" rtlCol="0">
                <a:spAutoFit/>
              </a:bodyPr>
              <a:lstStyle/>
              <a:p>
                <a:r>
                  <a:rPr lang="en-US" sz="1000" dirty="0">
                    <a:latin typeface="Courier" pitchFamily="2" charset="0"/>
                  </a:rPr>
                  <a:t>124</a:t>
                </a:r>
              </a:p>
            </p:txBody>
          </p:sp>
          <p:sp>
            <p:nvSpPr>
              <p:cNvPr id="31" name="TextBox 30">
                <a:extLst>
                  <a:ext uri="{FF2B5EF4-FFF2-40B4-BE49-F238E27FC236}">
                    <a16:creationId xmlns:a16="http://schemas.microsoft.com/office/drawing/2014/main" id="{3C31E4A7-4551-D448-85C0-B7F4E3BEB96F}"/>
                  </a:ext>
                </a:extLst>
              </p:cNvPr>
              <p:cNvSpPr txBox="1"/>
              <p:nvPr/>
            </p:nvSpPr>
            <p:spPr>
              <a:xfrm>
                <a:off x="5386647" y="7594188"/>
                <a:ext cx="493634" cy="400110"/>
              </a:xfrm>
              <a:prstGeom prst="rect">
                <a:avLst/>
              </a:prstGeom>
              <a:noFill/>
            </p:spPr>
            <p:txBody>
              <a:bodyPr wrap="square" rtlCol="0">
                <a:spAutoFit/>
              </a:bodyPr>
              <a:lstStyle/>
              <a:p>
                <a:r>
                  <a:rPr lang="en-US" sz="1000" dirty="0">
                    <a:latin typeface="Courier" pitchFamily="2" charset="0"/>
                  </a:rPr>
                  <a:t>8.4</a:t>
                </a:r>
              </a:p>
              <a:p>
                <a:endParaRPr lang="en-US" sz="1000" dirty="0">
                  <a:latin typeface="Courier" pitchFamily="2" charset="0"/>
                </a:endParaRPr>
              </a:p>
            </p:txBody>
          </p:sp>
          <p:pic>
            <p:nvPicPr>
              <p:cNvPr id="39" name="Picture 38">
                <a:extLst>
                  <a:ext uri="{FF2B5EF4-FFF2-40B4-BE49-F238E27FC236}">
                    <a16:creationId xmlns:a16="http://schemas.microsoft.com/office/drawing/2014/main" id="{9F0FEFB3-A018-8C42-8476-B74AE35B068A}"/>
                  </a:ext>
                </a:extLst>
              </p:cNvPr>
              <p:cNvPicPr>
                <a:picLocks noChangeAspect="1"/>
              </p:cNvPicPr>
              <p:nvPr/>
            </p:nvPicPr>
            <p:blipFill rotWithShape="1">
              <a:blip r:embed="rId5"/>
              <a:srcRect l="10652" t="31726" r="11396" b="15342"/>
              <a:stretch/>
            </p:blipFill>
            <p:spPr>
              <a:xfrm>
                <a:off x="4982633" y="6270371"/>
                <a:ext cx="1600890" cy="1406779"/>
              </a:xfrm>
              <a:prstGeom prst="rect">
                <a:avLst/>
              </a:prstGeom>
            </p:spPr>
          </p:pic>
        </p:grpSp>
        <p:sp>
          <p:nvSpPr>
            <p:cNvPr id="32" name="TextBox 31">
              <a:extLst>
                <a:ext uri="{FF2B5EF4-FFF2-40B4-BE49-F238E27FC236}">
                  <a16:creationId xmlns:a16="http://schemas.microsoft.com/office/drawing/2014/main" id="{5BC6E7BD-EB66-DA4A-B6EC-DDB9436FC330}"/>
                </a:ext>
              </a:extLst>
            </p:cNvPr>
            <p:cNvSpPr txBox="1"/>
            <p:nvPr/>
          </p:nvSpPr>
          <p:spPr>
            <a:xfrm>
              <a:off x="6171436" y="7594585"/>
              <a:ext cx="846750" cy="246221"/>
            </a:xfrm>
            <a:prstGeom prst="rect">
              <a:avLst/>
            </a:prstGeom>
            <a:noFill/>
          </p:spPr>
          <p:txBody>
            <a:bodyPr wrap="square" rtlCol="0">
              <a:spAutoFit/>
            </a:bodyPr>
            <a:lstStyle/>
            <a:p>
              <a:r>
                <a:rPr lang="en-US" sz="1000" dirty="0">
                  <a:latin typeface="Courier" pitchFamily="2" charset="0"/>
                </a:rPr>
                <a:t>8.0</a:t>
              </a:r>
            </a:p>
          </p:txBody>
        </p:sp>
      </p:grpSp>
    </p:spTree>
    <p:extLst>
      <p:ext uri="{BB962C8B-B14F-4D97-AF65-F5344CB8AC3E}">
        <p14:creationId xmlns:p14="http://schemas.microsoft.com/office/powerpoint/2010/main" val="26275051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Box 32">
            <a:extLst>
              <a:ext uri="{FF2B5EF4-FFF2-40B4-BE49-F238E27FC236}">
                <a16:creationId xmlns:a16="http://schemas.microsoft.com/office/drawing/2014/main" id="{37B3FA1F-E57B-DD46-A0AB-644EAB49EC24}"/>
              </a:ext>
            </a:extLst>
          </p:cNvPr>
          <p:cNvSpPr txBox="1"/>
          <p:nvPr/>
        </p:nvSpPr>
        <p:spPr>
          <a:xfrm>
            <a:off x="201437" y="367711"/>
            <a:ext cx="6302730" cy="1754326"/>
          </a:xfrm>
          <a:prstGeom prst="rect">
            <a:avLst/>
          </a:prstGeom>
          <a:noFill/>
        </p:spPr>
        <p:txBody>
          <a:bodyPr wrap="square" rtlCol="0">
            <a:spAutoFit/>
          </a:bodyPr>
          <a:lstStyle/>
          <a:p>
            <a:pPr algn="just"/>
            <a:r>
              <a:rPr lang="en-US" sz="1200" b="1" dirty="0">
                <a:latin typeface="Times New Roman" panose="02020603050405020304" pitchFamily="18" charset="0"/>
                <a:cs typeface="Times New Roman" panose="02020603050405020304" pitchFamily="18" charset="0"/>
              </a:rPr>
              <a:t>Supplementary Figure 1: Comparison of </a:t>
            </a:r>
            <a:r>
              <a:rPr lang="en-US" sz="1200" b="1" baseline="30000" dirty="0">
                <a:latin typeface="Times New Roman" panose="02020603050405020304" pitchFamily="18" charset="0"/>
                <a:cs typeface="Times New Roman" panose="02020603050405020304" pitchFamily="18" charset="0"/>
              </a:rPr>
              <a:t>15</a:t>
            </a:r>
            <a:r>
              <a:rPr lang="en-US" sz="1200" b="1" dirty="0">
                <a:latin typeface="Times New Roman" panose="02020603050405020304" pitchFamily="18" charset="0"/>
                <a:cs typeface="Times New Roman" panose="02020603050405020304" pitchFamily="18" charset="0"/>
              </a:rPr>
              <a:t>N/</a:t>
            </a:r>
            <a:r>
              <a:rPr lang="en-US" sz="1200" b="1" baseline="30000" dirty="0">
                <a:latin typeface="Times New Roman" panose="02020603050405020304" pitchFamily="18" charset="0"/>
                <a:cs typeface="Times New Roman" panose="02020603050405020304" pitchFamily="18" charset="0"/>
              </a:rPr>
              <a:t>1</a:t>
            </a:r>
            <a:r>
              <a:rPr lang="en-US" sz="1200" b="1" dirty="0">
                <a:latin typeface="Times New Roman" panose="02020603050405020304" pitchFamily="18" charset="0"/>
                <a:cs typeface="Times New Roman" panose="02020603050405020304" pitchFamily="18" charset="0"/>
              </a:rPr>
              <a:t>H HSQC spectra obtained for IL-17AA, IL-17AF and IL-17FF. </a:t>
            </a:r>
            <a:r>
              <a:rPr lang="en-US" sz="1200" dirty="0">
                <a:latin typeface="Times New Roman" panose="02020603050405020304" pitchFamily="18" charset="0"/>
                <a:cs typeface="Times New Roman" panose="02020603050405020304" pitchFamily="18" charset="0"/>
              </a:rPr>
              <a:t>Panel A shows a typical </a:t>
            </a:r>
            <a:r>
              <a:rPr lang="en-US" sz="1200" baseline="30000" dirty="0">
                <a:latin typeface="Times New Roman" panose="02020603050405020304" pitchFamily="18" charset="0"/>
                <a:cs typeface="Times New Roman" panose="02020603050405020304" pitchFamily="18" charset="0"/>
              </a:rPr>
              <a:t>15</a:t>
            </a:r>
            <a:r>
              <a:rPr lang="en-US" sz="1200" dirty="0">
                <a:latin typeface="Times New Roman" panose="02020603050405020304" pitchFamily="18" charset="0"/>
                <a:cs typeface="Times New Roman" panose="02020603050405020304" pitchFamily="18" charset="0"/>
              </a:rPr>
              <a:t>N/</a:t>
            </a:r>
            <a:r>
              <a:rPr lang="en-US" sz="1200" baseline="30000" dirty="0">
                <a:latin typeface="Times New Roman" panose="02020603050405020304" pitchFamily="18" charset="0"/>
                <a:cs typeface="Times New Roman" panose="02020603050405020304" pitchFamily="18" charset="0"/>
              </a:rPr>
              <a:t>1</a:t>
            </a:r>
            <a:r>
              <a:rPr lang="en-US" sz="1200" dirty="0">
                <a:latin typeface="Times New Roman" panose="02020603050405020304" pitchFamily="18" charset="0"/>
                <a:cs typeface="Times New Roman" panose="02020603050405020304" pitchFamily="18" charset="0"/>
              </a:rPr>
              <a:t>H HSQC spectrum of uniformly </a:t>
            </a:r>
            <a:r>
              <a:rPr lang="en-US" sz="1200" baseline="30000" dirty="0">
                <a:latin typeface="Times New Roman" panose="02020603050405020304" pitchFamily="18" charset="0"/>
                <a:cs typeface="Times New Roman" panose="02020603050405020304" pitchFamily="18" charset="0"/>
              </a:rPr>
              <a:t>15</a:t>
            </a:r>
            <a:r>
              <a:rPr lang="en-US" sz="1200" dirty="0">
                <a:latin typeface="Times New Roman" panose="02020603050405020304" pitchFamily="18" charset="0"/>
                <a:cs typeface="Times New Roman" panose="02020603050405020304" pitchFamily="18" charset="0"/>
              </a:rPr>
              <a:t>N/</a:t>
            </a:r>
            <a:r>
              <a:rPr lang="en-US" sz="1200" baseline="30000" dirty="0">
                <a:latin typeface="Times New Roman" panose="02020603050405020304" pitchFamily="18" charset="0"/>
                <a:cs typeface="Times New Roman" panose="02020603050405020304" pitchFamily="18" charset="0"/>
              </a:rPr>
              <a:t>2</a:t>
            </a:r>
            <a:r>
              <a:rPr lang="en-US" sz="1200" dirty="0">
                <a:latin typeface="Times New Roman" panose="02020603050405020304" pitchFamily="18" charset="0"/>
                <a:cs typeface="Times New Roman" panose="02020603050405020304" pitchFamily="18" charset="0"/>
              </a:rPr>
              <a:t>H labelled IL-17AA.  The assignments of the signals from backbone amide groups are indicated by residue type and number. For clarity, assignments obtained for overlapped signals in the region between 8.6 and 8.0 ppm in </a:t>
            </a:r>
            <a:r>
              <a:rPr lang="en-US" sz="1200" baseline="30000" dirty="0">
                <a:latin typeface="Times New Roman" panose="02020603050405020304" pitchFamily="18" charset="0"/>
                <a:cs typeface="Times New Roman" panose="02020603050405020304" pitchFamily="18" charset="0"/>
              </a:rPr>
              <a:t>1</a:t>
            </a:r>
            <a:r>
              <a:rPr lang="en-US" sz="1200" dirty="0">
                <a:latin typeface="Times New Roman" panose="02020603050405020304" pitchFamily="18" charset="0"/>
                <a:cs typeface="Times New Roman" panose="02020603050405020304" pitchFamily="18" charset="0"/>
              </a:rPr>
              <a:t>H and 119.0 and 124.0 ppm in </a:t>
            </a:r>
            <a:r>
              <a:rPr lang="en-US" sz="1200" baseline="30000" dirty="0">
                <a:latin typeface="Times New Roman" panose="02020603050405020304" pitchFamily="18" charset="0"/>
                <a:cs typeface="Times New Roman" panose="02020603050405020304" pitchFamily="18" charset="0"/>
              </a:rPr>
              <a:t>15</a:t>
            </a:r>
            <a:r>
              <a:rPr lang="en-US" sz="1200" dirty="0">
                <a:latin typeface="Times New Roman" panose="02020603050405020304" pitchFamily="18" charset="0"/>
                <a:cs typeface="Times New Roman" panose="02020603050405020304" pitchFamily="18" charset="0"/>
              </a:rPr>
              <a:t>N are indicated in the enlarged region.  Peaks shown in red are from side chain groups folded from outside the acquired spectral width in </a:t>
            </a:r>
            <a:r>
              <a:rPr lang="en-US" sz="1200" baseline="30000" dirty="0">
                <a:latin typeface="Times New Roman" panose="02020603050405020304" pitchFamily="18" charset="0"/>
                <a:cs typeface="Times New Roman" panose="02020603050405020304" pitchFamily="18" charset="0"/>
              </a:rPr>
              <a:t>15</a:t>
            </a:r>
            <a:r>
              <a:rPr lang="en-US" sz="1200" dirty="0">
                <a:latin typeface="Times New Roman" panose="02020603050405020304" pitchFamily="18" charset="0"/>
                <a:cs typeface="Times New Roman" panose="02020603050405020304" pitchFamily="18" charset="0"/>
              </a:rPr>
              <a:t>N. Panels B, C and D contain comparable examples of typical </a:t>
            </a:r>
            <a:r>
              <a:rPr lang="en-US" sz="1200" baseline="30000" dirty="0">
                <a:latin typeface="Times New Roman" panose="02020603050405020304" pitchFamily="18" charset="0"/>
                <a:cs typeface="Times New Roman" panose="02020603050405020304" pitchFamily="18" charset="0"/>
              </a:rPr>
              <a:t>15</a:t>
            </a:r>
            <a:r>
              <a:rPr lang="en-US" sz="1200" dirty="0">
                <a:latin typeface="Times New Roman" panose="02020603050405020304" pitchFamily="18" charset="0"/>
                <a:cs typeface="Times New Roman" panose="02020603050405020304" pitchFamily="18" charset="0"/>
              </a:rPr>
              <a:t>N/</a:t>
            </a:r>
            <a:r>
              <a:rPr lang="en-US" sz="1200" baseline="30000" dirty="0">
                <a:latin typeface="Times New Roman" panose="02020603050405020304" pitchFamily="18" charset="0"/>
                <a:cs typeface="Times New Roman" panose="02020603050405020304" pitchFamily="18" charset="0"/>
              </a:rPr>
              <a:t>1</a:t>
            </a:r>
            <a:r>
              <a:rPr lang="en-US" sz="1200" dirty="0">
                <a:latin typeface="Times New Roman" panose="02020603050405020304" pitchFamily="18" charset="0"/>
                <a:cs typeface="Times New Roman" panose="02020603050405020304" pitchFamily="18" charset="0"/>
              </a:rPr>
              <a:t>H HSQC spectra acquired from uniformly </a:t>
            </a:r>
            <a:r>
              <a:rPr lang="en-US" sz="1200" baseline="30000" dirty="0">
                <a:latin typeface="Times New Roman" panose="02020603050405020304" pitchFamily="18" charset="0"/>
                <a:cs typeface="Times New Roman" panose="02020603050405020304" pitchFamily="18" charset="0"/>
              </a:rPr>
              <a:t>15</a:t>
            </a:r>
            <a:r>
              <a:rPr lang="en-US" sz="1200" dirty="0">
                <a:latin typeface="Times New Roman" panose="02020603050405020304" pitchFamily="18" charset="0"/>
                <a:cs typeface="Times New Roman" panose="02020603050405020304" pitchFamily="18" charset="0"/>
              </a:rPr>
              <a:t>N/</a:t>
            </a:r>
            <a:r>
              <a:rPr lang="en-US" sz="1200" baseline="30000" dirty="0">
                <a:latin typeface="Times New Roman" panose="02020603050405020304" pitchFamily="18" charset="0"/>
                <a:cs typeface="Times New Roman" panose="02020603050405020304" pitchFamily="18" charset="0"/>
              </a:rPr>
              <a:t>13</a:t>
            </a:r>
            <a:r>
              <a:rPr lang="en-US" sz="1200" dirty="0">
                <a:latin typeface="Times New Roman" panose="02020603050405020304" pitchFamily="18" charset="0"/>
                <a:cs typeface="Times New Roman" panose="02020603050405020304" pitchFamily="18" charset="0"/>
              </a:rPr>
              <a:t>C/</a:t>
            </a:r>
            <a:r>
              <a:rPr lang="en-US" sz="1200" baseline="30000" dirty="0">
                <a:latin typeface="Times New Roman" panose="02020603050405020304" pitchFamily="18" charset="0"/>
                <a:cs typeface="Times New Roman" panose="02020603050405020304" pitchFamily="18" charset="0"/>
              </a:rPr>
              <a:t>2</a:t>
            </a:r>
            <a:r>
              <a:rPr lang="en-US" sz="1200" dirty="0">
                <a:latin typeface="Times New Roman" panose="02020603050405020304" pitchFamily="18" charset="0"/>
                <a:cs typeface="Times New Roman" panose="02020603050405020304" pitchFamily="18" charset="0"/>
              </a:rPr>
              <a:t>H labelled samples of IL-17A bound to unlabelled IL-17F,  IL-17FF and IL-17F bound to unlabelled IL-17A respectively</a:t>
            </a:r>
          </a:p>
        </p:txBody>
      </p:sp>
    </p:spTree>
    <p:extLst>
      <p:ext uri="{BB962C8B-B14F-4D97-AF65-F5344CB8AC3E}">
        <p14:creationId xmlns:p14="http://schemas.microsoft.com/office/powerpoint/2010/main" val="42749523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close up of a flower&#10;&#10;Description automatically generated">
            <a:extLst>
              <a:ext uri="{FF2B5EF4-FFF2-40B4-BE49-F238E27FC236}">
                <a16:creationId xmlns:a16="http://schemas.microsoft.com/office/drawing/2014/main" id="{93F93FBA-0A03-F049-A808-FE993263D3D7}"/>
              </a:ext>
            </a:extLst>
          </p:cNvPr>
          <p:cNvPicPr>
            <a:picLocks noChangeAspect="1"/>
          </p:cNvPicPr>
          <p:nvPr/>
        </p:nvPicPr>
        <p:blipFill rotWithShape="1">
          <a:blip r:embed="rId2"/>
          <a:srcRect l="31629" r="28489"/>
          <a:stretch/>
        </p:blipFill>
        <p:spPr>
          <a:xfrm>
            <a:off x="797260" y="43800"/>
            <a:ext cx="2324816" cy="3771900"/>
          </a:xfrm>
          <a:prstGeom prst="rect">
            <a:avLst/>
          </a:prstGeom>
        </p:spPr>
      </p:pic>
      <p:sp>
        <p:nvSpPr>
          <p:cNvPr id="2" name="TextBox 1">
            <a:extLst>
              <a:ext uri="{FF2B5EF4-FFF2-40B4-BE49-F238E27FC236}">
                <a16:creationId xmlns:a16="http://schemas.microsoft.com/office/drawing/2014/main" id="{F976A966-FF28-3C4B-926B-DF531B8F0573}"/>
              </a:ext>
            </a:extLst>
          </p:cNvPr>
          <p:cNvSpPr txBox="1"/>
          <p:nvPr/>
        </p:nvSpPr>
        <p:spPr>
          <a:xfrm>
            <a:off x="228600" y="269207"/>
            <a:ext cx="384048" cy="307777"/>
          </a:xfrm>
          <a:prstGeom prst="rect">
            <a:avLst/>
          </a:prstGeom>
          <a:noFill/>
        </p:spPr>
        <p:txBody>
          <a:bodyPr wrap="square" rtlCol="0">
            <a:spAutoFit/>
          </a:bodyPr>
          <a:lstStyle/>
          <a:p>
            <a:r>
              <a:rPr lang="en-US" sz="1400" dirty="0">
                <a:latin typeface="Times New Roman" panose="02020603050405020304" pitchFamily="18" charset="0"/>
                <a:cs typeface="Times New Roman" panose="02020603050405020304" pitchFamily="18" charset="0"/>
              </a:rPr>
              <a:t>A)</a:t>
            </a:r>
          </a:p>
        </p:txBody>
      </p:sp>
      <p:sp>
        <p:nvSpPr>
          <p:cNvPr id="12" name="TextBox 11">
            <a:extLst>
              <a:ext uri="{FF2B5EF4-FFF2-40B4-BE49-F238E27FC236}">
                <a16:creationId xmlns:a16="http://schemas.microsoft.com/office/drawing/2014/main" id="{19A504A0-A2C7-784C-B05F-9C3F8994515B}"/>
              </a:ext>
            </a:extLst>
          </p:cNvPr>
          <p:cNvSpPr txBox="1"/>
          <p:nvPr/>
        </p:nvSpPr>
        <p:spPr>
          <a:xfrm>
            <a:off x="3605763" y="3483638"/>
            <a:ext cx="384048" cy="307777"/>
          </a:xfrm>
          <a:prstGeom prst="rect">
            <a:avLst/>
          </a:prstGeom>
          <a:noFill/>
        </p:spPr>
        <p:txBody>
          <a:bodyPr wrap="square" rtlCol="0">
            <a:spAutoFit/>
          </a:bodyPr>
          <a:lstStyle/>
          <a:p>
            <a:r>
              <a:rPr lang="en-US" sz="1400" dirty="0">
                <a:latin typeface="Times New Roman" panose="02020603050405020304" pitchFamily="18" charset="0"/>
                <a:cs typeface="Times New Roman" panose="02020603050405020304" pitchFamily="18" charset="0"/>
              </a:rPr>
              <a:t>D)</a:t>
            </a:r>
          </a:p>
        </p:txBody>
      </p:sp>
      <p:sp>
        <p:nvSpPr>
          <p:cNvPr id="15" name="TextBox 14">
            <a:extLst>
              <a:ext uri="{FF2B5EF4-FFF2-40B4-BE49-F238E27FC236}">
                <a16:creationId xmlns:a16="http://schemas.microsoft.com/office/drawing/2014/main" id="{E69A38BC-DB4E-E941-90FD-5FBE1531323D}"/>
              </a:ext>
            </a:extLst>
          </p:cNvPr>
          <p:cNvSpPr txBox="1"/>
          <p:nvPr/>
        </p:nvSpPr>
        <p:spPr>
          <a:xfrm>
            <a:off x="274790" y="3475687"/>
            <a:ext cx="384048" cy="307777"/>
          </a:xfrm>
          <a:prstGeom prst="rect">
            <a:avLst/>
          </a:prstGeom>
          <a:noFill/>
        </p:spPr>
        <p:txBody>
          <a:bodyPr wrap="square" rtlCol="0">
            <a:spAutoFit/>
          </a:bodyPr>
          <a:lstStyle/>
          <a:p>
            <a:r>
              <a:rPr lang="en-US" sz="1400" dirty="0">
                <a:latin typeface="Times New Roman" panose="02020603050405020304" pitchFamily="18" charset="0"/>
                <a:cs typeface="Times New Roman" panose="02020603050405020304" pitchFamily="18" charset="0"/>
              </a:rPr>
              <a:t>C)</a:t>
            </a:r>
          </a:p>
        </p:txBody>
      </p:sp>
      <p:sp>
        <p:nvSpPr>
          <p:cNvPr id="16" name="TextBox 15">
            <a:extLst>
              <a:ext uri="{FF2B5EF4-FFF2-40B4-BE49-F238E27FC236}">
                <a16:creationId xmlns:a16="http://schemas.microsoft.com/office/drawing/2014/main" id="{CA5F62AB-B141-F345-A2D3-1B5B6BBDE631}"/>
              </a:ext>
            </a:extLst>
          </p:cNvPr>
          <p:cNvSpPr txBox="1"/>
          <p:nvPr/>
        </p:nvSpPr>
        <p:spPr>
          <a:xfrm>
            <a:off x="3606721" y="273743"/>
            <a:ext cx="384048" cy="307777"/>
          </a:xfrm>
          <a:prstGeom prst="rect">
            <a:avLst/>
          </a:prstGeom>
          <a:noFill/>
        </p:spPr>
        <p:txBody>
          <a:bodyPr wrap="square" rtlCol="0">
            <a:spAutoFit/>
          </a:bodyPr>
          <a:lstStyle/>
          <a:p>
            <a:r>
              <a:rPr lang="en-US" sz="1400" dirty="0">
                <a:latin typeface="Times New Roman" panose="02020603050405020304" pitchFamily="18" charset="0"/>
                <a:cs typeface="Times New Roman" panose="02020603050405020304" pitchFamily="18" charset="0"/>
              </a:rPr>
              <a:t>B)</a:t>
            </a:r>
          </a:p>
        </p:txBody>
      </p:sp>
      <p:sp>
        <p:nvSpPr>
          <p:cNvPr id="3" name="TextBox 2">
            <a:extLst>
              <a:ext uri="{FF2B5EF4-FFF2-40B4-BE49-F238E27FC236}">
                <a16:creationId xmlns:a16="http://schemas.microsoft.com/office/drawing/2014/main" id="{C1F4837B-7CC1-E64C-A51F-F07E9D1685D6}"/>
              </a:ext>
            </a:extLst>
          </p:cNvPr>
          <p:cNvSpPr txBox="1"/>
          <p:nvPr/>
        </p:nvSpPr>
        <p:spPr>
          <a:xfrm>
            <a:off x="37114" y="7046754"/>
            <a:ext cx="6820886" cy="2123658"/>
          </a:xfrm>
          <a:prstGeom prst="rect">
            <a:avLst/>
          </a:prstGeom>
          <a:noFill/>
        </p:spPr>
        <p:txBody>
          <a:bodyPr wrap="square" rtlCol="0">
            <a:spAutoFit/>
          </a:bodyPr>
          <a:lstStyle/>
          <a:p>
            <a:pPr algn="just"/>
            <a:r>
              <a:rPr lang="en-US" sz="1200" b="1" dirty="0">
                <a:latin typeface="Times New Roman" panose="02020603050405020304" pitchFamily="18" charset="0"/>
                <a:cs typeface="Times New Roman" panose="02020603050405020304" pitchFamily="18" charset="0"/>
              </a:rPr>
              <a:t>Supplementary Figure 2: Comparison of Backbone Amide Assignments Obtained for IL-17AA, IL-17FF and IL-17AF.</a:t>
            </a:r>
            <a:r>
              <a:rPr lang="en-US" sz="1200" dirty="0">
                <a:latin typeface="Times New Roman" panose="02020603050405020304" pitchFamily="18" charset="0"/>
                <a:cs typeface="Times New Roman" panose="02020603050405020304" pitchFamily="18" charset="0"/>
              </a:rPr>
              <a:t> Panels A and B show ribbon representations of IL-17AF (PDB code 5N92), in which residues are coloured according to the combined </a:t>
            </a:r>
            <a:r>
              <a:rPr lang="en-US" sz="1200" baseline="30000" dirty="0">
                <a:latin typeface="Times New Roman" panose="02020603050405020304" pitchFamily="18" charset="0"/>
                <a:cs typeface="Times New Roman" panose="02020603050405020304" pitchFamily="18" charset="0"/>
              </a:rPr>
              <a:t>15</a:t>
            </a:r>
            <a:r>
              <a:rPr lang="en-US" sz="1200" dirty="0">
                <a:latin typeface="Times New Roman" panose="02020603050405020304" pitchFamily="18" charset="0"/>
                <a:cs typeface="Times New Roman" panose="02020603050405020304" pitchFamily="18" charset="0"/>
              </a:rPr>
              <a:t>N and </a:t>
            </a:r>
            <a:r>
              <a:rPr lang="en-US" sz="1200" baseline="30000" dirty="0">
                <a:latin typeface="Times New Roman" panose="02020603050405020304" pitchFamily="18" charset="0"/>
                <a:cs typeface="Times New Roman" panose="02020603050405020304" pitchFamily="18" charset="0"/>
              </a:rPr>
              <a:t>1</a:t>
            </a:r>
            <a:r>
              <a:rPr lang="en-US" sz="1200" dirty="0">
                <a:latin typeface="Times New Roman" panose="02020603050405020304" pitchFamily="18" charset="0"/>
                <a:cs typeface="Times New Roman" panose="02020603050405020304" pitchFamily="18" charset="0"/>
              </a:rPr>
              <a:t>H backbone amide chemical shift difference seen compared to the equivalent subunit in IL-17AA or IL-17FF. Residues that showed a combined chemical shift change of less than 0.1 ppm are shown in white, over 0.5 ppm in red and those between on a linear gradient between white and red. Residues for which no chemical shift changes could be determined are shown in yellow. The locations of the </a:t>
            </a:r>
            <a:r>
              <a:rPr lang="el-GR" sz="1200" dirty="0">
                <a:latin typeface="Times New Roman" panose="02020603050405020304" pitchFamily="18" charset="0"/>
                <a:cs typeface="Times New Roman" panose="02020603050405020304" pitchFamily="18" charset="0"/>
              </a:rPr>
              <a:t>β-</a:t>
            </a:r>
            <a:r>
              <a:rPr lang="en-US" sz="1200" dirty="0">
                <a:latin typeface="Times New Roman" panose="02020603050405020304" pitchFamily="18" charset="0"/>
                <a:cs typeface="Times New Roman" panose="02020603050405020304" pitchFamily="18" charset="0"/>
              </a:rPr>
              <a:t>strands, </a:t>
            </a:r>
            <a:r>
              <a:rPr lang="el-GR" sz="1200" dirty="0">
                <a:latin typeface="Times New Roman" panose="02020603050405020304" pitchFamily="18" charset="0"/>
                <a:cs typeface="Times New Roman" panose="02020603050405020304" pitchFamily="18" charset="0"/>
              </a:rPr>
              <a:t>β-</a:t>
            </a:r>
            <a:r>
              <a:rPr lang="en-US" sz="1200" dirty="0">
                <a:latin typeface="Times New Roman" panose="02020603050405020304" pitchFamily="18" charset="0"/>
                <a:cs typeface="Times New Roman" panose="02020603050405020304" pitchFamily="18" charset="0"/>
              </a:rPr>
              <a:t>hairpins, skirt, sleeves, body, collar and coil regions of IL-17AF are highlighted, as are the IL-17A and  IL-17F protomers, cysteine knot and N- and C-termini. The structure shown in panel B is rotated by 180° about the y-axis relative to panel A. Panels C and D show equivalent views of the structures of free IL-17AA (PDB code 4hr9) and IL-17FF (PDB code 1JPY) respectively.</a:t>
            </a:r>
          </a:p>
        </p:txBody>
      </p:sp>
      <p:pic>
        <p:nvPicPr>
          <p:cNvPr id="5" name="Picture 4" descr="A close up of a light&#10;&#10;Description automatically generated">
            <a:extLst>
              <a:ext uri="{FF2B5EF4-FFF2-40B4-BE49-F238E27FC236}">
                <a16:creationId xmlns:a16="http://schemas.microsoft.com/office/drawing/2014/main" id="{880F3303-653D-C042-B0B2-83D183C15C01}"/>
              </a:ext>
            </a:extLst>
          </p:cNvPr>
          <p:cNvPicPr>
            <a:picLocks noChangeAspect="1"/>
          </p:cNvPicPr>
          <p:nvPr/>
        </p:nvPicPr>
        <p:blipFill rotWithShape="1">
          <a:blip r:embed="rId3"/>
          <a:srcRect l="35286" r="34681"/>
          <a:stretch/>
        </p:blipFill>
        <p:spPr>
          <a:xfrm>
            <a:off x="1005584" y="3712590"/>
            <a:ext cx="1750732" cy="3771900"/>
          </a:xfrm>
          <a:prstGeom prst="rect">
            <a:avLst/>
          </a:prstGeom>
        </p:spPr>
      </p:pic>
      <p:pic>
        <p:nvPicPr>
          <p:cNvPr id="10" name="Picture 9" descr="A close up of a flower&#10;&#10;Description automatically generated">
            <a:extLst>
              <a:ext uri="{FF2B5EF4-FFF2-40B4-BE49-F238E27FC236}">
                <a16:creationId xmlns:a16="http://schemas.microsoft.com/office/drawing/2014/main" id="{54FE0674-E8AE-4743-85A9-A977E91CD6FB}"/>
              </a:ext>
            </a:extLst>
          </p:cNvPr>
          <p:cNvPicPr>
            <a:picLocks noChangeAspect="1"/>
          </p:cNvPicPr>
          <p:nvPr/>
        </p:nvPicPr>
        <p:blipFill rotWithShape="1">
          <a:blip r:embed="rId4"/>
          <a:srcRect l="30427" r="31524"/>
          <a:stretch/>
        </p:blipFill>
        <p:spPr>
          <a:xfrm>
            <a:off x="4047354" y="78850"/>
            <a:ext cx="2218016" cy="3771900"/>
          </a:xfrm>
          <a:prstGeom prst="rect">
            <a:avLst/>
          </a:prstGeom>
        </p:spPr>
      </p:pic>
      <p:pic>
        <p:nvPicPr>
          <p:cNvPr id="13" name="Picture 12" descr="A picture containing fire, animal, light&#10;&#10;Description automatically generated">
            <a:extLst>
              <a:ext uri="{FF2B5EF4-FFF2-40B4-BE49-F238E27FC236}">
                <a16:creationId xmlns:a16="http://schemas.microsoft.com/office/drawing/2014/main" id="{A847E27D-C24A-544A-9957-87F541407619}"/>
              </a:ext>
            </a:extLst>
          </p:cNvPr>
          <p:cNvPicPr>
            <a:picLocks noChangeAspect="1"/>
          </p:cNvPicPr>
          <p:nvPr/>
        </p:nvPicPr>
        <p:blipFill rotWithShape="1">
          <a:blip r:embed="rId5"/>
          <a:srcRect l="34626" r="35340"/>
          <a:stretch/>
        </p:blipFill>
        <p:spPr>
          <a:xfrm>
            <a:off x="4299953" y="3720546"/>
            <a:ext cx="1750732" cy="3771900"/>
          </a:xfrm>
          <a:prstGeom prst="rect">
            <a:avLst/>
          </a:prstGeom>
        </p:spPr>
      </p:pic>
      <p:sp>
        <p:nvSpPr>
          <p:cNvPr id="21" name="Curved Right Arrow 20">
            <a:extLst>
              <a:ext uri="{FF2B5EF4-FFF2-40B4-BE49-F238E27FC236}">
                <a16:creationId xmlns:a16="http://schemas.microsoft.com/office/drawing/2014/main" id="{3C58F94D-C6AD-B148-87AD-2D49A8184883}"/>
              </a:ext>
            </a:extLst>
          </p:cNvPr>
          <p:cNvSpPr/>
          <p:nvPr/>
        </p:nvSpPr>
        <p:spPr>
          <a:xfrm>
            <a:off x="3383905" y="1868594"/>
            <a:ext cx="252000" cy="144932"/>
          </a:xfrm>
          <a:prstGeom prst="curvedRightArrow">
            <a:avLst>
              <a:gd name="adj1" fmla="val 33179"/>
              <a:gd name="adj2" fmla="val 50000"/>
              <a:gd name="adj3" fmla="val 25000"/>
            </a:avLst>
          </a:prstGeom>
          <a:solidFill>
            <a:schemeClr val="bg1">
              <a:lumMod val="75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23" name="TextBox 22">
            <a:extLst>
              <a:ext uri="{FF2B5EF4-FFF2-40B4-BE49-F238E27FC236}">
                <a16:creationId xmlns:a16="http://schemas.microsoft.com/office/drawing/2014/main" id="{4113E7CF-B815-8148-8621-65052F16E902}"/>
              </a:ext>
            </a:extLst>
          </p:cNvPr>
          <p:cNvSpPr txBox="1"/>
          <p:nvPr/>
        </p:nvSpPr>
        <p:spPr>
          <a:xfrm>
            <a:off x="3341263" y="1990650"/>
            <a:ext cx="682235" cy="246221"/>
          </a:xfrm>
          <a:prstGeom prst="rect">
            <a:avLst/>
          </a:prstGeom>
          <a:noFill/>
        </p:spPr>
        <p:txBody>
          <a:bodyPr wrap="square" rtlCol="0">
            <a:spAutoFit/>
          </a:bodyPr>
          <a:lstStyle/>
          <a:p>
            <a:r>
              <a:rPr lang="en-US" sz="1000" dirty="0">
                <a:solidFill>
                  <a:srgbClr val="000000"/>
                </a:solidFill>
                <a:latin typeface="Times New Roman" panose="02020603050405020304" pitchFamily="18" charset="0"/>
                <a:cs typeface="Times New Roman" panose="02020603050405020304" pitchFamily="18" charset="0"/>
              </a:rPr>
              <a:t>180</a:t>
            </a:r>
            <a:r>
              <a:rPr lang="en-US" sz="1000" dirty="0">
                <a:solidFill>
                  <a:srgbClr val="000000"/>
                </a:solidFill>
              </a:rPr>
              <a:t>°</a:t>
            </a:r>
            <a:endParaRPr lang="en-US" sz="1000" baseline="-25000" dirty="0">
              <a:solidFill>
                <a:srgbClr val="000000"/>
              </a:solidFill>
            </a:endParaRPr>
          </a:p>
        </p:txBody>
      </p:sp>
      <p:sp>
        <p:nvSpPr>
          <p:cNvPr id="25" name="TextBox 24">
            <a:extLst>
              <a:ext uri="{FF2B5EF4-FFF2-40B4-BE49-F238E27FC236}">
                <a16:creationId xmlns:a16="http://schemas.microsoft.com/office/drawing/2014/main" id="{9374FFA5-1087-CF4C-AFF0-5BEF1C98A0EE}"/>
              </a:ext>
            </a:extLst>
          </p:cNvPr>
          <p:cNvSpPr txBox="1"/>
          <p:nvPr/>
        </p:nvSpPr>
        <p:spPr>
          <a:xfrm>
            <a:off x="2818760" y="400180"/>
            <a:ext cx="682235" cy="261610"/>
          </a:xfrm>
          <a:prstGeom prst="rect">
            <a:avLst/>
          </a:prstGeom>
          <a:noFill/>
        </p:spPr>
        <p:txBody>
          <a:bodyPr wrap="square" rtlCol="0">
            <a:spAutoFit/>
          </a:bodyPr>
          <a:lstStyle/>
          <a:p>
            <a:r>
              <a:rPr lang="en-US" sz="1100" dirty="0">
                <a:solidFill>
                  <a:srgbClr val="000000"/>
                </a:solidFill>
                <a:latin typeface="Times New Roman" panose="02020603050405020304" pitchFamily="18" charset="0"/>
                <a:cs typeface="Times New Roman" panose="02020603050405020304" pitchFamily="18" charset="0"/>
              </a:rPr>
              <a:t>IL17F</a:t>
            </a:r>
            <a:r>
              <a:rPr lang="en-US" sz="1100" baseline="-25000" dirty="0">
                <a:solidFill>
                  <a:srgbClr val="000000"/>
                </a:solidFill>
                <a:latin typeface="Times New Roman" panose="02020603050405020304" pitchFamily="18" charset="0"/>
                <a:cs typeface="Times New Roman" panose="02020603050405020304" pitchFamily="18" charset="0"/>
              </a:rPr>
              <a:t>N</a:t>
            </a:r>
          </a:p>
        </p:txBody>
      </p:sp>
      <p:sp>
        <p:nvSpPr>
          <p:cNvPr id="26" name="TextBox 25">
            <a:extLst>
              <a:ext uri="{FF2B5EF4-FFF2-40B4-BE49-F238E27FC236}">
                <a16:creationId xmlns:a16="http://schemas.microsoft.com/office/drawing/2014/main" id="{A6908C18-2AB1-5A46-9270-4C0A90FEF04D}"/>
              </a:ext>
            </a:extLst>
          </p:cNvPr>
          <p:cNvSpPr txBox="1"/>
          <p:nvPr/>
        </p:nvSpPr>
        <p:spPr>
          <a:xfrm>
            <a:off x="884578" y="952685"/>
            <a:ext cx="682235" cy="261610"/>
          </a:xfrm>
          <a:prstGeom prst="rect">
            <a:avLst/>
          </a:prstGeom>
          <a:noFill/>
        </p:spPr>
        <p:txBody>
          <a:bodyPr wrap="square" rtlCol="0">
            <a:spAutoFit/>
          </a:bodyPr>
          <a:lstStyle/>
          <a:p>
            <a:r>
              <a:rPr lang="en-US" sz="1100" dirty="0">
                <a:solidFill>
                  <a:srgbClr val="000000"/>
                </a:solidFill>
                <a:latin typeface="Times New Roman" panose="02020603050405020304" pitchFamily="18" charset="0"/>
                <a:cs typeface="Times New Roman" panose="02020603050405020304" pitchFamily="18" charset="0"/>
              </a:rPr>
              <a:t>IL17A</a:t>
            </a:r>
            <a:r>
              <a:rPr lang="en-US" sz="1100" baseline="-25000" dirty="0">
                <a:solidFill>
                  <a:srgbClr val="000000"/>
                </a:solidFill>
                <a:latin typeface="Times New Roman" panose="02020603050405020304" pitchFamily="18" charset="0"/>
                <a:cs typeface="Times New Roman" panose="02020603050405020304" pitchFamily="18" charset="0"/>
              </a:rPr>
              <a:t>N</a:t>
            </a:r>
          </a:p>
        </p:txBody>
      </p:sp>
      <p:sp>
        <p:nvSpPr>
          <p:cNvPr id="27" name="TextBox 26">
            <a:extLst>
              <a:ext uri="{FF2B5EF4-FFF2-40B4-BE49-F238E27FC236}">
                <a16:creationId xmlns:a16="http://schemas.microsoft.com/office/drawing/2014/main" id="{5F1C5CE9-F2FA-174E-91B3-7764C8138500}"/>
              </a:ext>
            </a:extLst>
          </p:cNvPr>
          <p:cNvSpPr txBox="1"/>
          <p:nvPr/>
        </p:nvSpPr>
        <p:spPr>
          <a:xfrm>
            <a:off x="1037597" y="2718510"/>
            <a:ext cx="682235" cy="261610"/>
          </a:xfrm>
          <a:prstGeom prst="rect">
            <a:avLst/>
          </a:prstGeom>
          <a:noFill/>
        </p:spPr>
        <p:txBody>
          <a:bodyPr wrap="square" rtlCol="0">
            <a:spAutoFit/>
          </a:bodyPr>
          <a:lstStyle/>
          <a:p>
            <a:r>
              <a:rPr lang="en-US" sz="1100" dirty="0">
                <a:solidFill>
                  <a:srgbClr val="000000"/>
                </a:solidFill>
                <a:latin typeface="Times New Roman" panose="02020603050405020304" pitchFamily="18" charset="0"/>
                <a:cs typeface="Times New Roman" panose="02020603050405020304" pitchFamily="18" charset="0"/>
              </a:rPr>
              <a:t>IL17A</a:t>
            </a:r>
            <a:r>
              <a:rPr lang="en-US" sz="1100" baseline="-25000" dirty="0">
                <a:solidFill>
                  <a:srgbClr val="000000"/>
                </a:solidFill>
                <a:latin typeface="Times New Roman" panose="02020603050405020304" pitchFamily="18" charset="0"/>
                <a:cs typeface="Times New Roman" panose="02020603050405020304" pitchFamily="18" charset="0"/>
              </a:rPr>
              <a:t>C</a:t>
            </a:r>
          </a:p>
        </p:txBody>
      </p:sp>
      <p:sp>
        <p:nvSpPr>
          <p:cNvPr id="28" name="TextBox 27">
            <a:extLst>
              <a:ext uri="{FF2B5EF4-FFF2-40B4-BE49-F238E27FC236}">
                <a16:creationId xmlns:a16="http://schemas.microsoft.com/office/drawing/2014/main" id="{D90EF37C-77C0-7E45-8804-F3AF7B07797B}"/>
              </a:ext>
            </a:extLst>
          </p:cNvPr>
          <p:cNvSpPr txBox="1"/>
          <p:nvPr/>
        </p:nvSpPr>
        <p:spPr>
          <a:xfrm>
            <a:off x="1292313" y="3412802"/>
            <a:ext cx="682235" cy="261610"/>
          </a:xfrm>
          <a:prstGeom prst="rect">
            <a:avLst/>
          </a:prstGeom>
          <a:noFill/>
        </p:spPr>
        <p:txBody>
          <a:bodyPr wrap="square" rtlCol="0">
            <a:spAutoFit/>
          </a:bodyPr>
          <a:lstStyle/>
          <a:p>
            <a:r>
              <a:rPr lang="en-US" sz="1100" dirty="0">
                <a:solidFill>
                  <a:srgbClr val="000000"/>
                </a:solidFill>
                <a:latin typeface="Times New Roman" panose="02020603050405020304" pitchFamily="18" charset="0"/>
                <a:cs typeface="Times New Roman" panose="02020603050405020304" pitchFamily="18" charset="0"/>
              </a:rPr>
              <a:t>IL17F</a:t>
            </a:r>
            <a:r>
              <a:rPr lang="en-US" sz="1100" baseline="-25000" dirty="0">
                <a:solidFill>
                  <a:srgbClr val="000000"/>
                </a:solidFill>
                <a:latin typeface="Times New Roman" panose="02020603050405020304" pitchFamily="18" charset="0"/>
                <a:cs typeface="Times New Roman" panose="02020603050405020304" pitchFamily="18" charset="0"/>
              </a:rPr>
              <a:t>C</a:t>
            </a:r>
          </a:p>
        </p:txBody>
      </p:sp>
      <p:sp>
        <p:nvSpPr>
          <p:cNvPr id="30" name="TextBox 29">
            <a:extLst>
              <a:ext uri="{FF2B5EF4-FFF2-40B4-BE49-F238E27FC236}">
                <a16:creationId xmlns:a16="http://schemas.microsoft.com/office/drawing/2014/main" id="{6ABE0F6C-F2CB-2D4A-AED2-312F22F12153}"/>
              </a:ext>
            </a:extLst>
          </p:cNvPr>
          <p:cNvSpPr txBox="1"/>
          <p:nvPr/>
        </p:nvSpPr>
        <p:spPr>
          <a:xfrm>
            <a:off x="5465726" y="555476"/>
            <a:ext cx="682235" cy="261610"/>
          </a:xfrm>
          <a:prstGeom prst="rect">
            <a:avLst/>
          </a:prstGeom>
          <a:noFill/>
        </p:spPr>
        <p:txBody>
          <a:bodyPr wrap="square" rtlCol="0">
            <a:spAutoFit/>
          </a:bodyPr>
          <a:lstStyle/>
          <a:p>
            <a:r>
              <a:rPr lang="en-US" sz="1100" dirty="0">
                <a:solidFill>
                  <a:srgbClr val="000000"/>
                </a:solidFill>
                <a:latin typeface="Times New Roman" panose="02020603050405020304" pitchFamily="18" charset="0"/>
                <a:cs typeface="Times New Roman" panose="02020603050405020304" pitchFamily="18" charset="0"/>
              </a:rPr>
              <a:t>β4</a:t>
            </a:r>
            <a:endParaRPr lang="en-US" sz="1100" baseline="-25000" dirty="0">
              <a:solidFill>
                <a:srgbClr val="000000"/>
              </a:solidFill>
              <a:latin typeface="Times New Roman" panose="02020603050405020304" pitchFamily="18" charset="0"/>
              <a:cs typeface="Times New Roman" panose="02020603050405020304" pitchFamily="18" charset="0"/>
            </a:endParaRPr>
          </a:p>
        </p:txBody>
      </p:sp>
      <p:sp>
        <p:nvSpPr>
          <p:cNvPr id="31" name="TextBox 30">
            <a:extLst>
              <a:ext uri="{FF2B5EF4-FFF2-40B4-BE49-F238E27FC236}">
                <a16:creationId xmlns:a16="http://schemas.microsoft.com/office/drawing/2014/main" id="{708FD5C2-98A1-254A-9C9F-B959BAC41CF3}"/>
              </a:ext>
            </a:extLst>
          </p:cNvPr>
          <p:cNvSpPr txBox="1"/>
          <p:nvPr/>
        </p:nvSpPr>
        <p:spPr>
          <a:xfrm>
            <a:off x="5874893" y="876746"/>
            <a:ext cx="682235" cy="261610"/>
          </a:xfrm>
          <a:prstGeom prst="rect">
            <a:avLst/>
          </a:prstGeom>
          <a:noFill/>
        </p:spPr>
        <p:txBody>
          <a:bodyPr wrap="square" rtlCol="0">
            <a:spAutoFit/>
          </a:bodyPr>
          <a:lstStyle/>
          <a:p>
            <a:r>
              <a:rPr lang="en-US" sz="1100" dirty="0">
                <a:solidFill>
                  <a:srgbClr val="000000"/>
                </a:solidFill>
                <a:latin typeface="Times New Roman" panose="02020603050405020304" pitchFamily="18" charset="0"/>
                <a:cs typeface="Times New Roman" panose="02020603050405020304" pitchFamily="18" charset="0"/>
              </a:rPr>
              <a:t>β3</a:t>
            </a:r>
            <a:endParaRPr lang="en-US" sz="1100" baseline="-25000" dirty="0">
              <a:solidFill>
                <a:srgbClr val="000000"/>
              </a:solidFill>
              <a:latin typeface="Times New Roman" panose="02020603050405020304" pitchFamily="18" charset="0"/>
              <a:cs typeface="Times New Roman" panose="02020603050405020304" pitchFamily="18" charset="0"/>
            </a:endParaRPr>
          </a:p>
        </p:txBody>
      </p:sp>
      <p:sp>
        <p:nvSpPr>
          <p:cNvPr id="32" name="TextBox 31">
            <a:extLst>
              <a:ext uri="{FF2B5EF4-FFF2-40B4-BE49-F238E27FC236}">
                <a16:creationId xmlns:a16="http://schemas.microsoft.com/office/drawing/2014/main" id="{6C722C4C-47C8-394F-BCC2-E71CA96542D7}"/>
              </a:ext>
            </a:extLst>
          </p:cNvPr>
          <p:cNvSpPr txBox="1"/>
          <p:nvPr/>
        </p:nvSpPr>
        <p:spPr>
          <a:xfrm>
            <a:off x="5596034" y="1507283"/>
            <a:ext cx="682235" cy="261610"/>
          </a:xfrm>
          <a:prstGeom prst="rect">
            <a:avLst/>
          </a:prstGeom>
          <a:noFill/>
        </p:spPr>
        <p:txBody>
          <a:bodyPr wrap="square" rtlCol="0">
            <a:spAutoFit/>
          </a:bodyPr>
          <a:lstStyle/>
          <a:p>
            <a:r>
              <a:rPr lang="en-US" sz="1100" dirty="0">
                <a:solidFill>
                  <a:srgbClr val="000000"/>
                </a:solidFill>
                <a:latin typeface="Times New Roman" panose="02020603050405020304" pitchFamily="18" charset="0"/>
                <a:cs typeface="Times New Roman" panose="02020603050405020304" pitchFamily="18" charset="0"/>
              </a:rPr>
              <a:t>β2</a:t>
            </a:r>
            <a:endParaRPr lang="en-US" sz="1100" baseline="-25000" dirty="0">
              <a:solidFill>
                <a:srgbClr val="000000"/>
              </a:solidFill>
              <a:latin typeface="Times New Roman" panose="02020603050405020304" pitchFamily="18" charset="0"/>
              <a:cs typeface="Times New Roman" panose="02020603050405020304" pitchFamily="18" charset="0"/>
            </a:endParaRPr>
          </a:p>
        </p:txBody>
      </p:sp>
      <p:sp>
        <p:nvSpPr>
          <p:cNvPr id="33" name="TextBox 32">
            <a:extLst>
              <a:ext uri="{FF2B5EF4-FFF2-40B4-BE49-F238E27FC236}">
                <a16:creationId xmlns:a16="http://schemas.microsoft.com/office/drawing/2014/main" id="{53B6059E-2B5B-3840-AE9B-DDEF42FF3FB0}"/>
              </a:ext>
            </a:extLst>
          </p:cNvPr>
          <p:cNvSpPr txBox="1"/>
          <p:nvPr/>
        </p:nvSpPr>
        <p:spPr>
          <a:xfrm>
            <a:off x="5844047" y="1975261"/>
            <a:ext cx="682235" cy="261610"/>
          </a:xfrm>
          <a:prstGeom prst="rect">
            <a:avLst/>
          </a:prstGeom>
          <a:noFill/>
        </p:spPr>
        <p:txBody>
          <a:bodyPr wrap="square" rtlCol="0">
            <a:spAutoFit/>
          </a:bodyPr>
          <a:lstStyle/>
          <a:p>
            <a:r>
              <a:rPr lang="en-US" sz="1100" dirty="0">
                <a:solidFill>
                  <a:srgbClr val="000000"/>
                </a:solidFill>
                <a:latin typeface="Times New Roman" panose="02020603050405020304" pitchFamily="18" charset="0"/>
                <a:cs typeface="Times New Roman" panose="02020603050405020304" pitchFamily="18" charset="0"/>
              </a:rPr>
              <a:t>β1</a:t>
            </a:r>
            <a:endParaRPr lang="en-US" sz="1100" baseline="-25000" dirty="0">
              <a:solidFill>
                <a:srgbClr val="000000"/>
              </a:solidFill>
              <a:latin typeface="Times New Roman" panose="02020603050405020304" pitchFamily="18" charset="0"/>
              <a:cs typeface="Times New Roman" panose="02020603050405020304" pitchFamily="18" charset="0"/>
            </a:endParaRPr>
          </a:p>
        </p:txBody>
      </p:sp>
      <p:sp>
        <p:nvSpPr>
          <p:cNvPr id="34" name="TextBox 33">
            <a:extLst>
              <a:ext uri="{FF2B5EF4-FFF2-40B4-BE49-F238E27FC236}">
                <a16:creationId xmlns:a16="http://schemas.microsoft.com/office/drawing/2014/main" id="{9A88E454-A5E7-6F41-9BEE-2BA7F4DEA114}"/>
              </a:ext>
            </a:extLst>
          </p:cNvPr>
          <p:cNvSpPr txBox="1"/>
          <p:nvPr/>
        </p:nvSpPr>
        <p:spPr>
          <a:xfrm>
            <a:off x="4863697" y="567152"/>
            <a:ext cx="682235" cy="261610"/>
          </a:xfrm>
          <a:prstGeom prst="rect">
            <a:avLst/>
          </a:prstGeom>
          <a:noFill/>
        </p:spPr>
        <p:txBody>
          <a:bodyPr wrap="square" rtlCol="0">
            <a:spAutoFit/>
          </a:bodyPr>
          <a:lstStyle/>
          <a:p>
            <a:r>
              <a:rPr lang="en-US" sz="1100" dirty="0">
                <a:solidFill>
                  <a:srgbClr val="000000"/>
                </a:solidFill>
                <a:latin typeface="Times New Roman" panose="02020603050405020304" pitchFamily="18" charset="0"/>
                <a:cs typeface="Times New Roman" panose="02020603050405020304" pitchFamily="18" charset="0"/>
              </a:rPr>
              <a:t>β0</a:t>
            </a:r>
            <a:endParaRPr lang="en-US" sz="1100" baseline="-25000" dirty="0">
              <a:solidFill>
                <a:srgbClr val="000000"/>
              </a:solidFill>
              <a:latin typeface="Times New Roman" panose="02020603050405020304" pitchFamily="18" charset="0"/>
              <a:cs typeface="Times New Roman" panose="02020603050405020304" pitchFamily="18" charset="0"/>
            </a:endParaRPr>
          </a:p>
        </p:txBody>
      </p:sp>
      <p:sp>
        <p:nvSpPr>
          <p:cNvPr id="35" name="TextBox 34">
            <a:extLst>
              <a:ext uri="{FF2B5EF4-FFF2-40B4-BE49-F238E27FC236}">
                <a16:creationId xmlns:a16="http://schemas.microsoft.com/office/drawing/2014/main" id="{FFAB52EA-6F36-9147-91A8-D5F1272CF4BA}"/>
              </a:ext>
            </a:extLst>
          </p:cNvPr>
          <p:cNvSpPr txBox="1"/>
          <p:nvPr/>
        </p:nvSpPr>
        <p:spPr>
          <a:xfrm>
            <a:off x="5932777" y="1737789"/>
            <a:ext cx="1432212" cy="261610"/>
          </a:xfrm>
          <a:prstGeom prst="rect">
            <a:avLst/>
          </a:prstGeom>
          <a:noFill/>
        </p:spPr>
        <p:txBody>
          <a:bodyPr wrap="square" rtlCol="0">
            <a:spAutoFit/>
          </a:bodyPr>
          <a:lstStyle/>
          <a:p>
            <a:r>
              <a:rPr lang="en-US" sz="1100" dirty="0">
                <a:solidFill>
                  <a:srgbClr val="000000"/>
                </a:solidFill>
                <a:latin typeface="Times New Roman" panose="02020603050405020304" pitchFamily="18" charset="0"/>
                <a:cs typeface="Times New Roman" panose="02020603050405020304" pitchFamily="18" charset="0"/>
              </a:rPr>
              <a:t>1</a:t>
            </a:r>
            <a:r>
              <a:rPr lang="en-US" sz="1100" baseline="30000" dirty="0">
                <a:solidFill>
                  <a:srgbClr val="000000"/>
                </a:solidFill>
                <a:latin typeface="Times New Roman" panose="02020603050405020304" pitchFamily="18" charset="0"/>
                <a:cs typeface="Times New Roman" panose="02020603050405020304" pitchFamily="18" charset="0"/>
              </a:rPr>
              <a:t>st</a:t>
            </a:r>
            <a:r>
              <a:rPr lang="en-US" sz="1100" dirty="0">
                <a:solidFill>
                  <a:srgbClr val="000000"/>
                </a:solidFill>
                <a:latin typeface="Times New Roman" panose="02020603050405020304" pitchFamily="18" charset="0"/>
                <a:cs typeface="Times New Roman" panose="02020603050405020304" pitchFamily="18" charset="0"/>
              </a:rPr>
              <a:t> β-hairpin</a:t>
            </a:r>
          </a:p>
        </p:txBody>
      </p:sp>
      <p:sp>
        <p:nvSpPr>
          <p:cNvPr id="36" name="TextBox 35">
            <a:extLst>
              <a:ext uri="{FF2B5EF4-FFF2-40B4-BE49-F238E27FC236}">
                <a16:creationId xmlns:a16="http://schemas.microsoft.com/office/drawing/2014/main" id="{96F4F37C-43AB-1748-93BD-87E7B9645BC2}"/>
              </a:ext>
            </a:extLst>
          </p:cNvPr>
          <p:cNvSpPr txBox="1"/>
          <p:nvPr/>
        </p:nvSpPr>
        <p:spPr>
          <a:xfrm>
            <a:off x="2582129" y="2504918"/>
            <a:ext cx="1045443" cy="261610"/>
          </a:xfrm>
          <a:prstGeom prst="rect">
            <a:avLst/>
          </a:prstGeom>
          <a:noFill/>
        </p:spPr>
        <p:txBody>
          <a:bodyPr wrap="square" rtlCol="0">
            <a:spAutoFit/>
          </a:bodyPr>
          <a:lstStyle/>
          <a:p>
            <a:r>
              <a:rPr lang="en-US" sz="1100" dirty="0">
                <a:solidFill>
                  <a:srgbClr val="000000"/>
                </a:solidFill>
                <a:latin typeface="Times New Roman" panose="02020603050405020304" pitchFamily="18" charset="0"/>
                <a:cs typeface="Times New Roman" panose="02020603050405020304" pitchFamily="18" charset="0"/>
              </a:rPr>
              <a:t>Cysteine Knot</a:t>
            </a:r>
          </a:p>
        </p:txBody>
      </p:sp>
      <p:sp>
        <p:nvSpPr>
          <p:cNvPr id="37" name="TextBox 36">
            <a:extLst>
              <a:ext uri="{FF2B5EF4-FFF2-40B4-BE49-F238E27FC236}">
                <a16:creationId xmlns:a16="http://schemas.microsoft.com/office/drawing/2014/main" id="{F5888044-D153-C64C-82AB-A353D766B025}"/>
              </a:ext>
            </a:extLst>
          </p:cNvPr>
          <p:cNvSpPr txBox="1"/>
          <p:nvPr/>
        </p:nvSpPr>
        <p:spPr>
          <a:xfrm>
            <a:off x="386932" y="2166271"/>
            <a:ext cx="682235" cy="261610"/>
          </a:xfrm>
          <a:prstGeom prst="rect">
            <a:avLst/>
          </a:prstGeom>
          <a:noFill/>
        </p:spPr>
        <p:txBody>
          <a:bodyPr wrap="square" rtlCol="0">
            <a:spAutoFit/>
          </a:bodyPr>
          <a:lstStyle/>
          <a:p>
            <a:r>
              <a:rPr lang="en-US" sz="1100" dirty="0">
                <a:solidFill>
                  <a:srgbClr val="000000"/>
                </a:solidFill>
                <a:latin typeface="Times New Roman" panose="02020603050405020304" pitchFamily="18" charset="0"/>
                <a:cs typeface="Times New Roman" panose="02020603050405020304" pitchFamily="18" charset="0"/>
              </a:rPr>
              <a:t>Body</a:t>
            </a:r>
          </a:p>
        </p:txBody>
      </p:sp>
      <p:sp>
        <p:nvSpPr>
          <p:cNvPr id="38" name="TextBox 37">
            <a:extLst>
              <a:ext uri="{FF2B5EF4-FFF2-40B4-BE49-F238E27FC236}">
                <a16:creationId xmlns:a16="http://schemas.microsoft.com/office/drawing/2014/main" id="{54D21A88-66E0-B143-969E-1AEFDC83F4E0}"/>
              </a:ext>
            </a:extLst>
          </p:cNvPr>
          <p:cNvSpPr txBox="1"/>
          <p:nvPr/>
        </p:nvSpPr>
        <p:spPr>
          <a:xfrm>
            <a:off x="386932" y="798087"/>
            <a:ext cx="682235" cy="261610"/>
          </a:xfrm>
          <a:prstGeom prst="rect">
            <a:avLst/>
          </a:prstGeom>
          <a:noFill/>
        </p:spPr>
        <p:txBody>
          <a:bodyPr wrap="square" rtlCol="0">
            <a:spAutoFit/>
          </a:bodyPr>
          <a:lstStyle/>
          <a:p>
            <a:r>
              <a:rPr lang="en-US" sz="1100" dirty="0">
                <a:solidFill>
                  <a:srgbClr val="000000"/>
                </a:solidFill>
                <a:latin typeface="Times New Roman" panose="02020603050405020304" pitchFamily="18" charset="0"/>
                <a:cs typeface="Times New Roman" panose="02020603050405020304" pitchFamily="18" charset="0"/>
              </a:rPr>
              <a:t>Skirt</a:t>
            </a:r>
          </a:p>
        </p:txBody>
      </p:sp>
      <p:sp>
        <p:nvSpPr>
          <p:cNvPr id="39" name="TextBox 38">
            <a:extLst>
              <a:ext uri="{FF2B5EF4-FFF2-40B4-BE49-F238E27FC236}">
                <a16:creationId xmlns:a16="http://schemas.microsoft.com/office/drawing/2014/main" id="{84638D02-7494-5B43-B4FD-C19FF16950F4}"/>
              </a:ext>
            </a:extLst>
          </p:cNvPr>
          <p:cNvSpPr txBox="1"/>
          <p:nvPr/>
        </p:nvSpPr>
        <p:spPr>
          <a:xfrm>
            <a:off x="2582129" y="2217697"/>
            <a:ext cx="1079894" cy="261610"/>
          </a:xfrm>
          <a:prstGeom prst="rect">
            <a:avLst/>
          </a:prstGeom>
          <a:noFill/>
        </p:spPr>
        <p:txBody>
          <a:bodyPr wrap="square" rtlCol="0">
            <a:spAutoFit/>
          </a:bodyPr>
          <a:lstStyle/>
          <a:p>
            <a:r>
              <a:rPr lang="en-US" sz="1100" dirty="0">
                <a:solidFill>
                  <a:srgbClr val="000000"/>
                </a:solidFill>
                <a:latin typeface="Times New Roman" panose="02020603050405020304" pitchFamily="18" charset="0"/>
                <a:cs typeface="Times New Roman" panose="02020603050405020304" pitchFamily="18" charset="0"/>
              </a:rPr>
              <a:t>Coil region</a:t>
            </a:r>
          </a:p>
        </p:txBody>
      </p:sp>
      <p:sp>
        <p:nvSpPr>
          <p:cNvPr id="40" name="TextBox 39">
            <a:extLst>
              <a:ext uri="{FF2B5EF4-FFF2-40B4-BE49-F238E27FC236}">
                <a16:creationId xmlns:a16="http://schemas.microsoft.com/office/drawing/2014/main" id="{3E23C826-BCA3-EA47-B0C6-AB5F367E94B6}"/>
              </a:ext>
            </a:extLst>
          </p:cNvPr>
          <p:cNvSpPr txBox="1"/>
          <p:nvPr/>
        </p:nvSpPr>
        <p:spPr>
          <a:xfrm>
            <a:off x="419682" y="3036127"/>
            <a:ext cx="682235" cy="261610"/>
          </a:xfrm>
          <a:prstGeom prst="rect">
            <a:avLst/>
          </a:prstGeom>
          <a:noFill/>
        </p:spPr>
        <p:txBody>
          <a:bodyPr wrap="square" rtlCol="0">
            <a:spAutoFit/>
          </a:bodyPr>
          <a:lstStyle/>
          <a:p>
            <a:r>
              <a:rPr lang="en-US" sz="1100" dirty="0">
                <a:solidFill>
                  <a:srgbClr val="000000"/>
                </a:solidFill>
                <a:latin typeface="Times New Roman" panose="02020603050405020304" pitchFamily="18" charset="0"/>
                <a:cs typeface="Times New Roman" panose="02020603050405020304" pitchFamily="18" charset="0"/>
              </a:rPr>
              <a:t>Collar</a:t>
            </a:r>
          </a:p>
        </p:txBody>
      </p:sp>
      <p:sp>
        <p:nvSpPr>
          <p:cNvPr id="41" name="TextBox 40">
            <a:extLst>
              <a:ext uri="{FF2B5EF4-FFF2-40B4-BE49-F238E27FC236}">
                <a16:creationId xmlns:a16="http://schemas.microsoft.com/office/drawing/2014/main" id="{64443367-8584-554A-87A2-4BCE60A075E2}"/>
              </a:ext>
            </a:extLst>
          </p:cNvPr>
          <p:cNvSpPr txBox="1"/>
          <p:nvPr/>
        </p:nvSpPr>
        <p:spPr>
          <a:xfrm>
            <a:off x="5522495" y="273743"/>
            <a:ext cx="1432212" cy="261610"/>
          </a:xfrm>
          <a:prstGeom prst="rect">
            <a:avLst/>
          </a:prstGeom>
          <a:noFill/>
        </p:spPr>
        <p:txBody>
          <a:bodyPr wrap="square" rtlCol="0">
            <a:spAutoFit/>
          </a:bodyPr>
          <a:lstStyle/>
          <a:p>
            <a:r>
              <a:rPr lang="en-US" sz="1100" dirty="0">
                <a:solidFill>
                  <a:srgbClr val="000000"/>
                </a:solidFill>
                <a:latin typeface="Times New Roman" panose="02020603050405020304" pitchFamily="18" charset="0"/>
                <a:cs typeface="Times New Roman" panose="02020603050405020304" pitchFamily="18" charset="0"/>
              </a:rPr>
              <a:t>2</a:t>
            </a:r>
            <a:r>
              <a:rPr lang="en-US" sz="1100" baseline="30000" dirty="0">
                <a:solidFill>
                  <a:srgbClr val="000000"/>
                </a:solidFill>
                <a:latin typeface="Times New Roman" panose="02020603050405020304" pitchFamily="18" charset="0"/>
                <a:cs typeface="Times New Roman" panose="02020603050405020304" pitchFamily="18" charset="0"/>
              </a:rPr>
              <a:t>nd</a:t>
            </a:r>
            <a:r>
              <a:rPr lang="en-US" sz="1100" dirty="0">
                <a:solidFill>
                  <a:srgbClr val="000000"/>
                </a:solidFill>
                <a:latin typeface="Times New Roman" panose="02020603050405020304" pitchFamily="18" charset="0"/>
                <a:cs typeface="Times New Roman" panose="02020603050405020304" pitchFamily="18" charset="0"/>
              </a:rPr>
              <a:t> β-hairpin</a:t>
            </a:r>
          </a:p>
        </p:txBody>
      </p:sp>
      <p:cxnSp>
        <p:nvCxnSpPr>
          <p:cNvPr id="45" name="Straight Connector 44">
            <a:extLst>
              <a:ext uri="{FF2B5EF4-FFF2-40B4-BE49-F238E27FC236}">
                <a16:creationId xmlns:a16="http://schemas.microsoft.com/office/drawing/2014/main" id="{B634FB29-B1A6-514F-A49D-CAD43947F221}"/>
              </a:ext>
            </a:extLst>
          </p:cNvPr>
          <p:cNvCxnSpPr>
            <a:cxnSpLocks/>
          </p:cNvCxnSpPr>
          <p:nvPr/>
        </p:nvCxnSpPr>
        <p:spPr>
          <a:xfrm flipH="1">
            <a:off x="938588" y="1783036"/>
            <a:ext cx="261157" cy="317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46" name="TextBox 45">
            <a:extLst>
              <a:ext uri="{FF2B5EF4-FFF2-40B4-BE49-F238E27FC236}">
                <a16:creationId xmlns:a16="http://schemas.microsoft.com/office/drawing/2014/main" id="{B7181C65-B24F-454C-BD22-C4647A086451}"/>
              </a:ext>
            </a:extLst>
          </p:cNvPr>
          <p:cNvSpPr txBox="1"/>
          <p:nvPr/>
        </p:nvSpPr>
        <p:spPr>
          <a:xfrm>
            <a:off x="385811" y="1640645"/>
            <a:ext cx="1432212" cy="261610"/>
          </a:xfrm>
          <a:prstGeom prst="rect">
            <a:avLst/>
          </a:prstGeom>
          <a:noFill/>
        </p:spPr>
        <p:txBody>
          <a:bodyPr wrap="square" rtlCol="0">
            <a:spAutoFit/>
          </a:bodyPr>
          <a:lstStyle/>
          <a:p>
            <a:r>
              <a:rPr lang="en-US" sz="1100" dirty="0">
                <a:solidFill>
                  <a:srgbClr val="000000"/>
                </a:solidFill>
                <a:latin typeface="Times New Roman" panose="02020603050405020304" pitchFamily="18" charset="0"/>
                <a:cs typeface="Times New Roman" panose="02020603050405020304" pitchFamily="18" charset="0"/>
              </a:rPr>
              <a:t>Sleeves</a:t>
            </a:r>
          </a:p>
        </p:txBody>
      </p:sp>
      <p:cxnSp>
        <p:nvCxnSpPr>
          <p:cNvPr id="47" name="Straight Connector 46">
            <a:extLst>
              <a:ext uri="{FF2B5EF4-FFF2-40B4-BE49-F238E27FC236}">
                <a16:creationId xmlns:a16="http://schemas.microsoft.com/office/drawing/2014/main" id="{EA4635A4-C5D5-5A4F-ACAC-C9FB69C45971}"/>
              </a:ext>
            </a:extLst>
          </p:cNvPr>
          <p:cNvCxnSpPr>
            <a:cxnSpLocks/>
          </p:cNvCxnSpPr>
          <p:nvPr/>
        </p:nvCxnSpPr>
        <p:spPr>
          <a:xfrm flipH="1">
            <a:off x="860248" y="925131"/>
            <a:ext cx="261157" cy="317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8" name="Straight Connector 47">
            <a:extLst>
              <a:ext uri="{FF2B5EF4-FFF2-40B4-BE49-F238E27FC236}">
                <a16:creationId xmlns:a16="http://schemas.microsoft.com/office/drawing/2014/main" id="{3C1AAEDD-F19B-4D49-8344-09F6AE594C03}"/>
              </a:ext>
            </a:extLst>
          </p:cNvPr>
          <p:cNvCxnSpPr>
            <a:cxnSpLocks/>
          </p:cNvCxnSpPr>
          <p:nvPr/>
        </p:nvCxnSpPr>
        <p:spPr>
          <a:xfrm flipH="1">
            <a:off x="934943" y="3163759"/>
            <a:ext cx="261157" cy="317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49" name="Straight Connector 48">
            <a:extLst>
              <a:ext uri="{FF2B5EF4-FFF2-40B4-BE49-F238E27FC236}">
                <a16:creationId xmlns:a16="http://schemas.microsoft.com/office/drawing/2014/main" id="{36C5498D-A80D-D241-BE96-7DFDEABCCC21}"/>
              </a:ext>
            </a:extLst>
          </p:cNvPr>
          <p:cNvCxnSpPr>
            <a:cxnSpLocks/>
          </p:cNvCxnSpPr>
          <p:nvPr/>
        </p:nvCxnSpPr>
        <p:spPr>
          <a:xfrm flipH="1">
            <a:off x="934941" y="2310324"/>
            <a:ext cx="720000" cy="317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0" name="Straight Connector 49">
            <a:extLst>
              <a:ext uri="{FF2B5EF4-FFF2-40B4-BE49-F238E27FC236}">
                <a16:creationId xmlns:a16="http://schemas.microsoft.com/office/drawing/2014/main" id="{9FD32E67-F156-714A-AC0D-3B318308807E}"/>
              </a:ext>
            </a:extLst>
          </p:cNvPr>
          <p:cNvCxnSpPr>
            <a:cxnSpLocks/>
          </p:cNvCxnSpPr>
          <p:nvPr/>
        </p:nvCxnSpPr>
        <p:spPr>
          <a:xfrm flipH="1">
            <a:off x="1980103" y="2348502"/>
            <a:ext cx="612000" cy="317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1" name="Straight Connector 50">
            <a:extLst>
              <a:ext uri="{FF2B5EF4-FFF2-40B4-BE49-F238E27FC236}">
                <a16:creationId xmlns:a16="http://schemas.microsoft.com/office/drawing/2014/main" id="{BC2FF4EA-F0FB-1844-B4BD-F5D023D52775}"/>
              </a:ext>
            </a:extLst>
          </p:cNvPr>
          <p:cNvCxnSpPr>
            <a:cxnSpLocks/>
          </p:cNvCxnSpPr>
          <p:nvPr/>
        </p:nvCxnSpPr>
        <p:spPr>
          <a:xfrm flipH="1">
            <a:off x="1974548" y="2632550"/>
            <a:ext cx="648000" cy="317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42" name="TextBox 41">
            <a:extLst>
              <a:ext uri="{FF2B5EF4-FFF2-40B4-BE49-F238E27FC236}">
                <a16:creationId xmlns:a16="http://schemas.microsoft.com/office/drawing/2014/main" id="{616FE641-C3C7-3148-A3B9-CD1CE7FC526F}"/>
              </a:ext>
            </a:extLst>
          </p:cNvPr>
          <p:cNvSpPr txBox="1"/>
          <p:nvPr/>
        </p:nvSpPr>
        <p:spPr>
          <a:xfrm>
            <a:off x="6005932" y="1371563"/>
            <a:ext cx="682235" cy="261610"/>
          </a:xfrm>
          <a:prstGeom prst="rect">
            <a:avLst/>
          </a:prstGeom>
          <a:noFill/>
        </p:spPr>
        <p:txBody>
          <a:bodyPr wrap="square" rtlCol="0">
            <a:spAutoFit/>
          </a:bodyPr>
          <a:lstStyle/>
          <a:p>
            <a:r>
              <a:rPr lang="en-US" sz="1100" dirty="0">
                <a:solidFill>
                  <a:srgbClr val="000000"/>
                </a:solidFill>
                <a:latin typeface="Times New Roman" panose="02020603050405020304" pitchFamily="18" charset="0"/>
                <a:cs typeface="Times New Roman" panose="02020603050405020304" pitchFamily="18" charset="0"/>
              </a:rPr>
              <a:t>IL17F</a:t>
            </a:r>
            <a:endParaRPr lang="en-US" sz="1100" baseline="-25000" dirty="0">
              <a:solidFill>
                <a:srgbClr val="000000"/>
              </a:solidFill>
              <a:latin typeface="Times New Roman" panose="02020603050405020304" pitchFamily="18" charset="0"/>
              <a:cs typeface="Times New Roman" panose="02020603050405020304" pitchFamily="18" charset="0"/>
            </a:endParaRPr>
          </a:p>
        </p:txBody>
      </p:sp>
      <p:sp>
        <p:nvSpPr>
          <p:cNvPr id="43" name="TextBox 42">
            <a:extLst>
              <a:ext uri="{FF2B5EF4-FFF2-40B4-BE49-F238E27FC236}">
                <a16:creationId xmlns:a16="http://schemas.microsoft.com/office/drawing/2014/main" id="{E4837AE2-0793-024C-9EAF-75AA496F1042}"/>
              </a:ext>
            </a:extLst>
          </p:cNvPr>
          <p:cNvSpPr txBox="1"/>
          <p:nvPr/>
        </p:nvSpPr>
        <p:spPr>
          <a:xfrm>
            <a:off x="3863555" y="1389613"/>
            <a:ext cx="682235" cy="261610"/>
          </a:xfrm>
          <a:prstGeom prst="rect">
            <a:avLst/>
          </a:prstGeom>
          <a:noFill/>
        </p:spPr>
        <p:txBody>
          <a:bodyPr wrap="square" rtlCol="0">
            <a:spAutoFit/>
          </a:bodyPr>
          <a:lstStyle/>
          <a:p>
            <a:r>
              <a:rPr lang="en-US" sz="1100" dirty="0">
                <a:solidFill>
                  <a:srgbClr val="000000"/>
                </a:solidFill>
                <a:latin typeface="Times New Roman" panose="02020603050405020304" pitchFamily="18" charset="0"/>
                <a:cs typeface="Times New Roman" panose="02020603050405020304" pitchFamily="18" charset="0"/>
              </a:rPr>
              <a:t>IL17A</a:t>
            </a:r>
            <a:endParaRPr lang="en-US" sz="1100" baseline="-25000" dirty="0">
              <a:solidFill>
                <a:srgbClr val="000000"/>
              </a:solidFill>
              <a:latin typeface="Times New Roman" panose="02020603050405020304" pitchFamily="18" charset="0"/>
              <a:cs typeface="Times New Roman" panose="02020603050405020304" pitchFamily="18" charset="0"/>
            </a:endParaRPr>
          </a:p>
        </p:txBody>
      </p:sp>
      <p:cxnSp>
        <p:nvCxnSpPr>
          <p:cNvPr id="44" name="Straight Connector 43">
            <a:extLst>
              <a:ext uri="{FF2B5EF4-FFF2-40B4-BE49-F238E27FC236}">
                <a16:creationId xmlns:a16="http://schemas.microsoft.com/office/drawing/2014/main" id="{F10FCDE4-BB76-E14C-841D-5DCD25DE82F5}"/>
              </a:ext>
            </a:extLst>
          </p:cNvPr>
          <p:cNvCxnSpPr>
            <a:cxnSpLocks/>
          </p:cNvCxnSpPr>
          <p:nvPr/>
        </p:nvCxnSpPr>
        <p:spPr>
          <a:xfrm flipH="1">
            <a:off x="5937788" y="1498730"/>
            <a:ext cx="108000" cy="317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2" name="Straight Connector 51">
            <a:extLst>
              <a:ext uri="{FF2B5EF4-FFF2-40B4-BE49-F238E27FC236}">
                <a16:creationId xmlns:a16="http://schemas.microsoft.com/office/drawing/2014/main" id="{C5EE08FA-93E3-F842-B98C-73BF2EE75018}"/>
              </a:ext>
            </a:extLst>
          </p:cNvPr>
          <p:cNvCxnSpPr>
            <a:cxnSpLocks/>
          </p:cNvCxnSpPr>
          <p:nvPr/>
        </p:nvCxnSpPr>
        <p:spPr>
          <a:xfrm flipH="1">
            <a:off x="4354690" y="1515036"/>
            <a:ext cx="108000" cy="317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53" name="TextBox 52">
            <a:extLst>
              <a:ext uri="{FF2B5EF4-FFF2-40B4-BE49-F238E27FC236}">
                <a16:creationId xmlns:a16="http://schemas.microsoft.com/office/drawing/2014/main" id="{1D6B72C4-85B3-4846-80D0-9B62727B6EC5}"/>
              </a:ext>
            </a:extLst>
          </p:cNvPr>
          <p:cNvSpPr txBox="1"/>
          <p:nvPr/>
        </p:nvSpPr>
        <p:spPr>
          <a:xfrm>
            <a:off x="2672592" y="1249875"/>
            <a:ext cx="682235" cy="261610"/>
          </a:xfrm>
          <a:prstGeom prst="rect">
            <a:avLst/>
          </a:prstGeom>
          <a:noFill/>
        </p:spPr>
        <p:txBody>
          <a:bodyPr wrap="square" rtlCol="0">
            <a:spAutoFit/>
          </a:bodyPr>
          <a:lstStyle/>
          <a:p>
            <a:r>
              <a:rPr lang="en-US" sz="1100" dirty="0">
                <a:solidFill>
                  <a:srgbClr val="000000"/>
                </a:solidFill>
                <a:latin typeface="Times New Roman" panose="02020603050405020304" pitchFamily="18" charset="0"/>
                <a:cs typeface="Times New Roman" panose="02020603050405020304" pitchFamily="18" charset="0"/>
              </a:rPr>
              <a:t>IL17A</a:t>
            </a:r>
            <a:endParaRPr lang="en-US" sz="1100" baseline="-25000" dirty="0">
              <a:solidFill>
                <a:srgbClr val="000000"/>
              </a:solidFill>
              <a:latin typeface="Times New Roman" panose="02020603050405020304" pitchFamily="18" charset="0"/>
              <a:cs typeface="Times New Roman" panose="02020603050405020304" pitchFamily="18" charset="0"/>
            </a:endParaRPr>
          </a:p>
        </p:txBody>
      </p:sp>
      <p:sp>
        <p:nvSpPr>
          <p:cNvPr id="54" name="TextBox 53">
            <a:extLst>
              <a:ext uri="{FF2B5EF4-FFF2-40B4-BE49-F238E27FC236}">
                <a16:creationId xmlns:a16="http://schemas.microsoft.com/office/drawing/2014/main" id="{DFC38173-C3F1-A24E-A703-AFBC5D8666C5}"/>
              </a:ext>
            </a:extLst>
          </p:cNvPr>
          <p:cNvSpPr txBox="1"/>
          <p:nvPr/>
        </p:nvSpPr>
        <p:spPr>
          <a:xfrm>
            <a:off x="562019" y="1267925"/>
            <a:ext cx="682235" cy="261610"/>
          </a:xfrm>
          <a:prstGeom prst="rect">
            <a:avLst/>
          </a:prstGeom>
          <a:noFill/>
        </p:spPr>
        <p:txBody>
          <a:bodyPr wrap="square" rtlCol="0">
            <a:spAutoFit/>
          </a:bodyPr>
          <a:lstStyle/>
          <a:p>
            <a:r>
              <a:rPr lang="en-US" sz="1100" dirty="0">
                <a:solidFill>
                  <a:srgbClr val="000000"/>
                </a:solidFill>
                <a:latin typeface="Times New Roman" panose="02020603050405020304" pitchFamily="18" charset="0"/>
                <a:cs typeface="Times New Roman" panose="02020603050405020304" pitchFamily="18" charset="0"/>
              </a:rPr>
              <a:t>IL17F</a:t>
            </a:r>
            <a:endParaRPr lang="en-US" sz="1100" baseline="-25000" dirty="0">
              <a:solidFill>
                <a:srgbClr val="000000"/>
              </a:solidFill>
              <a:latin typeface="Times New Roman" panose="02020603050405020304" pitchFamily="18" charset="0"/>
              <a:cs typeface="Times New Roman" panose="02020603050405020304" pitchFamily="18" charset="0"/>
            </a:endParaRPr>
          </a:p>
        </p:txBody>
      </p:sp>
      <p:cxnSp>
        <p:nvCxnSpPr>
          <p:cNvPr id="55" name="Straight Connector 54">
            <a:extLst>
              <a:ext uri="{FF2B5EF4-FFF2-40B4-BE49-F238E27FC236}">
                <a16:creationId xmlns:a16="http://schemas.microsoft.com/office/drawing/2014/main" id="{7CBC3B60-F648-7044-96BA-E2B6294B95B3}"/>
              </a:ext>
            </a:extLst>
          </p:cNvPr>
          <p:cNvCxnSpPr>
            <a:cxnSpLocks/>
          </p:cNvCxnSpPr>
          <p:nvPr/>
        </p:nvCxnSpPr>
        <p:spPr>
          <a:xfrm flipH="1">
            <a:off x="2604448" y="1377042"/>
            <a:ext cx="108000" cy="317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56" name="Straight Connector 55">
            <a:extLst>
              <a:ext uri="{FF2B5EF4-FFF2-40B4-BE49-F238E27FC236}">
                <a16:creationId xmlns:a16="http://schemas.microsoft.com/office/drawing/2014/main" id="{C652265C-18AB-9E48-BC03-315354AFB0D6}"/>
              </a:ext>
            </a:extLst>
          </p:cNvPr>
          <p:cNvCxnSpPr>
            <a:cxnSpLocks/>
          </p:cNvCxnSpPr>
          <p:nvPr/>
        </p:nvCxnSpPr>
        <p:spPr>
          <a:xfrm flipH="1">
            <a:off x="1021350" y="1393348"/>
            <a:ext cx="108000" cy="3173"/>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992103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976A966-FF28-3C4B-926B-DF531B8F0573}"/>
              </a:ext>
            </a:extLst>
          </p:cNvPr>
          <p:cNvSpPr txBox="1"/>
          <p:nvPr/>
        </p:nvSpPr>
        <p:spPr>
          <a:xfrm>
            <a:off x="228600" y="603504"/>
            <a:ext cx="384048" cy="307777"/>
          </a:xfrm>
          <a:prstGeom prst="rect">
            <a:avLst/>
          </a:prstGeom>
          <a:noFill/>
        </p:spPr>
        <p:txBody>
          <a:bodyPr wrap="square" rtlCol="0">
            <a:spAutoFit/>
          </a:bodyPr>
          <a:lstStyle/>
          <a:p>
            <a:r>
              <a:rPr lang="en-US" sz="1400" dirty="0">
                <a:latin typeface="Times New Roman" panose="02020603050405020304" pitchFamily="18" charset="0"/>
                <a:cs typeface="Times New Roman" panose="02020603050405020304" pitchFamily="18" charset="0"/>
              </a:rPr>
              <a:t>A)</a:t>
            </a:r>
          </a:p>
        </p:txBody>
      </p:sp>
      <p:sp>
        <p:nvSpPr>
          <p:cNvPr id="3" name="TextBox 2">
            <a:extLst>
              <a:ext uri="{FF2B5EF4-FFF2-40B4-BE49-F238E27FC236}">
                <a16:creationId xmlns:a16="http://schemas.microsoft.com/office/drawing/2014/main" id="{C1F4837B-7CC1-E64C-A51F-F07E9D1685D6}"/>
              </a:ext>
            </a:extLst>
          </p:cNvPr>
          <p:cNvSpPr txBox="1"/>
          <p:nvPr/>
        </p:nvSpPr>
        <p:spPr>
          <a:xfrm>
            <a:off x="37114" y="6500950"/>
            <a:ext cx="6820886" cy="2492990"/>
          </a:xfrm>
          <a:prstGeom prst="rect">
            <a:avLst/>
          </a:prstGeom>
          <a:noFill/>
        </p:spPr>
        <p:txBody>
          <a:bodyPr wrap="square" rtlCol="0">
            <a:spAutoFit/>
          </a:bodyPr>
          <a:lstStyle/>
          <a:p>
            <a:pPr algn="just"/>
            <a:r>
              <a:rPr lang="en-US" sz="1200" b="1" dirty="0">
                <a:latin typeface="Times New Roman" panose="02020603050405020304" pitchFamily="18" charset="0"/>
                <a:cs typeface="Times New Roman" panose="02020603050405020304" pitchFamily="18" charset="0"/>
              </a:rPr>
              <a:t>Supplementary Figure 3: Comparison of Receptor Induced Structural Changes in IL-17AA, IL-17AF and IL-17FF. </a:t>
            </a:r>
            <a:r>
              <a:rPr lang="en-US" sz="1200" dirty="0">
                <a:latin typeface="Times New Roman" panose="02020603050405020304" pitchFamily="18" charset="0"/>
                <a:cs typeface="Times New Roman" panose="02020603050405020304" pitchFamily="18" charset="0"/>
              </a:rPr>
              <a:t>Panel A shows an overlay of the ribbon representation of the backbone topology of free (blue, PDB code 1JPY) and IL-17RA-bound (cyan, PDB code 3JVF) IL-17FF.  For clarity only the IL-17F subunit that forms the main interaction site with IL-17RA D1 is shown. The structures were overlaid on the C⍺ atoms of residues that form the cysteine knot. The overlays are rotated by -80</a:t>
            </a:r>
            <a:r>
              <a:rPr lang="en-US" sz="1200" baseline="30000" dirty="0">
                <a:latin typeface="Times New Roman" panose="02020603050405020304" pitchFamily="18" charset="0"/>
                <a:cs typeface="Times New Roman" panose="02020603050405020304" pitchFamily="18" charset="0"/>
              </a:rPr>
              <a:t>o</a:t>
            </a:r>
            <a:r>
              <a:rPr lang="en-US" sz="1200" dirty="0">
                <a:latin typeface="Times New Roman" panose="02020603050405020304" pitchFamily="18" charset="0"/>
                <a:cs typeface="Times New Roman" panose="02020603050405020304" pitchFamily="18" charset="0"/>
              </a:rPr>
              <a:t> about the y axis relative to the view shown in figure 5. Panels B, D and E show equivalent overlays for the IL-17F subunit of IL-17AF (PDB codes 5N92 and 5NAN), IL-17AA  (PDB code 4HR9 and 4HSA) and the IL-17A chain of  IL-17AF  (PDB codes 5N92 and 5NAN) respectively. In each case the free IL-17F and IL-17A subunits are shown in blue and red respectively, and the IL-17RA-bound IL-17F and IL-17A in cyan and pink respectively. In panel E the view of the IL-17A subunit of IL-17AF shown is rotated by 80</a:t>
            </a:r>
            <a:r>
              <a:rPr lang="en-US" sz="1200" baseline="30000" dirty="0">
                <a:latin typeface="Times New Roman" panose="02020603050405020304" pitchFamily="18" charset="0"/>
                <a:cs typeface="Times New Roman" panose="02020603050405020304" pitchFamily="18" charset="0"/>
              </a:rPr>
              <a:t>o</a:t>
            </a:r>
            <a:r>
              <a:rPr lang="en-US" sz="1200" dirty="0">
                <a:latin typeface="Times New Roman" panose="02020603050405020304" pitchFamily="18" charset="0"/>
                <a:cs typeface="Times New Roman" panose="02020603050405020304" pitchFamily="18" charset="0"/>
              </a:rPr>
              <a:t> about the y axis compared to panel A. This subunit does not form the main contact surface with IL-17RA. Panel C shows an equivalent view for the free (PDB code 1JPY) (shown in blue) and IL-17RC-bound IL17F subunits of IL-17FF (PDB code 6HG4) (shown in magenta). </a:t>
            </a:r>
          </a:p>
        </p:txBody>
      </p:sp>
      <p:pic>
        <p:nvPicPr>
          <p:cNvPr id="8" name="Picture 7" descr="A close up of a necklace&#10;&#10;Description automatically generated">
            <a:extLst>
              <a:ext uri="{FF2B5EF4-FFF2-40B4-BE49-F238E27FC236}">
                <a16:creationId xmlns:a16="http://schemas.microsoft.com/office/drawing/2014/main" id="{20578559-E581-0C4B-BF95-4F536F02BCCA}"/>
              </a:ext>
            </a:extLst>
          </p:cNvPr>
          <p:cNvPicPr>
            <a:picLocks noChangeAspect="1"/>
          </p:cNvPicPr>
          <p:nvPr/>
        </p:nvPicPr>
        <p:blipFill>
          <a:blip r:embed="rId2"/>
          <a:stretch>
            <a:fillRect/>
          </a:stretch>
        </p:blipFill>
        <p:spPr>
          <a:xfrm>
            <a:off x="-488878" y="3633244"/>
            <a:ext cx="3374201" cy="2880000"/>
          </a:xfrm>
          <a:prstGeom prst="rect">
            <a:avLst/>
          </a:prstGeom>
        </p:spPr>
      </p:pic>
      <p:pic>
        <p:nvPicPr>
          <p:cNvPr id="18" name="Picture 17" descr="A picture containing necklace, kite&#10;&#10;Description automatically generated">
            <a:extLst>
              <a:ext uri="{FF2B5EF4-FFF2-40B4-BE49-F238E27FC236}">
                <a16:creationId xmlns:a16="http://schemas.microsoft.com/office/drawing/2014/main" id="{6C328954-96A1-7A4F-8152-EBC8788D4693}"/>
              </a:ext>
            </a:extLst>
          </p:cNvPr>
          <p:cNvPicPr>
            <a:picLocks noChangeAspect="1"/>
          </p:cNvPicPr>
          <p:nvPr/>
        </p:nvPicPr>
        <p:blipFill>
          <a:blip r:embed="rId3"/>
          <a:stretch>
            <a:fillRect/>
          </a:stretch>
        </p:blipFill>
        <p:spPr>
          <a:xfrm>
            <a:off x="1767887" y="3575304"/>
            <a:ext cx="3374201" cy="2880000"/>
          </a:xfrm>
          <a:prstGeom prst="rect">
            <a:avLst/>
          </a:prstGeom>
        </p:spPr>
      </p:pic>
      <p:pic>
        <p:nvPicPr>
          <p:cNvPr id="20" name="Picture 19" descr="A close up of a necklace&#10;&#10;Description automatically generated">
            <a:extLst>
              <a:ext uri="{FF2B5EF4-FFF2-40B4-BE49-F238E27FC236}">
                <a16:creationId xmlns:a16="http://schemas.microsoft.com/office/drawing/2014/main" id="{D934B012-8D6F-8A44-BDA2-E55F36856E08}"/>
              </a:ext>
            </a:extLst>
          </p:cNvPr>
          <p:cNvPicPr>
            <a:picLocks noChangeAspect="1"/>
          </p:cNvPicPr>
          <p:nvPr/>
        </p:nvPicPr>
        <p:blipFill>
          <a:blip r:embed="rId4"/>
          <a:stretch>
            <a:fillRect/>
          </a:stretch>
        </p:blipFill>
        <p:spPr>
          <a:xfrm>
            <a:off x="1543131" y="695304"/>
            <a:ext cx="3374201" cy="2880000"/>
          </a:xfrm>
          <a:prstGeom prst="rect">
            <a:avLst/>
          </a:prstGeom>
        </p:spPr>
      </p:pic>
      <p:pic>
        <p:nvPicPr>
          <p:cNvPr id="22" name="Picture 21" descr="A close up of a logo&#10;&#10;Description automatically generated">
            <a:extLst>
              <a:ext uri="{FF2B5EF4-FFF2-40B4-BE49-F238E27FC236}">
                <a16:creationId xmlns:a16="http://schemas.microsoft.com/office/drawing/2014/main" id="{8685B7BD-2A79-AE4F-B347-3E51CC489718}"/>
              </a:ext>
            </a:extLst>
          </p:cNvPr>
          <p:cNvPicPr>
            <a:picLocks noChangeAspect="1"/>
          </p:cNvPicPr>
          <p:nvPr/>
        </p:nvPicPr>
        <p:blipFill>
          <a:blip r:embed="rId5"/>
          <a:stretch>
            <a:fillRect/>
          </a:stretch>
        </p:blipFill>
        <p:spPr>
          <a:xfrm>
            <a:off x="-488877" y="695304"/>
            <a:ext cx="3374201" cy="2880000"/>
          </a:xfrm>
          <a:prstGeom prst="rect">
            <a:avLst/>
          </a:prstGeom>
        </p:spPr>
      </p:pic>
      <p:pic>
        <p:nvPicPr>
          <p:cNvPr id="24" name="Picture 23" descr="A close up of a logo&#10;&#10;Description automatically generated">
            <a:extLst>
              <a:ext uri="{FF2B5EF4-FFF2-40B4-BE49-F238E27FC236}">
                <a16:creationId xmlns:a16="http://schemas.microsoft.com/office/drawing/2014/main" id="{5E0D31D2-1631-4B45-92E0-4495D75694BF}"/>
              </a:ext>
            </a:extLst>
          </p:cNvPr>
          <p:cNvPicPr>
            <a:picLocks noChangeAspect="1"/>
          </p:cNvPicPr>
          <p:nvPr/>
        </p:nvPicPr>
        <p:blipFill>
          <a:blip r:embed="rId6"/>
          <a:stretch>
            <a:fillRect/>
          </a:stretch>
        </p:blipFill>
        <p:spPr>
          <a:xfrm>
            <a:off x="3672365" y="695304"/>
            <a:ext cx="3374201" cy="2880000"/>
          </a:xfrm>
          <a:prstGeom prst="rect">
            <a:avLst/>
          </a:prstGeom>
        </p:spPr>
      </p:pic>
      <p:sp>
        <p:nvSpPr>
          <p:cNvPr id="15" name="TextBox 14">
            <a:extLst>
              <a:ext uri="{FF2B5EF4-FFF2-40B4-BE49-F238E27FC236}">
                <a16:creationId xmlns:a16="http://schemas.microsoft.com/office/drawing/2014/main" id="{E69A38BC-DB4E-E941-90FD-5FBE1531323D}"/>
              </a:ext>
            </a:extLst>
          </p:cNvPr>
          <p:cNvSpPr txBox="1"/>
          <p:nvPr/>
        </p:nvSpPr>
        <p:spPr>
          <a:xfrm>
            <a:off x="4202896" y="598967"/>
            <a:ext cx="384048" cy="307777"/>
          </a:xfrm>
          <a:prstGeom prst="rect">
            <a:avLst/>
          </a:prstGeom>
          <a:noFill/>
        </p:spPr>
        <p:txBody>
          <a:bodyPr wrap="square" rtlCol="0">
            <a:spAutoFit/>
          </a:bodyPr>
          <a:lstStyle/>
          <a:p>
            <a:r>
              <a:rPr lang="en-US" sz="1400" dirty="0">
                <a:latin typeface="Times New Roman" panose="02020603050405020304" pitchFamily="18" charset="0"/>
                <a:cs typeface="Times New Roman" panose="02020603050405020304" pitchFamily="18" charset="0"/>
              </a:rPr>
              <a:t>C)</a:t>
            </a:r>
          </a:p>
        </p:txBody>
      </p:sp>
      <p:sp>
        <p:nvSpPr>
          <p:cNvPr id="16" name="TextBox 15">
            <a:extLst>
              <a:ext uri="{FF2B5EF4-FFF2-40B4-BE49-F238E27FC236}">
                <a16:creationId xmlns:a16="http://schemas.microsoft.com/office/drawing/2014/main" id="{CA5F62AB-B141-F345-A2D3-1B5B6BBDE631}"/>
              </a:ext>
            </a:extLst>
          </p:cNvPr>
          <p:cNvSpPr txBox="1"/>
          <p:nvPr/>
        </p:nvSpPr>
        <p:spPr>
          <a:xfrm>
            <a:off x="2280988" y="608040"/>
            <a:ext cx="384048" cy="307777"/>
          </a:xfrm>
          <a:prstGeom prst="rect">
            <a:avLst/>
          </a:prstGeom>
          <a:noFill/>
        </p:spPr>
        <p:txBody>
          <a:bodyPr wrap="square" rtlCol="0">
            <a:spAutoFit/>
          </a:bodyPr>
          <a:lstStyle/>
          <a:p>
            <a:r>
              <a:rPr lang="en-US" sz="1400" dirty="0">
                <a:latin typeface="Times New Roman" panose="02020603050405020304" pitchFamily="18" charset="0"/>
                <a:cs typeface="Times New Roman" panose="02020603050405020304" pitchFamily="18" charset="0"/>
              </a:rPr>
              <a:t>B)</a:t>
            </a:r>
          </a:p>
        </p:txBody>
      </p:sp>
      <p:sp>
        <p:nvSpPr>
          <p:cNvPr id="12" name="TextBox 11">
            <a:extLst>
              <a:ext uri="{FF2B5EF4-FFF2-40B4-BE49-F238E27FC236}">
                <a16:creationId xmlns:a16="http://schemas.microsoft.com/office/drawing/2014/main" id="{19A504A0-A2C7-784C-B05F-9C3F8994515B}"/>
              </a:ext>
            </a:extLst>
          </p:cNvPr>
          <p:cNvSpPr txBox="1"/>
          <p:nvPr/>
        </p:nvSpPr>
        <p:spPr>
          <a:xfrm>
            <a:off x="228600" y="3627104"/>
            <a:ext cx="384048" cy="307777"/>
          </a:xfrm>
          <a:prstGeom prst="rect">
            <a:avLst/>
          </a:prstGeom>
          <a:noFill/>
        </p:spPr>
        <p:txBody>
          <a:bodyPr wrap="square" rtlCol="0">
            <a:spAutoFit/>
          </a:bodyPr>
          <a:lstStyle/>
          <a:p>
            <a:r>
              <a:rPr lang="en-US" sz="1400" dirty="0">
                <a:latin typeface="Times New Roman" panose="02020603050405020304" pitchFamily="18" charset="0"/>
                <a:cs typeface="Times New Roman" panose="02020603050405020304" pitchFamily="18" charset="0"/>
              </a:rPr>
              <a:t>D)</a:t>
            </a:r>
          </a:p>
        </p:txBody>
      </p:sp>
      <p:sp>
        <p:nvSpPr>
          <p:cNvPr id="14" name="TextBox 13">
            <a:extLst>
              <a:ext uri="{FF2B5EF4-FFF2-40B4-BE49-F238E27FC236}">
                <a16:creationId xmlns:a16="http://schemas.microsoft.com/office/drawing/2014/main" id="{72140349-2C0B-784B-A9FF-7BFA17731DE4}"/>
              </a:ext>
            </a:extLst>
          </p:cNvPr>
          <p:cNvSpPr txBox="1"/>
          <p:nvPr/>
        </p:nvSpPr>
        <p:spPr>
          <a:xfrm>
            <a:off x="2285124" y="3627103"/>
            <a:ext cx="384048" cy="307777"/>
          </a:xfrm>
          <a:prstGeom prst="rect">
            <a:avLst/>
          </a:prstGeom>
          <a:noFill/>
        </p:spPr>
        <p:txBody>
          <a:bodyPr wrap="square" rtlCol="0">
            <a:spAutoFit/>
          </a:bodyPr>
          <a:lstStyle/>
          <a:p>
            <a:r>
              <a:rPr lang="en-US" sz="1400" dirty="0">
                <a:latin typeface="Times New Roman" panose="02020603050405020304" pitchFamily="18" charset="0"/>
                <a:cs typeface="Times New Roman" panose="02020603050405020304" pitchFamily="18" charset="0"/>
              </a:rPr>
              <a:t>E</a:t>
            </a:r>
            <a:r>
              <a:rPr lang="en-US" sz="1400">
                <a:latin typeface="Times New Roman" panose="02020603050405020304" pitchFamily="18" charset="0"/>
                <a:cs typeface="Times New Roman" panose="02020603050405020304" pitchFamily="18" charset="0"/>
              </a:rPr>
              <a:t>)</a:t>
            </a:r>
            <a:endParaRPr lang="en-US"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9536573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16607</TotalTime>
  <Words>725</Words>
  <Application>Microsoft Macintosh PowerPoint</Application>
  <PresentationFormat>On-screen Show (4:3)</PresentationFormat>
  <Paragraphs>70</Paragraphs>
  <Slides>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vt:lpstr>
      <vt:lpstr>Calibri</vt:lpstr>
      <vt:lpstr>Calibri Light</vt:lpstr>
      <vt:lpstr>Courier</vt:lpstr>
      <vt:lpstr>Times New Roman</vt:lpstr>
      <vt:lpstr>Office Theme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Waters, Lorna (Dr.)</dc:creator>
  <cp:lastModifiedBy>Waters, Lorna (Dr.)</cp:lastModifiedBy>
  <cp:revision>58</cp:revision>
  <dcterms:created xsi:type="dcterms:W3CDTF">2020-03-25T20:41:24Z</dcterms:created>
  <dcterms:modified xsi:type="dcterms:W3CDTF">2021-01-27T10:44:07Z</dcterms:modified>
</cp:coreProperties>
</file>