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1383625" cy="30275213"/>
  <p:notesSz cx="6858000" cy="9144000"/>
  <p:defaultTextStyle>
    <a:defPPr>
      <a:defRPr lang="en-US"/>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98"/>
  </p:normalViewPr>
  <p:slideViewPr>
    <p:cSldViewPr snapToGrid="0" snapToObjects="1">
      <p:cViewPr varScale="1">
        <p:scale>
          <a:sx n="21" d="100"/>
          <a:sy n="21" d="100"/>
        </p:scale>
        <p:origin x="290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38E503-4FC0-044E-8063-0E99B1A1988D}"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3178696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38E503-4FC0-044E-8063-0E99B1A1988D}"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297505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38E503-4FC0-044E-8063-0E99B1A1988D}"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57062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38E503-4FC0-044E-8063-0E99B1A1988D}"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100422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38E503-4FC0-044E-8063-0E99B1A1988D}"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383880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38E503-4FC0-044E-8063-0E99B1A1988D}"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69077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38E503-4FC0-044E-8063-0E99B1A1988D}"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147204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38E503-4FC0-044E-8063-0E99B1A1988D}"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2532613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8E503-4FC0-044E-8063-0E99B1A1988D}"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234694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A38E503-4FC0-044E-8063-0E99B1A1988D}"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171084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A38E503-4FC0-044E-8063-0E99B1A1988D}"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1DE6E-8365-674A-9766-880C452551E1}" type="slidenum">
              <a:rPr lang="en-US" smtClean="0"/>
              <a:t>‹#›</a:t>
            </a:fld>
            <a:endParaRPr lang="en-US"/>
          </a:p>
        </p:txBody>
      </p:sp>
    </p:spTree>
    <p:extLst>
      <p:ext uri="{BB962C8B-B14F-4D97-AF65-F5344CB8AC3E}">
        <p14:creationId xmlns:p14="http://schemas.microsoft.com/office/powerpoint/2010/main" val="180003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6A38E503-4FC0-044E-8063-0E99B1A1988D}" type="datetimeFigureOut">
              <a:rPr lang="en-US" smtClean="0"/>
              <a:t>8/6/18</a:t>
            </a:fld>
            <a:endParaRPr lang="en-US"/>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6C91DE6E-8365-674A-9766-880C452551E1}" type="slidenum">
              <a:rPr lang="en-US" smtClean="0"/>
              <a:t>‹#›</a:t>
            </a:fld>
            <a:endParaRPr lang="en-US"/>
          </a:p>
        </p:txBody>
      </p:sp>
    </p:spTree>
    <p:extLst>
      <p:ext uri="{BB962C8B-B14F-4D97-AF65-F5344CB8AC3E}">
        <p14:creationId xmlns:p14="http://schemas.microsoft.com/office/powerpoint/2010/main" val="1038099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FA8CAE-46E8-A14E-BDF5-E8E156FCD712}"/>
              </a:ext>
            </a:extLst>
          </p:cNvPr>
          <p:cNvSpPr/>
          <p:nvPr/>
        </p:nvSpPr>
        <p:spPr>
          <a:xfrm>
            <a:off x="2732594" y="1142732"/>
            <a:ext cx="16101366" cy="1628138"/>
          </a:xfrm>
          <a:prstGeom prst="rect">
            <a:avLst/>
          </a:prstGeom>
        </p:spPr>
        <p:txBody>
          <a:bodyPr>
            <a:spAutoFit/>
          </a:bodyPr>
          <a:lstStyle/>
          <a:p>
            <a:pPr algn="ctr"/>
            <a:r>
              <a:rPr lang="en-GB" sz="5000" b="1" dirty="0">
                <a:latin typeface="Arial" panose="020B0604020202020204" pitchFamily="34" charset="0"/>
                <a:cs typeface="Arial" panose="020B0604020202020204" pitchFamily="34" charset="0"/>
              </a:rPr>
              <a:t>Surrogate-based optimization method with adaptive sampling</a:t>
            </a:r>
          </a:p>
        </p:txBody>
      </p:sp>
      <p:graphicFrame>
        <p:nvGraphicFramePr>
          <p:cNvPr id="5" name="Table 4">
            <a:extLst>
              <a:ext uri="{FF2B5EF4-FFF2-40B4-BE49-F238E27FC236}">
                <a16:creationId xmlns:a16="http://schemas.microsoft.com/office/drawing/2014/main" id="{FFAAB022-1963-8A48-BC33-069F8375187F}"/>
              </a:ext>
            </a:extLst>
          </p:cNvPr>
          <p:cNvGraphicFramePr>
            <a:graphicFrameLocks noGrp="1"/>
          </p:cNvGraphicFramePr>
          <p:nvPr>
            <p:extLst>
              <p:ext uri="{D42A27DB-BD31-4B8C-83A1-F6EECF244321}">
                <p14:modId xmlns:p14="http://schemas.microsoft.com/office/powerpoint/2010/main" val="1073404116"/>
              </p:ext>
            </p:extLst>
          </p:nvPr>
        </p:nvGraphicFramePr>
        <p:xfrm>
          <a:off x="1614286" y="3288402"/>
          <a:ext cx="17889150" cy="2328585"/>
        </p:xfrm>
        <a:graphic>
          <a:graphicData uri="http://schemas.openxmlformats.org/drawingml/2006/table">
            <a:tbl>
              <a:tblPr/>
              <a:tblGrid>
                <a:gridCol w="5702106">
                  <a:extLst>
                    <a:ext uri="{9D8B030D-6E8A-4147-A177-3AD203B41FA5}">
                      <a16:colId xmlns:a16="http://schemas.microsoft.com/office/drawing/2014/main" val="20000"/>
                    </a:ext>
                  </a:extLst>
                </a:gridCol>
                <a:gridCol w="4994422">
                  <a:extLst>
                    <a:ext uri="{9D8B030D-6E8A-4147-A177-3AD203B41FA5}">
                      <a16:colId xmlns:a16="http://schemas.microsoft.com/office/drawing/2014/main" val="20001"/>
                    </a:ext>
                  </a:extLst>
                </a:gridCol>
                <a:gridCol w="7192622">
                  <a:extLst>
                    <a:ext uri="{9D8B030D-6E8A-4147-A177-3AD203B41FA5}">
                      <a16:colId xmlns:a16="http://schemas.microsoft.com/office/drawing/2014/main" val="20002"/>
                    </a:ext>
                  </a:extLst>
                </a:gridCol>
              </a:tblGrid>
              <a:tr h="727968">
                <a:tc>
                  <a:txBody>
                    <a:bodyPr/>
                    <a:lstStyle>
                      <a:lvl1pPr defTabSz="3497263">
                        <a:spcBef>
                          <a:spcPct val="20000"/>
                        </a:spcBef>
                        <a:spcAft>
                          <a:spcPts val="2300"/>
                        </a:spcAft>
                        <a:buFont typeface="Arial" charset="0"/>
                        <a:defRPr sz="7100" b="1">
                          <a:solidFill>
                            <a:schemeClr val="tx1"/>
                          </a:solidFill>
                          <a:latin typeface="Arial" charset="0"/>
                        </a:defRPr>
                      </a:lvl1pPr>
                      <a:lvl2pPr marL="1747838" defTabSz="3497263">
                        <a:spcBef>
                          <a:spcPct val="20000"/>
                        </a:spcBef>
                        <a:buClr>
                          <a:schemeClr val="tx2"/>
                        </a:buClr>
                        <a:buFont typeface="Arial" charset="0"/>
                        <a:defRPr sz="7100">
                          <a:solidFill>
                            <a:schemeClr val="tx1"/>
                          </a:solidFill>
                          <a:latin typeface="Arial" charset="0"/>
                        </a:defRPr>
                      </a:lvl2pPr>
                      <a:lvl3pPr marL="3497263" defTabSz="3497263">
                        <a:spcBef>
                          <a:spcPct val="20000"/>
                        </a:spcBef>
                        <a:buClr>
                          <a:schemeClr val="tx2"/>
                        </a:buClr>
                        <a:buFont typeface="Arial" charset="0"/>
                        <a:defRPr sz="6300">
                          <a:solidFill>
                            <a:schemeClr val="tx1"/>
                          </a:solidFill>
                          <a:latin typeface="Arial" charset="0"/>
                        </a:defRPr>
                      </a:lvl3pPr>
                      <a:lvl4pPr marL="5245100" defTabSz="3497263">
                        <a:spcBef>
                          <a:spcPct val="20000"/>
                        </a:spcBef>
                        <a:buClr>
                          <a:schemeClr val="tx2"/>
                        </a:buClr>
                        <a:buFont typeface="Arial" charset="0"/>
                        <a:defRPr sz="6300">
                          <a:solidFill>
                            <a:schemeClr val="tx1"/>
                          </a:solidFill>
                          <a:latin typeface="Arial" charset="0"/>
                        </a:defRPr>
                      </a:lvl4pPr>
                      <a:lvl5pPr marL="6994525" defTabSz="3497263">
                        <a:spcBef>
                          <a:spcPct val="20000"/>
                        </a:spcBef>
                        <a:buClr>
                          <a:schemeClr val="tx2"/>
                        </a:buClr>
                        <a:buFont typeface="Arial" charset="0"/>
                        <a:defRPr sz="6300">
                          <a:solidFill>
                            <a:schemeClr val="tx1"/>
                          </a:solidFill>
                          <a:latin typeface="Arial" charset="0"/>
                        </a:defRPr>
                      </a:lvl5pPr>
                      <a:lvl6pPr marL="74517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6pPr>
                      <a:lvl7pPr marL="79089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7pPr>
                      <a:lvl8pPr marL="83661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8pPr>
                      <a:lvl9pPr marL="88233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9pPr>
                    </a:lstStyle>
                    <a:p>
                      <a:pPr marL="0" marR="0" lvl="0" indent="0" algn="ctr" defTabSz="3497263" rtl="0" eaLnBrk="1" fontAlgn="base" latinLnBrk="0" hangingPunct="1">
                        <a:lnSpc>
                          <a:spcPct val="100000"/>
                        </a:lnSpc>
                        <a:spcBef>
                          <a:spcPct val="0"/>
                        </a:spcBef>
                        <a:spcAft>
                          <a:spcPct val="0"/>
                        </a:spcAft>
                        <a:buClrTx/>
                        <a:buSzTx/>
                        <a:buFontTx/>
                        <a:buNone/>
                        <a:tabLst/>
                      </a:pPr>
                      <a:r>
                        <a:rPr kumimoji="0" lang="tr-TR" altLang="tr-TR" sz="4300" b="0" i="0" u="none" strike="noStrike" cap="none" normalizeH="0" baseline="0" dirty="0">
                          <a:ln>
                            <a:noFill/>
                          </a:ln>
                          <a:solidFill>
                            <a:srgbClr val="0D0D0D"/>
                          </a:solidFill>
                          <a:effectLst/>
                          <a:latin typeface="Arial" charset="0"/>
                        </a:rPr>
                        <a:t>Hakim T. Kadhim</a:t>
                      </a:r>
                    </a:p>
                  </a:txBody>
                  <a:tcPr marL="76025" marR="76025" marT="37991" marB="37991" horzOverflow="overflow">
                    <a:lnL>
                      <a:noFill/>
                    </a:lnL>
                    <a:lnR>
                      <a:noFill/>
                    </a:lnR>
                    <a:lnT>
                      <a:noFill/>
                    </a:lnT>
                    <a:lnB>
                      <a:noFill/>
                    </a:lnB>
                    <a:lnTlToBr>
                      <a:noFill/>
                    </a:lnTlToBr>
                    <a:lnBlToTr>
                      <a:noFill/>
                    </a:lnBlToTr>
                    <a:noFill/>
                  </a:tcPr>
                </a:tc>
                <a:tc>
                  <a:txBody>
                    <a:bodyPr/>
                    <a:lstStyle>
                      <a:lvl1pPr defTabSz="3497263">
                        <a:spcBef>
                          <a:spcPct val="20000"/>
                        </a:spcBef>
                        <a:spcAft>
                          <a:spcPts val="2300"/>
                        </a:spcAft>
                        <a:buFont typeface="Arial" charset="0"/>
                        <a:defRPr sz="7100" b="1">
                          <a:solidFill>
                            <a:schemeClr val="tx1"/>
                          </a:solidFill>
                          <a:latin typeface="Arial" charset="0"/>
                        </a:defRPr>
                      </a:lvl1pPr>
                      <a:lvl2pPr marL="1747838" defTabSz="3497263">
                        <a:spcBef>
                          <a:spcPct val="20000"/>
                        </a:spcBef>
                        <a:buClr>
                          <a:schemeClr val="tx2"/>
                        </a:buClr>
                        <a:buFont typeface="Arial" charset="0"/>
                        <a:defRPr sz="7100">
                          <a:solidFill>
                            <a:schemeClr val="tx1"/>
                          </a:solidFill>
                          <a:latin typeface="Arial" charset="0"/>
                        </a:defRPr>
                      </a:lvl2pPr>
                      <a:lvl3pPr marL="3497263" defTabSz="3497263">
                        <a:spcBef>
                          <a:spcPct val="20000"/>
                        </a:spcBef>
                        <a:buClr>
                          <a:schemeClr val="tx2"/>
                        </a:buClr>
                        <a:buFont typeface="Arial" charset="0"/>
                        <a:defRPr sz="6300">
                          <a:solidFill>
                            <a:schemeClr val="tx1"/>
                          </a:solidFill>
                          <a:latin typeface="Arial" charset="0"/>
                        </a:defRPr>
                      </a:lvl3pPr>
                      <a:lvl4pPr marL="5245100" defTabSz="3497263">
                        <a:spcBef>
                          <a:spcPct val="20000"/>
                        </a:spcBef>
                        <a:buClr>
                          <a:schemeClr val="tx2"/>
                        </a:buClr>
                        <a:buFont typeface="Arial" charset="0"/>
                        <a:defRPr sz="6300">
                          <a:solidFill>
                            <a:schemeClr val="tx1"/>
                          </a:solidFill>
                          <a:latin typeface="Arial" charset="0"/>
                        </a:defRPr>
                      </a:lvl4pPr>
                      <a:lvl5pPr marL="6994525" defTabSz="3497263">
                        <a:spcBef>
                          <a:spcPct val="20000"/>
                        </a:spcBef>
                        <a:buClr>
                          <a:schemeClr val="tx2"/>
                        </a:buClr>
                        <a:buFont typeface="Arial" charset="0"/>
                        <a:defRPr sz="6300">
                          <a:solidFill>
                            <a:schemeClr val="tx1"/>
                          </a:solidFill>
                          <a:latin typeface="Arial" charset="0"/>
                        </a:defRPr>
                      </a:lvl5pPr>
                      <a:lvl6pPr marL="74517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6pPr>
                      <a:lvl7pPr marL="79089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7pPr>
                      <a:lvl8pPr marL="83661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8pPr>
                      <a:lvl9pPr marL="88233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9pPr>
                    </a:lstStyle>
                    <a:p>
                      <a:pPr marL="0" marR="0" lvl="0" indent="0" algn="ctr" defTabSz="3497263" rtl="0" eaLnBrk="1" fontAlgn="base" latinLnBrk="0" hangingPunct="1">
                        <a:lnSpc>
                          <a:spcPct val="100000"/>
                        </a:lnSpc>
                        <a:spcBef>
                          <a:spcPct val="0"/>
                        </a:spcBef>
                        <a:spcAft>
                          <a:spcPct val="0"/>
                        </a:spcAft>
                        <a:buClrTx/>
                        <a:buSzTx/>
                        <a:buFontTx/>
                        <a:buNone/>
                        <a:tabLst/>
                      </a:pPr>
                      <a:r>
                        <a:rPr kumimoji="0" lang="en-GB" altLang="tr-TR" sz="4300" b="0" i="0" u="none" strike="noStrike" cap="none" normalizeH="0" baseline="0" dirty="0">
                          <a:ln>
                            <a:noFill/>
                          </a:ln>
                          <a:solidFill>
                            <a:srgbClr val="0D0D0D"/>
                          </a:solidFill>
                          <a:effectLst/>
                          <a:latin typeface="Arial" charset="0"/>
                        </a:rPr>
                        <a:t>Aldo Rona</a:t>
                      </a:r>
                      <a:endParaRPr kumimoji="0" lang="tr-TR" altLang="tr-TR" sz="4300" b="0" i="0" u="none" strike="noStrike" cap="none" normalizeH="0" baseline="0" dirty="0">
                        <a:ln>
                          <a:noFill/>
                        </a:ln>
                        <a:solidFill>
                          <a:srgbClr val="0D0D0D"/>
                        </a:solidFill>
                        <a:effectLst/>
                        <a:latin typeface="Arial" charset="0"/>
                      </a:endParaRPr>
                    </a:p>
                  </a:txBody>
                  <a:tcPr marL="76025" marR="76025" marT="37991" marB="37991" horzOverflow="overflow">
                    <a:lnL>
                      <a:noFill/>
                    </a:lnL>
                    <a:lnR>
                      <a:noFill/>
                    </a:lnR>
                    <a:lnT>
                      <a:noFill/>
                    </a:lnT>
                    <a:lnB>
                      <a:noFill/>
                    </a:lnB>
                    <a:lnTlToBr>
                      <a:noFill/>
                    </a:lnTlToBr>
                    <a:lnBlToTr>
                      <a:noFill/>
                    </a:lnBlToTr>
                    <a:noFill/>
                  </a:tcPr>
                </a:tc>
                <a:tc>
                  <a:txBody>
                    <a:bodyPr/>
                    <a:lstStyle>
                      <a:lvl1pPr defTabSz="3497263">
                        <a:spcBef>
                          <a:spcPct val="20000"/>
                        </a:spcBef>
                        <a:spcAft>
                          <a:spcPts val="2300"/>
                        </a:spcAft>
                        <a:buFont typeface="Arial" charset="0"/>
                        <a:defRPr sz="7100" b="1">
                          <a:solidFill>
                            <a:schemeClr val="tx1"/>
                          </a:solidFill>
                          <a:latin typeface="Arial" charset="0"/>
                        </a:defRPr>
                      </a:lvl1pPr>
                      <a:lvl2pPr marL="1747838" defTabSz="3497263">
                        <a:spcBef>
                          <a:spcPct val="20000"/>
                        </a:spcBef>
                        <a:buClr>
                          <a:schemeClr val="tx2"/>
                        </a:buClr>
                        <a:buFont typeface="Arial" charset="0"/>
                        <a:defRPr sz="7100">
                          <a:solidFill>
                            <a:schemeClr val="tx1"/>
                          </a:solidFill>
                          <a:latin typeface="Arial" charset="0"/>
                        </a:defRPr>
                      </a:lvl2pPr>
                      <a:lvl3pPr marL="3497263" defTabSz="3497263">
                        <a:spcBef>
                          <a:spcPct val="20000"/>
                        </a:spcBef>
                        <a:buClr>
                          <a:schemeClr val="tx2"/>
                        </a:buClr>
                        <a:buFont typeface="Arial" charset="0"/>
                        <a:defRPr sz="6300">
                          <a:solidFill>
                            <a:schemeClr val="tx1"/>
                          </a:solidFill>
                          <a:latin typeface="Arial" charset="0"/>
                        </a:defRPr>
                      </a:lvl3pPr>
                      <a:lvl4pPr marL="5245100" defTabSz="3497263">
                        <a:spcBef>
                          <a:spcPct val="20000"/>
                        </a:spcBef>
                        <a:buClr>
                          <a:schemeClr val="tx2"/>
                        </a:buClr>
                        <a:buFont typeface="Arial" charset="0"/>
                        <a:defRPr sz="6300">
                          <a:solidFill>
                            <a:schemeClr val="tx1"/>
                          </a:solidFill>
                          <a:latin typeface="Arial" charset="0"/>
                        </a:defRPr>
                      </a:lvl4pPr>
                      <a:lvl5pPr marL="6994525" defTabSz="3497263">
                        <a:spcBef>
                          <a:spcPct val="20000"/>
                        </a:spcBef>
                        <a:buClr>
                          <a:schemeClr val="tx2"/>
                        </a:buClr>
                        <a:buFont typeface="Arial" charset="0"/>
                        <a:defRPr sz="6300">
                          <a:solidFill>
                            <a:schemeClr val="tx1"/>
                          </a:solidFill>
                          <a:latin typeface="Arial" charset="0"/>
                        </a:defRPr>
                      </a:lvl5pPr>
                      <a:lvl6pPr marL="74517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6pPr>
                      <a:lvl7pPr marL="79089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7pPr>
                      <a:lvl8pPr marL="83661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8pPr>
                      <a:lvl9pPr marL="88233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9pPr>
                    </a:lstStyle>
                    <a:p>
                      <a:pPr marL="0" marR="0" lvl="0" indent="0" algn="ctr" defTabSz="3497263" rtl="0" eaLnBrk="1" fontAlgn="base" latinLnBrk="0" hangingPunct="1">
                        <a:lnSpc>
                          <a:spcPct val="100000"/>
                        </a:lnSpc>
                        <a:spcBef>
                          <a:spcPct val="0"/>
                        </a:spcBef>
                        <a:spcAft>
                          <a:spcPct val="0"/>
                        </a:spcAft>
                        <a:buClrTx/>
                        <a:buSzTx/>
                        <a:buFontTx/>
                        <a:buNone/>
                        <a:tabLst/>
                      </a:pPr>
                      <a:r>
                        <a:rPr kumimoji="0" lang="tr-TR" altLang="tr-TR" sz="4300" b="0" i="0" u="none" strike="noStrike" cap="none" normalizeH="0" baseline="0" dirty="0">
                          <a:ln>
                            <a:noFill/>
                          </a:ln>
                          <a:solidFill>
                            <a:srgbClr val="0D0D0D"/>
                          </a:solidFill>
                          <a:effectLst/>
                          <a:latin typeface="Arial" charset="0"/>
                        </a:rPr>
                        <a:t>Hakim T. Kadhim</a:t>
                      </a:r>
                    </a:p>
                  </a:txBody>
                  <a:tcPr marL="76025" marR="76025" marT="37991" marB="3799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1597283">
                <a:tc>
                  <a:txBody>
                    <a:bodyPr/>
                    <a:lstStyle>
                      <a:lvl1pPr defTabSz="3497263">
                        <a:spcBef>
                          <a:spcPct val="20000"/>
                        </a:spcBef>
                        <a:spcAft>
                          <a:spcPts val="2300"/>
                        </a:spcAft>
                        <a:buFont typeface="Arial" charset="0"/>
                        <a:defRPr sz="7100" b="1">
                          <a:solidFill>
                            <a:schemeClr val="tx1"/>
                          </a:solidFill>
                          <a:latin typeface="Arial" charset="0"/>
                        </a:defRPr>
                      </a:lvl1pPr>
                      <a:lvl2pPr marL="1747838" defTabSz="3497263">
                        <a:spcBef>
                          <a:spcPct val="20000"/>
                        </a:spcBef>
                        <a:buClr>
                          <a:schemeClr val="tx2"/>
                        </a:buClr>
                        <a:buFont typeface="Arial" charset="0"/>
                        <a:defRPr sz="7100">
                          <a:solidFill>
                            <a:schemeClr val="tx1"/>
                          </a:solidFill>
                          <a:latin typeface="Arial" charset="0"/>
                        </a:defRPr>
                      </a:lvl2pPr>
                      <a:lvl3pPr marL="3497263" defTabSz="3497263">
                        <a:spcBef>
                          <a:spcPct val="20000"/>
                        </a:spcBef>
                        <a:buClr>
                          <a:schemeClr val="tx2"/>
                        </a:buClr>
                        <a:buFont typeface="Arial" charset="0"/>
                        <a:defRPr sz="6300">
                          <a:solidFill>
                            <a:schemeClr val="tx1"/>
                          </a:solidFill>
                          <a:latin typeface="Arial" charset="0"/>
                        </a:defRPr>
                      </a:lvl3pPr>
                      <a:lvl4pPr marL="5245100" defTabSz="3497263">
                        <a:spcBef>
                          <a:spcPct val="20000"/>
                        </a:spcBef>
                        <a:buClr>
                          <a:schemeClr val="tx2"/>
                        </a:buClr>
                        <a:buFont typeface="Arial" charset="0"/>
                        <a:defRPr sz="6300">
                          <a:solidFill>
                            <a:schemeClr val="tx1"/>
                          </a:solidFill>
                          <a:latin typeface="Arial" charset="0"/>
                        </a:defRPr>
                      </a:lvl4pPr>
                      <a:lvl5pPr marL="6994525" defTabSz="3497263">
                        <a:spcBef>
                          <a:spcPct val="20000"/>
                        </a:spcBef>
                        <a:buClr>
                          <a:schemeClr val="tx2"/>
                        </a:buClr>
                        <a:buFont typeface="Arial" charset="0"/>
                        <a:defRPr sz="6300">
                          <a:solidFill>
                            <a:schemeClr val="tx1"/>
                          </a:solidFill>
                          <a:latin typeface="Arial" charset="0"/>
                        </a:defRPr>
                      </a:lvl5pPr>
                      <a:lvl6pPr marL="74517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6pPr>
                      <a:lvl7pPr marL="79089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7pPr>
                      <a:lvl8pPr marL="83661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8pPr>
                      <a:lvl9pPr marL="88233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9pPr>
                    </a:lstStyle>
                    <a:p>
                      <a:pPr marL="0" marR="0" lvl="0" indent="0" algn="ctr" defTabSz="3497263" rtl="0" eaLnBrk="1" fontAlgn="base" latinLnBrk="0" hangingPunct="1">
                        <a:lnSpc>
                          <a:spcPct val="100000"/>
                        </a:lnSpc>
                        <a:spcBef>
                          <a:spcPct val="0"/>
                        </a:spcBef>
                        <a:spcAft>
                          <a:spcPct val="0"/>
                        </a:spcAft>
                        <a:buClrTx/>
                        <a:buSzTx/>
                        <a:buFontTx/>
                        <a:buNone/>
                        <a:tabLst/>
                      </a:pPr>
                      <a:r>
                        <a:rPr kumimoji="0" lang="tr-TR" altLang="tr-TR" sz="3300" b="0" i="1" u="none" strike="noStrike" cap="none" normalizeH="0" baseline="0" dirty="0">
                          <a:ln>
                            <a:noFill/>
                          </a:ln>
                          <a:solidFill>
                            <a:srgbClr val="0D0D0D"/>
                          </a:solidFill>
                          <a:effectLst/>
                          <a:latin typeface="Arial" charset="0"/>
                        </a:rPr>
                        <a:t>University of Leicester</a:t>
                      </a:r>
                      <a:r>
                        <a:rPr kumimoji="0" lang="en-GB" altLang="tr-TR" sz="3300" b="0" i="1" u="none" strike="noStrike" cap="none" normalizeH="0" baseline="0" dirty="0">
                          <a:ln>
                            <a:noFill/>
                          </a:ln>
                          <a:solidFill>
                            <a:srgbClr val="0D0D0D"/>
                          </a:solidFill>
                          <a:effectLst/>
                          <a:latin typeface="Arial" charset="0"/>
                        </a:rPr>
                        <a:t> </a:t>
                      </a:r>
                    </a:p>
                    <a:p>
                      <a:pPr marL="0" marR="0" lvl="0" indent="0" algn="ctr" defTabSz="3497263" rtl="0" eaLnBrk="1" fontAlgn="base" latinLnBrk="0" hangingPunct="1">
                        <a:lnSpc>
                          <a:spcPct val="100000"/>
                        </a:lnSpc>
                        <a:spcBef>
                          <a:spcPct val="0"/>
                        </a:spcBef>
                        <a:spcAft>
                          <a:spcPct val="0"/>
                        </a:spcAft>
                        <a:buClrTx/>
                        <a:buSzTx/>
                        <a:buFontTx/>
                        <a:buNone/>
                        <a:tabLst/>
                      </a:pPr>
                      <a:r>
                        <a:rPr kumimoji="0" lang="tr-TR" altLang="tr-TR" sz="3300" b="0" i="1" u="none" strike="noStrike" cap="none" normalizeH="0" baseline="0" dirty="0">
                          <a:ln>
                            <a:noFill/>
                          </a:ln>
                          <a:solidFill>
                            <a:srgbClr val="0D0D0D"/>
                          </a:solidFill>
                          <a:effectLst/>
                          <a:latin typeface="Arial" charset="0"/>
                        </a:rPr>
                        <a:t>hkk10@leicester.ac.uk</a:t>
                      </a:r>
                    </a:p>
                    <a:p>
                      <a:pPr marL="0" marR="0" lvl="0" indent="0" algn="ctr" defTabSz="3497263" rtl="0" eaLnBrk="1" fontAlgn="base" latinLnBrk="0" hangingPunct="1">
                        <a:lnSpc>
                          <a:spcPct val="100000"/>
                        </a:lnSpc>
                        <a:spcBef>
                          <a:spcPct val="0"/>
                        </a:spcBef>
                        <a:spcAft>
                          <a:spcPct val="0"/>
                        </a:spcAft>
                        <a:buClrTx/>
                        <a:buSzTx/>
                        <a:buFontTx/>
                        <a:buNone/>
                        <a:tabLst/>
                      </a:pPr>
                      <a:endParaRPr kumimoji="0" lang="tr-TR" altLang="tr-TR" sz="3300" b="0" i="1" u="none" strike="noStrike" cap="none" normalizeH="0" baseline="0" dirty="0">
                        <a:ln>
                          <a:noFill/>
                        </a:ln>
                        <a:solidFill>
                          <a:srgbClr val="0D0D0D"/>
                        </a:solidFill>
                        <a:effectLst/>
                        <a:latin typeface="Arial" charset="0"/>
                      </a:endParaRPr>
                    </a:p>
                  </a:txBody>
                  <a:tcPr marL="76025" marR="76025" marT="37991" marB="37991" horzOverflow="overflow">
                    <a:lnL>
                      <a:noFill/>
                    </a:lnL>
                    <a:lnR>
                      <a:noFill/>
                    </a:lnR>
                    <a:lnT>
                      <a:noFill/>
                    </a:lnT>
                    <a:lnB>
                      <a:noFill/>
                    </a:lnB>
                    <a:lnTlToBr>
                      <a:noFill/>
                    </a:lnTlToBr>
                    <a:lnBlToTr>
                      <a:noFill/>
                    </a:lnBlToTr>
                    <a:noFill/>
                  </a:tcPr>
                </a:tc>
                <a:tc>
                  <a:txBody>
                    <a:bodyPr/>
                    <a:lstStyle>
                      <a:lvl1pPr defTabSz="3497263">
                        <a:spcBef>
                          <a:spcPct val="20000"/>
                        </a:spcBef>
                        <a:spcAft>
                          <a:spcPts val="2300"/>
                        </a:spcAft>
                        <a:buFont typeface="Arial" charset="0"/>
                        <a:defRPr sz="7100" b="1">
                          <a:solidFill>
                            <a:schemeClr val="tx1"/>
                          </a:solidFill>
                          <a:latin typeface="Arial" charset="0"/>
                        </a:defRPr>
                      </a:lvl1pPr>
                      <a:lvl2pPr marL="1747838" defTabSz="3497263">
                        <a:spcBef>
                          <a:spcPct val="20000"/>
                        </a:spcBef>
                        <a:buClr>
                          <a:schemeClr val="tx2"/>
                        </a:buClr>
                        <a:buFont typeface="Arial" charset="0"/>
                        <a:defRPr sz="7100">
                          <a:solidFill>
                            <a:schemeClr val="tx1"/>
                          </a:solidFill>
                          <a:latin typeface="Arial" charset="0"/>
                        </a:defRPr>
                      </a:lvl2pPr>
                      <a:lvl3pPr marL="3497263" defTabSz="3497263">
                        <a:spcBef>
                          <a:spcPct val="20000"/>
                        </a:spcBef>
                        <a:buClr>
                          <a:schemeClr val="tx2"/>
                        </a:buClr>
                        <a:buFont typeface="Arial" charset="0"/>
                        <a:defRPr sz="6300">
                          <a:solidFill>
                            <a:schemeClr val="tx1"/>
                          </a:solidFill>
                          <a:latin typeface="Arial" charset="0"/>
                        </a:defRPr>
                      </a:lvl3pPr>
                      <a:lvl4pPr marL="5245100" defTabSz="3497263">
                        <a:spcBef>
                          <a:spcPct val="20000"/>
                        </a:spcBef>
                        <a:buClr>
                          <a:schemeClr val="tx2"/>
                        </a:buClr>
                        <a:buFont typeface="Arial" charset="0"/>
                        <a:defRPr sz="6300">
                          <a:solidFill>
                            <a:schemeClr val="tx1"/>
                          </a:solidFill>
                          <a:latin typeface="Arial" charset="0"/>
                        </a:defRPr>
                      </a:lvl4pPr>
                      <a:lvl5pPr marL="6994525" defTabSz="3497263">
                        <a:spcBef>
                          <a:spcPct val="20000"/>
                        </a:spcBef>
                        <a:buClr>
                          <a:schemeClr val="tx2"/>
                        </a:buClr>
                        <a:buFont typeface="Arial" charset="0"/>
                        <a:defRPr sz="6300">
                          <a:solidFill>
                            <a:schemeClr val="tx1"/>
                          </a:solidFill>
                          <a:latin typeface="Arial" charset="0"/>
                        </a:defRPr>
                      </a:lvl5pPr>
                      <a:lvl6pPr marL="74517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6pPr>
                      <a:lvl7pPr marL="79089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7pPr>
                      <a:lvl8pPr marL="83661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8pPr>
                      <a:lvl9pPr marL="88233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9pPr>
                    </a:lstStyle>
                    <a:p>
                      <a:pPr marL="0" marR="0" lvl="0" indent="0" algn="ctr" defTabSz="3497263" rtl="0" eaLnBrk="1" fontAlgn="base" latinLnBrk="0" hangingPunct="1">
                        <a:lnSpc>
                          <a:spcPct val="100000"/>
                        </a:lnSpc>
                        <a:spcBef>
                          <a:spcPct val="0"/>
                        </a:spcBef>
                        <a:spcAft>
                          <a:spcPct val="0"/>
                        </a:spcAft>
                        <a:buClrTx/>
                        <a:buSzTx/>
                        <a:buFontTx/>
                        <a:buNone/>
                        <a:tabLst/>
                      </a:pPr>
                      <a:r>
                        <a:rPr kumimoji="0" lang="tr-TR" altLang="tr-TR" sz="3300" b="0" i="1" u="none" strike="noStrike" cap="none" normalizeH="0" baseline="0" dirty="0">
                          <a:ln>
                            <a:noFill/>
                          </a:ln>
                          <a:solidFill>
                            <a:srgbClr val="0D0D0D"/>
                          </a:solidFill>
                          <a:effectLst/>
                          <a:latin typeface="Arial" charset="0"/>
                        </a:rPr>
                        <a:t>University of Leicester</a:t>
                      </a:r>
                      <a:r>
                        <a:rPr kumimoji="0" lang="en-GB" altLang="tr-TR" sz="3300" b="0" i="1" u="none" strike="noStrike" cap="none" normalizeH="0" baseline="0" dirty="0">
                          <a:ln>
                            <a:noFill/>
                          </a:ln>
                          <a:solidFill>
                            <a:srgbClr val="0D0D0D"/>
                          </a:solidFill>
                          <a:effectLst/>
                          <a:latin typeface="Arial" charset="0"/>
                        </a:rPr>
                        <a:t> </a:t>
                      </a:r>
                    </a:p>
                    <a:p>
                      <a:pPr marL="0" marR="0" lvl="0" indent="0" algn="ctr" defTabSz="3497263" rtl="0" eaLnBrk="1" fontAlgn="base" latinLnBrk="0" hangingPunct="1">
                        <a:lnSpc>
                          <a:spcPct val="100000"/>
                        </a:lnSpc>
                        <a:spcBef>
                          <a:spcPct val="0"/>
                        </a:spcBef>
                        <a:spcAft>
                          <a:spcPct val="0"/>
                        </a:spcAft>
                        <a:buClrTx/>
                        <a:buSzTx/>
                        <a:buFontTx/>
                        <a:buNone/>
                        <a:tabLst/>
                      </a:pPr>
                      <a:r>
                        <a:rPr kumimoji="0" lang="en-GB" altLang="tr-TR" sz="3300" b="0" i="1" u="none" strike="noStrike" cap="none" normalizeH="0" baseline="0" dirty="0">
                          <a:ln>
                            <a:noFill/>
                          </a:ln>
                          <a:solidFill>
                            <a:srgbClr val="0D0D0D"/>
                          </a:solidFill>
                          <a:effectLst/>
                          <a:latin typeface="Arial" charset="0"/>
                        </a:rPr>
                        <a:t>ar45</a:t>
                      </a:r>
                      <a:r>
                        <a:rPr kumimoji="0" lang="tr-TR" altLang="tr-TR" sz="3300" b="0" i="1" u="none" strike="noStrike" cap="none" normalizeH="0" baseline="0" dirty="0">
                          <a:ln>
                            <a:noFill/>
                          </a:ln>
                          <a:solidFill>
                            <a:srgbClr val="0D0D0D"/>
                          </a:solidFill>
                          <a:effectLst/>
                          <a:latin typeface="Arial" charset="0"/>
                        </a:rPr>
                        <a:t>@leicester.ac.uk</a:t>
                      </a:r>
                    </a:p>
                  </a:txBody>
                  <a:tcPr marL="76025" marR="76025" marT="37991" marB="37991" horzOverflow="overflow">
                    <a:lnL>
                      <a:noFill/>
                    </a:lnL>
                    <a:lnR>
                      <a:noFill/>
                    </a:lnR>
                    <a:lnT>
                      <a:noFill/>
                    </a:lnT>
                    <a:lnB>
                      <a:noFill/>
                    </a:lnB>
                    <a:lnTlToBr>
                      <a:noFill/>
                    </a:lnTlToBr>
                    <a:lnBlToTr>
                      <a:noFill/>
                    </a:lnBlToTr>
                    <a:noFill/>
                  </a:tcPr>
                </a:tc>
                <a:tc>
                  <a:txBody>
                    <a:bodyPr/>
                    <a:lstStyle>
                      <a:lvl1pPr defTabSz="3497263">
                        <a:spcBef>
                          <a:spcPct val="20000"/>
                        </a:spcBef>
                        <a:spcAft>
                          <a:spcPts val="2300"/>
                        </a:spcAft>
                        <a:buFont typeface="Arial" charset="0"/>
                        <a:defRPr sz="7100" b="1">
                          <a:solidFill>
                            <a:schemeClr val="tx1"/>
                          </a:solidFill>
                          <a:latin typeface="Arial" charset="0"/>
                        </a:defRPr>
                      </a:lvl1pPr>
                      <a:lvl2pPr marL="1747838" defTabSz="3497263">
                        <a:spcBef>
                          <a:spcPct val="20000"/>
                        </a:spcBef>
                        <a:buClr>
                          <a:schemeClr val="tx2"/>
                        </a:buClr>
                        <a:buFont typeface="Arial" charset="0"/>
                        <a:defRPr sz="7100">
                          <a:solidFill>
                            <a:schemeClr val="tx1"/>
                          </a:solidFill>
                          <a:latin typeface="Arial" charset="0"/>
                        </a:defRPr>
                      </a:lvl2pPr>
                      <a:lvl3pPr marL="3497263" defTabSz="3497263">
                        <a:spcBef>
                          <a:spcPct val="20000"/>
                        </a:spcBef>
                        <a:buClr>
                          <a:schemeClr val="tx2"/>
                        </a:buClr>
                        <a:buFont typeface="Arial" charset="0"/>
                        <a:defRPr sz="6300">
                          <a:solidFill>
                            <a:schemeClr val="tx1"/>
                          </a:solidFill>
                          <a:latin typeface="Arial" charset="0"/>
                        </a:defRPr>
                      </a:lvl3pPr>
                      <a:lvl4pPr marL="5245100" defTabSz="3497263">
                        <a:spcBef>
                          <a:spcPct val="20000"/>
                        </a:spcBef>
                        <a:buClr>
                          <a:schemeClr val="tx2"/>
                        </a:buClr>
                        <a:buFont typeface="Arial" charset="0"/>
                        <a:defRPr sz="6300">
                          <a:solidFill>
                            <a:schemeClr val="tx1"/>
                          </a:solidFill>
                          <a:latin typeface="Arial" charset="0"/>
                        </a:defRPr>
                      </a:lvl4pPr>
                      <a:lvl5pPr marL="6994525" defTabSz="3497263">
                        <a:spcBef>
                          <a:spcPct val="20000"/>
                        </a:spcBef>
                        <a:buClr>
                          <a:schemeClr val="tx2"/>
                        </a:buClr>
                        <a:buFont typeface="Arial" charset="0"/>
                        <a:defRPr sz="6300">
                          <a:solidFill>
                            <a:schemeClr val="tx1"/>
                          </a:solidFill>
                          <a:latin typeface="Arial" charset="0"/>
                        </a:defRPr>
                      </a:lvl5pPr>
                      <a:lvl6pPr marL="74517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6pPr>
                      <a:lvl7pPr marL="79089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7pPr>
                      <a:lvl8pPr marL="83661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8pPr>
                      <a:lvl9pPr marL="8823325" indent="373063" defTabSz="3497263" eaLnBrk="0" fontAlgn="base" hangingPunct="0">
                        <a:spcBef>
                          <a:spcPct val="20000"/>
                        </a:spcBef>
                        <a:spcAft>
                          <a:spcPct val="0"/>
                        </a:spcAft>
                        <a:buClr>
                          <a:schemeClr val="tx2"/>
                        </a:buClr>
                        <a:buFont typeface="Arial" charset="0"/>
                        <a:defRPr sz="6300">
                          <a:solidFill>
                            <a:schemeClr val="tx1"/>
                          </a:solidFill>
                          <a:latin typeface="Arial" charset="0"/>
                        </a:defRPr>
                      </a:lvl9pPr>
                    </a:lstStyle>
                    <a:p>
                      <a:pPr marL="0" marR="0" lvl="0" indent="0" algn="ctr" defTabSz="3497263" rtl="0" eaLnBrk="1" fontAlgn="base" latinLnBrk="0" hangingPunct="1">
                        <a:lnSpc>
                          <a:spcPct val="100000"/>
                        </a:lnSpc>
                        <a:spcBef>
                          <a:spcPct val="0"/>
                        </a:spcBef>
                        <a:spcAft>
                          <a:spcPct val="0"/>
                        </a:spcAft>
                        <a:buClrTx/>
                        <a:buSzTx/>
                        <a:buFontTx/>
                        <a:buNone/>
                        <a:tabLst/>
                      </a:pPr>
                      <a:r>
                        <a:rPr kumimoji="0" lang="tr-TR" altLang="tr-TR" sz="3300" b="0" i="1" u="none" strike="noStrike" cap="none" normalizeH="0" baseline="0" dirty="0">
                          <a:ln>
                            <a:noFill/>
                          </a:ln>
                          <a:solidFill>
                            <a:srgbClr val="0D0D0D"/>
                          </a:solidFill>
                          <a:effectLst/>
                          <a:latin typeface="Arial" charset="0"/>
                        </a:rPr>
                        <a:t>Al-Dewaniyah Technical Institute,</a:t>
                      </a:r>
                      <a:r>
                        <a:rPr kumimoji="0" lang="en-GB" altLang="tr-TR" sz="3300" b="0" i="1" u="none" strike="noStrike" cap="none" normalizeH="0" baseline="0" dirty="0">
                          <a:ln>
                            <a:noFill/>
                          </a:ln>
                          <a:solidFill>
                            <a:srgbClr val="0D0D0D"/>
                          </a:solidFill>
                          <a:effectLst/>
                          <a:latin typeface="Arial" charset="0"/>
                        </a:rPr>
                        <a:t> </a:t>
                      </a:r>
                      <a:r>
                        <a:rPr kumimoji="0" lang="tr-TR" altLang="tr-TR" sz="3300" b="0" i="1" u="none" strike="noStrike" cap="none" normalizeH="0" baseline="0" dirty="0">
                          <a:ln>
                            <a:noFill/>
                          </a:ln>
                          <a:solidFill>
                            <a:srgbClr val="0D0D0D"/>
                          </a:solidFill>
                          <a:effectLst/>
                          <a:latin typeface="Arial" charset="0"/>
                        </a:rPr>
                        <a:t>Al-Furat Al-Awsat Technical University</a:t>
                      </a:r>
                      <a:endParaRPr kumimoji="0" lang="en-GB" altLang="tr-TR" sz="3300" b="0" i="1" u="none" strike="noStrike" cap="none" normalizeH="0" baseline="0" dirty="0">
                        <a:ln>
                          <a:noFill/>
                        </a:ln>
                        <a:solidFill>
                          <a:srgbClr val="0D0D0D"/>
                        </a:solidFill>
                        <a:effectLst/>
                        <a:latin typeface="Arial" charset="0"/>
                      </a:endParaRPr>
                    </a:p>
                    <a:p>
                      <a:pPr marL="0" marR="0" lvl="0" indent="0" algn="ctr" defTabSz="3497263" rtl="0" eaLnBrk="1" fontAlgn="base" latinLnBrk="0" hangingPunct="1">
                        <a:lnSpc>
                          <a:spcPct val="100000"/>
                        </a:lnSpc>
                        <a:spcBef>
                          <a:spcPct val="0"/>
                        </a:spcBef>
                        <a:spcAft>
                          <a:spcPct val="0"/>
                        </a:spcAft>
                        <a:buClrTx/>
                        <a:buSzTx/>
                        <a:buFontTx/>
                        <a:buNone/>
                        <a:tabLst/>
                      </a:pPr>
                      <a:r>
                        <a:rPr kumimoji="0" lang="tr-TR" altLang="tr-TR" sz="3300" b="0" i="1" u="none" strike="noStrike" cap="none" normalizeH="0" baseline="0" dirty="0">
                          <a:ln>
                            <a:noFill/>
                          </a:ln>
                          <a:solidFill>
                            <a:srgbClr val="0D0D0D"/>
                          </a:solidFill>
                          <a:effectLst/>
                          <a:latin typeface="Arial" charset="0"/>
                        </a:rPr>
                        <a:t>H</a:t>
                      </a:r>
                      <a:r>
                        <a:rPr kumimoji="0" lang="en-GB" altLang="tr-TR" sz="3300" b="0" i="1" u="none" strike="noStrike" cap="none" normalizeH="0" baseline="0" dirty="0">
                          <a:ln>
                            <a:noFill/>
                          </a:ln>
                          <a:solidFill>
                            <a:srgbClr val="0D0D0D"/>
                          </a:solidFill>
                          <a:effectLst/>
                          <a:latin typeface="Arial" charset="0"/>
                        </a:rPr>
                        <a:t>akim.Kadhim@yahoo.com</a:t>
                      </a:r>
                      <a:endParaRPr kumimoji="0" lang="tr-TR" altLang="tr-TR" sz="3300" b="0" i="1" u="none" strike="noStrike" cap="none" normalizeH="0" baseline="0" dirty="0">
                        <a:ln>
                          <a:noFill/>
                        </a:ln>
                        <a:solidFill>
                          <a:srgbClr val="0D0D0D"/>
                        </a:solidFill>
                        <a:effectLst/>
                        <a:latin typeface="Arial" charset="0"/>
                      </a:endParaRPr>
                    </a:p>
                  </a:txBody>
                  <a:tcPr marL="76025" marR="76025" marT="37991" marB="3799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 Box 14">
            <a:extLst>
              <a:ext uri="{FF2B5EF4-FFF2-40B4-BE49-F238E27FC236}">
                <a16:creationId xmlns:a16="http://schemas.microsoft.com/office/drawing/2014/main" id="{9B6F9D88-E7A9-364E-86D3-C0FE40CFA592}"/>
              </a:ext>
            </a:extLst>
          </p:cNvPr>
          <p:cNvSpPr txBox="1">
            <a:spLocks noChangeArrowheads="1"/>
          </p:cNvSpPr>
          <p:nvPr/>
        </p:nvSpPr>
        <p:spPr bwMode="auto">
          <a:xfrm>
            <a:off x="607856" y="5943676"/>
            <a:ext cx="9921444" cy="997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76028" bIns="76028">
            <a:spAutoFit/>
          </a:bodyPr>
          <a:lstStyle>
            <a:lvl1pPr defTabSz="719138">
              <a:spcBef>
                <a:spcPct val="20000"/>
              </a:spcBef>
              <a:spcAft>
                <a:spcPts val="2300"/>
              </a:spcAft>
              <a:buFont typeface="Arial" panose="020B0604020202020204" pitchFamily="34" charset="0"/>
              <a:buChar char="•"/>
              <a:defRPr sz="7700" b="1">
                <a:solidFill>
                  <a:schemeClr val="tx1"/>
                </a:solidFill>
                <a:latin typeface="Arial" panose="020B0604020202020204" pitchFamily="34" charset="0"/>
              </a:defRPr>
            </a:lvl1pPr>
            <a:lvl2pPr marL="742950" indent="-285750" defTabSz="719138">
              <a:spcBef>
                <a:spcPct val="20000"/>
              </a:spcBef>
              <a:buClr>
                <a:schemeClr val="tx2"/>
              </a:buClr>
              <a:buFont typeface="Arial" panose="020B0604020202020204" pitchFamily="34" charset="0"/>
              <a:buChar char="•"/>
              <a:defRPr sz="7700">
                <a:solidFill>
                  <a:schemeClr val="tx1"/>
                </a:solidFill>
                <a:latin typeface="Arial" panose="020B0604020202020204" pitchFamily="34" charset="0"/>
              </a:defRPr>
            </a:lvl2pPr>
            <a:lvl3pPr marL="11430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3pPr>
            <a:lvl4pPr marL="16002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4pPr>
            <a:lvl5pPr marL="20574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5pPr>
            <a:lvl6pPr marL="25146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6pPr>
            <a:lvl7pPr marL="29718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7pPr>
            <a:lvl8pPr marL="34290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8pPr>
            <a:lvl9pPr marL="38862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9pPr>
          </a:lstStyle>
          <a:p>
            <a:pPr eaLnBrk="1">
              <a:spcBef>
                <a:spcPct val="0"/>
              </a:spcBef>
              <a:spcAft>
                <a:spcPts val="1200"/>
              </a:spcAft>
              <a:buFontTx/>
              <a:buNone/>
              <a:defRPr/>
            </a:pPr>
            <a:r>
              <a:rPr lang="en-US" altLang="tr-TR" sz="5227" dirty="0">
                <a:latin typeface="Arial Narrow" panose="020B0606020202030204" pitchFamily="34" charset="0"/>
              </a:rPr>
              <a:t>Summary</a:t>
            </a:r>
          </a:p>
          <a:p>
            <a:pPr lvl="0" algn="just" defTabSz="914400" fontAlgn="base" hangingPunct="0">
              <a:spcBef>
                <a:spcPct val="0"/>
              </a:spcBef>
              <a:spcAft>
                <a:spcPct val="0"/>
              </a:spcAft>
              <a:buNone/>
              <a:defRPr/>
            </a:pPr>
            <a:r>
              <a:rPr lang="en-GB" sz="4276" b="0" dirty="0">
                <a:solidFill>
                  <a:srgbClr val="000000"/>
                </a:solidFill>
                <a:latin typeface="Arial Narrow" panose="020B0604020202020204" pitchFamily="34" charset="0"/>
              </a:rPr>
              <a:t>In this work, a surrogate based optimization method with and without adaptive sampling is presented. For the design of experiment, the Optimal Latin Hypercube method is used. This is combined with Kriging modelling (KRG), which provides a surrogate model for the engineering performance (functional performance) of the item being designed. The Kriging model is selected as it can give a good compromise between the solution cost and the prediction accuracy. The low cost overhead of the Kriging model and its robustness are attractive for accelerating the design iterations used in industry.</a:t>
            </a:r>
          </a:p>
          <a:p>
            <a:pPr eaLnBrk="1">
              <a:spcBef>
                <a:spcPct val="0"/>
              </a:spcBef>
              <a:spcAft>
                <a:spcPct val="0"/>
              </a:spcAft>
              <a:buFontTx/>
              <a:buNone/>
              <a:defRPr/>
            </a:pPr>
            <a:endParaRPr lang="en-US" altLang="tr-TR" sz="1996" b="0" dirty="0"/>
          </a:p>
        </p:txBody>
      </p:sp>
      <p:sp>
        <p:nvSpPr>
          <p:cNvPr id="8" name="Rectangle 3">
            <a:extLst>
              <a:ext uri="{FF2B5EF4-FFF2-40B4-BE49-F238E27FC236}">
                <a16:creationId xmlns:a16="http://schemas.microsoft.com/office/drawing/2014/main" id="{36C411F8-C662-084F-B427-F61763FEDE49}"/>
              </a:ext>
            </a:extLst>
          </p:cNvPr>
          <p:cNvSpPr>
            <a:spLocks noChangeArrowheads="1"/>
          </p:cNvSpPr>
          <p:nvPr/>
        </p:nvSpPr>
        <p:spPr bwMode="auto">
          <a:xfrm>
            <a:off x="607856" y="15538623"/>
            <a:ext cx="9427581" cy="1701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a:r>
              <a:rPr lang="en-GB" altLang="en-US" sz="5227" b="1" dirty="0"/>
              <a:t>Implementation of the optimization </a:t>
            </a:r>
          </a:p>
          <a:p>
            <a:pPr eaLnBrk="1"/>
            <a:r>
              <a:rPr lang="en-GB" altLang="en-US" sz="5227" b="1" dirty="0"/>
              <a:t>process</a:t>
            </a:r>
          </a:p>
        </p:txBody>
      </p:sp>
      <p:grpSp>
        <p:nvGrpSpPr>
          <p:cNvPr id="9" name="Group 4">
            <a:extLst>
              <a:ext uri="{FF2B5EF4-FFF2-40B4-BE49-F238E27FC236}">
                <a16:creationId xmlns:a16="http://schemas.microsoft.com/office/drawing/2014/main" id="{2BB1AB0F-6218-6245-8384-DD2D25388BFA}"/>
              </a:ext>
            </a:extLst>
          </p:cNvPr>
          <p:cNvGrpSpPr>
            <a:grpSpLocks/>
          </p:cNvGrpSpPr>
          <p:nvPr/>
        </p:nvGrpSpPr>
        <p:grpSpPr bwMode="auto">
          <a:xfrm>
            <a:off x="1117695" y="17204552"/>
            <a:ext cx="8831423" cy="9760853"/>
            <a:chOff x="992188" y="13570197"/>
            <a:chExt cx="7434262" cy="8216653"/>
          </a:xfrm>
        </p:grpSpPr>
        <p:grpSp>
          <p:nvGrpSpPr>
            <p:cNvPr id="10" name="Group 4">
              <a:extLst>
                <a:ext uri="{FF2B5EF4-FFF2-40B4-BE49-F238E27FC236}">
                  <a16:creationId xmlns:a16="http://schemas.microsoft.com/office/drawing/2014/main" id="{FDD9FA5A-C6D8-6943-8F00-C7A7B6108F84}"/>
                </a:ext>
              </a:extLst>
            </p:cNvPr>
            <p:cNvGrpSpPr>
              <a:grpSpLocks/>
            </p:cNvGrpSpPr>
            <p:nvPr/>
          </p:nvGrpSpPr>
          <p:grpSpPr bwMode="auto">
            <a:xfrm>
              <a:off x="992188" y="13570197"/>
              <a:ext cx="7434262" cy="8216653"/>
              <a:chOff x="592838" y="14514534"/>
              <a:chExt cx="7433565" cy="8215549"/>
            </a:xfrm>
          </p:grpSpPr>
          <p:grpSp>
            <p:nvGrpSpPr>
              <p:cNvPr id="12" name="Group 62">
                <a:extLst>
                  <a:ext uri="{FF2B5EF4-FFF2-40B4-BE49-F238E27FC236}">
                    <a16:creationId xmlns:a16="http://schemas.microsoft.com/office/drawing/2014/main" id="{1899916C-9B24-D64B-85EF-4B7C6D425F44}"/>
                  </a:ext>
                </a:extLst>
              </p:cNvPr>
              <p:cNvGrpSpPr>
                <a:grpSpLocks/>
              </p:cNvGrpSpPr>
              <p:nvPr/>
            </p:nvGrpSpPr>
            <p:grpSpPr bwMode="auto">
              <a:xfrm>
                <a:off x="592838" y="14514534"/>
                <a:ext cx="7433565" cy="7829930"/>
                <a:chOff x="573457" y="2249279"/>
                <a:chExt cx="9618151" cy="4930509"/>
              </a:xfrm>
            </p:grpSpPr>
            <p:grpSp>
              <p:nvGrpSpPr>
                <p:cNvPr id="17" name="Group 63">
                  <a:extLst>
                    <a:ext uri="{FF2B5EF4-FFF2-40B4-BE49-F238E27FC236}">
                      <a16:creationId xmlns:a16="http://schemas.microsoft.com/office/drawing/2014/main" id="{83F30399-4D8D-A14E-A948-FFFE25AF84AD}"/>
                    </a:ext>
                  </a:extLst>
                </p:cNvPr>
                <p:cNvGrpSpPr>
                  <a:grpSpLocks/>
                </p:cNvGrpSpPr>
                <p:nvPr/>
              </p:nvGrpSpPr>
              <p:grpSpPr bwMode="auto">
                <a:xfrm>
                  <a:off x="573457" y="2249279"/>
                  <a:ext cx="9618151" cy="4930509"/>
                  <a:chOff x="-3326517" y="1044095"/>
                  <a:chExt cx="5725083" cy="2501929"/>
                </a:xfrm>
              </p:grpSpPr>
              <p:sp>
                <p:nvSpPr>
                  <p:cNvPr id="20" name="Rounded Rectangle 69">
                    <a:extLst>
                      <a:ext uri="{FF2B5EF4-FFF2-40B4-BE49-F238E27FC236}">
                        <a16:creationId xmlns:a16="http://schemas.microsoft.com/office/drawing/2014/main" id="{6B56B53B-0C18-3F4A-A843-6CAB2191E195}"/>
                      </a:ext>
                    </a:extLst>
                  </p:cNvPr>
                  <p:cNvSpPr>
                    <a:spLocks noChangeArrowheads="1"/>
                  </p:cNvSpPr>
                  <p:nvPr/>
                </p:nvSpPr>
                <p:spPr bwMode="auto">
                  <a:xfrm>
                    <a:off x="-3326517" y="1258801"/>
                    <a:ext cx="929483" cy="298833"/>
                  </a:xfrm>
                  <a:prstGeom prst="roundRect">
                    <a:avLst>
                      <a:gd name="adj" fmla="val 16667"/>
                    </a:avLst>
                  </a:prstGeom>
                  <a:noFill/>
                  <a:ln w="31750" algn="ctr">
                    <a:solidFill>
                      <a:srgbClr val="4472C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lnSpc>
                        <a:spcPct val="90000"/>
                      </a:lnSpc>
                      <a:spcBef>
                        <a:spcPts val="1188"/>
                      </a:spcBef>
                    </a:pPr>
                    <a:r>
                      <a:rPr lang="en-US" altLang="en-US" sz="4276"/>
                      <a:t>Start</a:t>
                    </a:r>
                    <a:endParaRPr lang="en-GB" altLang="en-US" sz="4276"/>
                  </a:p>
                </p:txBody>
              </p:sp>
              <p:sp>
                <p:nvSpPr>
                  <p:cNvPr id="21" name="Rounded Rectangle 70">
                    <a:extLst>
                      <a:ext uri="{FF2B5EF4-FFF2-40B4-BE49-F238E27FC236}">
                        <a16:creationId xmlns:a16="http://schemas.microsoft.com/office/drawing/2014/main" id="{5514E5C5-9198-B043-BD3C-F9DEFD76404F}"/>
                      </a:ext>
                    </a:extLst>
                  </p:cNvPr>
                  <p:cNvSpPr>
                    <a:spLocks noChangeArrowheads="1"/>
                  </p:cNvSpPr>
                  <p:nvPr/>
                </p:nvSpPr>
                <p:spPr bwMode="auto">
                  <a:xfrm>
                    <a:off x="-1925493" y="1044095"/>
                    <a:ext cx="3331796" cy="616741"/>
                  </a:xfrm>
                  <a:prstGeom prst="roundRect">
                    <a:avLst>
                      <a:gd name="adj" fmla="val 16667"/>
                    </a:avLst>
                  </a:prstGeom>
                  <a:solidFill>
                    <a:srgbClr val="FFFFFF"/>
                  </a:solidFill>
                  <a:ln w="31750" algn="ctr">
                    <a:solidFill>
                      <a:srgbClr val="4472C4"/>
                    </a:solidFill>
                    <a:miter lim="800000"/>
                    <a:headEnd/>
                    <a:tailEnd/>
                  </a:ln>
                </p:spPr>
                <p:txBody>
                  <a:bodyPr anchor="ctr"/>
                  <a:lstStyle/>
                  <a:p>
                    <a:pPr algn="ctr" eaLnBrk="1" hangingPunct="1">
                      <a:lnSpc>
                        <a:spcPct val="90000"/>
                      </a:lnSpc>
                      <a:spcBef>
                        <a:spcPts val="1188"/>
                      </a:spcBef>
                    </a:pPr>
                    <a:r>
                      <a:rPr lang="en-US" altLang="en-US" sz="4276" dirty="0"/>
                      <a:t>Create parametrized geometry in MATLAB </a:t>
                    </a:r>
                    <a:endParaRPr lang="en-GB" altLang="en-US" sz="4276" dirty="0"/>
                  </a:p>
                </p:txBody>
              </p:sp>
              <p:sp>
                <p:nvSpPr>
                  <p:cNvPr id="22" name="Rounded Rectangle 71">
                    <a:extLst>
                      <a:ext uri="{FF2B5EF4-FFF2-40B4-BE49-F238E27FC236}">
                        <a16:creationId xmlns:a16="http://schemas.microsoft.com/office/drawing/2014/main" id="{CF85FE33-3195-C347-B3F1-71797FD26980}"/>
                      </a:ext>
                    </a:extLst>
                  </p:cNvPr>
                  <p:cNvSpPr>
                    <a:spLocks noChangeArrowheads="1"/>
                  </p:cNvSpPr>
                  <p:nvPr/>
                </p:nvSpPr>
                <p:spPr bwMode="auto">
                  <a:xfrm>
                    <a:off x="-1929001" y="1841920"/>
                    <a:ext cx="3072838" cy="483042"/>
                  </a:xfrm>
                  <a:prstGeom prst="roundRect">
                    <a:avLst>
                      <a:gd name="adj" fmla="val 16667"/>
                    </a:avLst>
                  </a:prstGeom>
                  <a:noFill/>
                  <a:ln w="31750" algn="ctr">
                    <a:solidFill>
                      <a:srgbClr val="4472C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lnSpc>
                        <a:spcPct val="90000"/>
                      </a:lnSpc>
                      <a:spcBef>
                        <a:spcPts val="1188"/>
                      </a:spcBef>
                    </a:pPr>
                    <a:r>
                      <a:rPr lang="en-US" altLang="en-US" sz="4276"/>
                      <a:t>Discretize geometry in ANSYS ICEM CFD</a:t>
                    </a:r>
                    <a:endParaRPr lang="en-GB" altLang="en-US" sz="4276"/>
                  </a:p>
                </p:txBody>
              </p:sp>
              <p:sp>
                <p:nvSpPr>
                  <p:cNvPr id="23" name="Rounded Rectangle 74">
                    <a:extLst>
                      <a:ext uri="{FF2B5EF4-FFF2-40B4-BE49-F238E27FC236}">
                        <a16:creationId xmlns:a16="http://schemas.microsoft.com/office/drawing/2014/main" id="{1CF9E4CC-DFEC-0148-BD04-5AC8D0114448}"/>
                      </a:ext>
                    </a:extLst>
                  </p:cNvPr>
                  <p:cNvSpPr>
                    <a:spLocks noChangeArrowheads="1"/>
                  </p:cNvSpPr>
                  <p:nvPr/>
                </p:nvSpPr>
                <p:spPr bwMode="auto">
                  <a:xfrm>
                    <a:off x="1604882" y="3279770"/>
                    <a:ext cx="793684" cy="266254"/>
                  </a:xfrm>
                  <a:prstGeom prst="roundRect">
                    <a:avLst>
                      <a:gd name="adj" fmla="val 16667"/>
                    </a:avLst>
                  </a:prstGeom>
                  <a:noFill/>
                  <a:ln w="31750" algn="ctr">
                    <a:solidFill>
                      <a:srgbClr val="4472C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lnSpc>
                        <a:spcPct val="130000"/>
                      </a:lnSpc>
                    </a:pPr>
                    <a:r>
                      <a:rPr lang="en-US" altLang="en-US" sz="4276"/>
                      <a:t>End</a:t>
                    </a:r>
                    <a:endParaRPr lang="en-GB" altLang="en-US" sz="4276"/>
                  </a:p>
                </p:txBody>
              </p:sp>
            </p:grpSp>
            <p:cxnSp>
              <p:nvCxnSpPr>
                <p:cNvPr id="18" name="Straight Arrow Connector 64">
                  <a:extLst>
                    <a:ext uri="{FF2B5EF4-FFF2-40B4-BE49-F238E27FC236}">
                      <a16:creationId xmlns:a16="http://schemas.microsoft.com/office/drawing/2014/main" id="{1A85E3F0-AB59-5848-AB97-0C16CE0AB104}"/>
                    </a:ext>
                  </a:extLst>
                </p:cNvPr>
                <p:cNvCxnSpPr>
                  <a:cxnSpLocks noChangeShapeType="1"/>
                </p:cNvCxnSpPr>
                <p:nvPr/>
              </p:nvCxnSpPr>
              <p:spPr bwMode="auto">
                <a:xfrm flipV="1">
                  <a:off x="2167504" y="2966333"/>
                  <a:ext cx="745274" cy="0"/>
                </a:xfrm>
                <a:prstGeom prst="straightConnector1">
                  <a:avLst/>
                </a:prstGeom>
                <a:noFill/>
                <a:ln w="31750" algn="ctr">
                  <a:solidFill>
                    <a:srgbClr val="0070C0"/>
                  </a:solidFill>
                  <a:miter lim="800000"/>
                  <a:headEnd/>
                  <a:tailEnd type="triangle" w="lg" len="sm"/>
                </a:ln>
                <a:extLst>
                  <a:ext uri="{909E8E84-426E-40DD-AFC4-6F175D3DCCD1}">
                    <a14:hiddenFill xmlns:a14="http://schemas.microsoft.com/office/drawing/2010/main">
                      <a:noFill/>
                    </a14:hiddenFill>
                  </a:ext>
                </a:extLst>
              </p:spPr>
            </p:cxnSp>
            <p:cxnSp>
              <p:nvCxnSpPr>
                <p:cNvPr id="19" name="Straight Arrow Connector 68">
                  <a:extLst>
                    <a:ext uri="{FF2B5EF4-FFF2-40B4-BE49-F238E27FC236}">
                      <a16:creationId xmlns:a16="http://schemas.microsoft.com/office/drawing/2014/main" id="{DC837C50-CCBC-BE48-89A0-401C056EC87A}"/>
                    </a:ext>
                  </a:extLst>
                </p:cNvPr>
                <p:cNvCxnSpPr>
                  <a:cxnSpLocks noChangeShapeType="1"/>
                </p:cNvCxnSpPr>
                <p:nvPr/>
              </p:nvCxnSpPr>
              <p:spPr bwMode="auto">
                <a:xfrm>
                  <a:off x="5524769" y="3485815"/>
                  <a:ext cx="0" cy="340038"/>
                </a:xfrm>
                <a:prstGeom prst="straightConnector1">
                  <a:avLst/>
                </a:prstGeom>
                <a:noFill/>
                <a:ln w="31750" algn="ctr">
                  <a:solidFill>
                    <a:srgbClr val="0070C0"/>
                  </a:solidFill>
                  <a:miter lim="800000"/>
                  <a:headEnd/>
                  <a:tailEnd type="triangle" w="lg" len="sm"/>
                </a:ln>
                <a:extLst>
                  <a:ext uri="{909E8E84-426E-40DD-AFC4-6F175D3DCCD1}">
                    <a14:hiddenFill xmlns:a14="http://schemas.microsoft.com/office/drawing/2010/main">
                      <a:noFill/>
                    </a14:hiddenFill>
                  </a:ext>
                </a:extLst>
              </p:spPr>
            </p:cxnSp>
          </p:grpSp>
          <p:cxnSp>
            <p:nvCxnSpPr>
              <p:cNvPr id="13" name="Straight Arrow Connector 75">
                <a:extLst>
                  <a:ext uri="{FF2B5EF4-FFF2-40B4-BE49-F238E27FC236}">
                    <a16:creationId xmlns:a16="http://schemas.microsoft.com/office/drawing/2014/main" id="{0F83715E-8DE8-5342-B544-81F567102A9E}"/>
                  </a:ext>
                </a:extLst>
              </p:cNvPr>
              <p:cNvCxnSpPr>
                <a:cxnSpLocks noChangeShapeType="1"/>
              </p:cNvCxnSpPr>
              <p:nvPr/>
            </p:nvCxnSpPr>
            <p:spPr bwMode="auto">
              <a:xfrm>
                <a:off x="4364172" y="18552786"/>
                <a:ext cx="0" cy="540000"/>
              </a:xfrm>
              <a:prstGeom prst="straightConnector1">
                <a:avLst/>
              </a:prstGeom>
              <a:noFill/>
              <a:ln w="31750" algn="ctr">
                <a:solidFill>
                  <a:srgbClr val="0070C0"/>
                </a:solidFill>
                <a:miter lim="800000"/>
                <a:headEnd/>
                <a:tailEnd type="triangle" w="lg" len="sm"/>
              </a:ln>
              <a:extLst>
                <a:ext uri="{909E8E84-426E-40DD-AFC4-6F175D3DCCD1}">
                  <a14:hiddenFill xmlns:a14="http://schemas.microsoft.com/office/drawing/2010/main">
                    <a:noFill/>
                  </a14:hiddenFill>
                </a:ext>
              </a:extLst>
            </p:spPr>
          </p:cxnSp>
          <p:cxnSp>
            <p:nvCxnSpPr>
              <p:cNvPr id="14" name="Straight Arrow Connector 76">
                <a:extLst>
                  <a:ext uri="{FF2B5EF4-FFF2-40B4-BE49-F238E27FC236}">
                    <a16:creationId xmlns:a16="http://schemas.microsoft.com/office/drawing/2014/main" id="{EE724AEA-F0F7-2F48-8088-D521A8F63A11}"/>
                  </a:ext>
                </a:extLst>
              </p:cNvPr>
              <p:cNvCxnSpPr>
                <a:cxnSpLocks noChangeShapeType="1"/>
              </p:cNvCxnSpPr>
              <p:nvPr/>
            </p:nvCxnSpPr>
            <p:spPr bwMode="auto">
              <a:xfrm>
                <a:off x="4321444" y="20623691"/>
                <a:ext cx="0" cy="540000"/>
              </a:xfrm>
              <a:prstGeom prst="straightConnector1">
                <a:avLst/>
              </a:prstGeom>
              <a:noFill/>
              <a:ln w="31750" algn="ctr">
                <a:solidFill>
                  <a:srgbClr val="0070C0"/>
                </a:solidFill>
                <a:miter lim="800000"/>
                <a:headEnd/>
                <a:tailEnd type="triangle" w="lg" len="sm"/>
              </a:ln>
              <a:extLst>
                <a:ext uri="{909E8E84-426E-40DD-AFC4-6F175D3DCCD1}">
                  <a14:hiddenFill xmlns:a14="http://schemas.microsoft.com/office/drawing/2010/main">
                    <a:noFill/>
                  </a14:hiddenFill>
                </a:ext>
              </a:extLst>
            </p:spPr>
          </p:cxnSp>
          <p:cxnSp>
            <p:nvCxnSpPr>
              <p:cNvPr id="15" name="Straight Arrow Connector 77">
                <a:extLst>
                  <a:ext uri="{FF2B5EF4-FFF2-40B4-BE49-F238E27FC236}">
                    <a16:creationId xmlns:a16="http://schemas.microsoft.com/office/drawing/2014/main" id="{F6301977-7493-4741-A629-8C23C4369557}"/>
                  </a:ext>
                </a:extLst>
              </p:cNvPr>
              <p:cNvCxnSpPr>
                <a:cxnSpLocks noChangeShapeType="1"/>
              </p:cNvCxnSpPr>
              <p:nvPr/>
            </p:nvCxnSpPr>
            <p:spPr bwMode="auto">
              <a:xfrm flipV="1">
                <a:off x="6299816" y="21927057"/>
                <a:ext cx="684000" cy="0"/>
              </a:xfrm>
              <a:prstGeom prst="straightConnector1">
                <a:avLst/>
              </a:prstGeom>
              <a:noFill/>
              <a:ln w="31750" algn="ctr">
                <a:solidFill>
                  <a:srgbClr val="0070C0"/>
                </a:solidFill>
                <a:miter lim="800000"/>
                <a:headEnd/>
                <a:tailEnd type="triangle" w="lg" len="sm"/>
              </a:ln>
              <a:extLst>
                <a:ext uri="{909E8E84-426E-40DD-AFC4-6F175D3DCCD1}">
                  <a14:hiddenFill xmlns:a14="http://schemas.microsoft.com/office/drawing/2010/main">
                    <a:noFill/>
                  </a14:hiddenFill>
                </a:ext>
              </a:extLst>
            </p:spPr>
          </p:cxnSp>
          <p:sp>
            <p:nvSpPr>
              <p:cNvPr id="16" name="Rounded Rectangle 15">
                <a:extLst>
                  <a:ext uri="{FF2B5EF4-FFF2-40B4-BE49-F238E27FC236}">
                    <a16:creationId xmlns:a16="http://schemas.microsoft.com/office/drawing/2014/main" id="{74303517-692B-814C-BA91-1F456AFAA81F}"/>
                  </a:ext>
                </a:extLst>
              </p:cNvPr>
              <p:cNvSpPr>
                <a:spLocks noRot="1" noChangeAspect="1" noMove="1" noResize="1" noEditPoints="1" noAdjustHandles="1" noChangeArrowheads="1" noChangeShapeType="1" noTextEdit="1"/>
              </p:cNvSpPr>
              <p:nvPr/>
            </p:nvSpPr>
            <p:spPr>
              <a:xfrm>
                <a:off x="2326224" y="21169781"/>
                <a:ext cx="3990602" cy="1560302"/>
              </a:xfrm>
              <a:prstGeom prst="roundRect">
                <a:avLst/>
              </a:prstGeom>
              <a:blipFill rotWithShape="0">
                <a:blip r:embed="rId2"/>
                <a:stretch>
                  <a:fillRect/>
                </a:stretch>
              </a:blipFill>
              <a:ln w="31750" cap="flat" cmpd="sng" algn="ctr">
                <a:solidFill>
                  <a:srgbClr val="4472C4"/>
                </a:solidFill>
                <a:prstDash val="solid"/>
                <a:miter lim="800000"/>
              </a:ln>
              <a:effectLst/>
            </p:spPr>
            <p:txBody>
              <a:bodyPr/>
              <a:lstStyle/>
              <a:p>
                <a:r>
                  <a:rPr lang="en-GB" sz="2272">
                    <a:noFill/>
                  </a:rPr>
                  <a:t> </a:t>
                </a:r>
              </a:p>
            </p:txBody>
          </p:sp>
        </p:grpSp>
        <p:sp>
          <p:nvSpPr>
            <p:cNvPr id="11" name="Rounded Rectangle 71">
              <a:extLst>
                <a:ext uri="{FF2B5EF4-FFF2-40B4-BE49-F238E27FC236}">
                  <a16:creationId xmlns:a16="http://schemas.microsoft.com/office/drawing/2014/main" id="{D837DBB3-F600-C741-8A98-8F084D49345A}"/>
                </a:ext>
              </a:extLst>
            </p:cNvPr>
            <p:cNvSpPr>
              <a:spLocks noChangeArrowheads="1"/>
            </p:cNvSpPr>
            <p:nvPr/>
          </p:nvSpPr>
          <p:spPr bwMode="auto">
            <a:xfrm>
              <a:off x="2740249" y="18146996"/>
              <a:ext cx="3990208" cy="1511911"/>
            </a:xfrm>
            <a:prstGeom prst="roundRect">
              <a:avLst>
                <a:gd name="adj" fmla="val 16667"/>
              </a:avLst>
            </a:prstGeom>
            <a:noFill/>
            <a:ln w="31750" algn="ctr">
              <a:solidFill>
                <a:srgbClr val="4472C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r>
                <a:rPr lang="en-US" altLang="en-US" sz="4276"/>
                <a:t>Predict flow in OpenFOAM</a:t>
              </a:r>
              <a:endParaRPr lang="en-GB" altLang="en-US" sz="4276"/>
            </a:p>
          </p:txBody>
        </p:sp>
      </p:grpSp>
      <p:sp>
        <p:nvSpPr>
          <p:cNvPr id="24" name="Rectangle 6">
            <a:extLst>
              <a:ext uri="{FF2B5EF4-FFF2-40B4-BE49-F238E27FC236}">
                <a16:creationId xmlns:a16="http://schemas.microsoft.com/office/drawing/2014/main" id="{79B27D40-D4EC-524F-BE91-BDBFE7924D61}"/>
              </a:ext>
            </a:extLst>
          </p:cNvPr>
          <p:cNvSpPr>
            <a:spLocks noChangeArrowheads="1"/>
          </p:cNvSpPr>
          <p:nvPr/>
        </p:nvSpPr>
        <p:spPr bwMode="auto">
          <a:xfrm>
            <a:off x="739913" y="28241615"/>
            <a:ext cx="9921444" cy="155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r>
              <a:rPr lang="en-GB" altLang="en-US" sz="5227" b="1" dirty="0"/>
              <a:t>Design of experiment</a:t>
            </a:r>
          </a:p>
          <a:p>
            <a:pPr lvl="0" algn="just"/>
            <a:r>
              <a:rPr lang="en-GB" altLang="en-US" sz="4276" dirty="0"/>
              <a:t>In the optimization loop, knowledge is built</a:t>
            </a:r>
            <a:endParaRPr lang="en-US" altLang="en-US" sz="1307" dirty="0">
              <a:latin typeface="Arial" panose="020B0604020202020204" pitchFamily="34" charset="0"/>
            </a:endParaRPr>
          </a:p>
        </p:txBody>
      </p:sp>
      <p:pic>
        <p:nvPicPr>
          <p:cNvPr id="26" name="Picture 5">
            <a:extLst>
              <a:ext uri="{FF2B5EF4-FFF2-40B4-BE49-F238E27FC236}">
                <a16:creationId xmlns:a16="http://schemas.microsoft.com/office/drawing/2014/main" id="{B8CDE6AD-59C8-FA45-A4FE-35772EC0743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94273" y="10577590"/>
            <a:ext cx="8690158" cy="773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3">
            <a:extLst>
              <a:ext uri="{FF2B5EF4-FFF2-40B4-BE49-F238E27FC236}">
                <a16:creationId xmlns:a16="http://schemas.microsoft.com/office/drawing/2014/main" id="{2299E686-F49C-154F-B831-AD8EA26D7BA6}"/>
              </a:ext>
            </a:extLst>
          </p:cNvPr>
          <p:cNvSpPr>
            <a:spLocks noChangeArrowheads="1"/>
          </p:cNvSpPr>
          <p:nvPr/>
        </p:nvSpPr>
        <p:spPr bwMode="auto">
          <a:xfrm>
            <a:off x="10778251" y="18205513"/>
            <a:ext cx="10227480" cy="75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457200" algn="l"/>
              </a:tabLst>
              <a:defRPr sz="1600">
                <a:solidFill>
                  <a:schemeClr val="tx1"/>
                </a:solidFill>
                <a:latin typeface="Arial Narrow" panose="020B0604020202020204" pitchFamily="34" charset="0"/>
              </a:defRPr>
            </a:lvl1pPr>
            <a:lvl2pPr>
              <a:tabLst>
                <a:tab pos="-457200" algn="l"/>
              </a:tabLst>
              <a:defRPr sz="1600">
                <a:solidFill>
                  <a:schemeClr val="tx1"/>
                </a:solidFill>
                <a:latin typeface="Arial Narrow" panose="020B0604020202020204" pitchFamily="34" charset="0"/>
              </a:defRPr>
            </a:lvl2pPr>
            <a:lvl3pPr>
              <a:tabLst>
                <a:tab pos="-457200" algn="l"/>
              </a:tabLst>
              <a:defRPr sz="1600">
                <a:solidFill>
                  <a:schemeClr val="tx1"/>
                </a:solidFill>
                <a:latin typeface="Arial Narrow" panose="020B0604020202020204" pitchFamily="34" charset="0"/>
              </a:defRPr>
            </a:lvl3pPr>
            <a:lvl4pPr>
              <a:tabLst>
                <a:tab pos="-457200" algn="l"/>
              </a:tabLst>
              <a:defRPr sz="1600">
                <a:solidFill>
                  <a:schemeClr val="tx1"/>
                </a:solidFill>
                <a:latin typeface="Arial Narrow" panose="020B0604020202020204" pitchFamily="34" charset="0"/>
              </a:defRPr>
            </a:lvl4pPr>
            <a:lvl5pPr>
              <a:tabLst>
                <a:tab pos="-457200" algn="l"/>
              </a:tabLst>
              <a:defRPr sz="1600">
                <a:solidFill>
                  <a:schemeClr val="tx1"/>
                </a:solidFill>
                <a:latin typeface="Arial Narrow" panose="020B0604020202020204" pitchFamily="34" charset="0"/>
              </a:defRPr>
            </a:lvl5pPr>
            <a:lvl6pPr marL="1484313" indent="261938" eaLnBrk="0" fontAlgn="base" hangingPunct="0">
              <a:spcBef>
                <a:spcPct val="0"/>
              </a:spcBef>
              <a:spcAft>
                <a:spcPct val="0"/>
              </a:spcAft>
              <a:tabLst>
                <a:tab pos="-457200" algn="l"/>
              </a:tabLst>
              <a:defRPr sz="1600">
                <a:solidFill>
                  <a:schemeClr val="tx1"/>
                </a:solidFill>
                <a:latin typeface="Arial Narrow" panose="020B0604020202020204" pitchFamily="34" charset="0"/>
              </a:defRPr>
            </a:lvl6pPr>
            <a:lvl7pPr marL="1941513" indent="261938" eaLnBrk="0" fontAlgn="base" hangingPunct="0">
              <a:spcBef>
                <a:spcPct val="0"/>
              </a:spcBef>
              <a:spcAft>
                <a:spcPct val="0"/>
              </a:spcAft>
              <a:tabLst>
                <a:tab pos="-457200" algn="l"/>
              </a:tabLst>
              <a:defRPr sz="1600">
                <a:solidFill>
                  <a:schemeClr val="tx1"/>
                </a:solidFill>
                <a:latin typeface="Arial Narrow" panose="020B0604020202020204" pitchFamily="34" charset="0"/>
              </a:defRPr>
            </a:lvl7pPr>
            <a:lvl8pPr marL="2398713" indent="261938" eaLnBrk="0" fontAlgn="base" hangingPunct="0">
              <a:spcBef>
                <a:spcPct val="0"/>
              </a:spcBef>
              <a:spcAft>
                <a:spcPct val="0"/>
              </a:spcAft>
              <a:tabLst>
                <a:tab pos="-457200" algn="l"/>
              </a:tabLst>
              <a:defRPr sz="1600">
                <a:solidFill>
                  <a:schemeClr val="tx1"/>
                </a:solidFill>
                <a:latin typeface="Arial Narrow" panose="020B0604020202020204" pitchFamily="34" charset="0"/>
              </a:defRPr>
            </a:lvl8pPr>
            <a:lvl9pPr marL="2855913" indent="261938" eaLnBrk="0" fontAlgn="base" hangingPunct="0">
              <a:spcBef>
                <a:spcPct val="0"/>
              </a:spcBef>
              <a:spcAft>
                <a:spcPct val="0"/>
              </a:spcAft>
              <a:tabLst>
                <a:tab pos="-457200" algn="l"/>
              </a:tabLst>
              <a:defRPr sz="1600">
                <a:solidFill>
                  <a:schemeClr val="tx1"/>
                </a:solidFill>
                <a:latin typeface="Arial Narrow" panose="020B0604020202020204" pitchFamily="34" charset="0"/>
              </a:defRPr>
            </a:lvl9pPr>
          </a:lstStyle>
          <a:p>
            <a:pPr algn="ctr">
              <a:spcAft>
                <a:spcPts val="713"/>
              </a:spcAft>
            </a:pPr>
            <a:r>
              <a:rPr lang="en-US" altLang="en-US" sz="4276" dirty="0"/>
              <a:t>Fig.2. Initial and adaptive sampling using the OLH.</a:t>
            </a:r>
            <a:endParaRPr lang="en-GB" altLang="en-US" sz="4276" dirty="0"/>
          </a:p>
        </p:txBody>
      </p:sp>
      <p:sp>
        <p:nvSpPr>
          <p:cNvPr id="32" name="Rectangle 31">
            <a:extLst>
              <a:ext uri="{FF2B5EF4-FFF2-40B4-BE49-F238E27FC236}">
                <a16:creationId xmlns:a16="http://schemas.microsoft.com/office/drawing/2014/main" id="{B7FD06AF-830D-C94D-9F72-E7E28298C9EB}"/>
              </a:ext>
            </a:extLst>
          </p:cNvPr>
          <p:cNvSpPr/>
          <p:nvPr/>
        </p:nvSpPr>
        <p:spPr>
          <a:xfrm>
            <a:off x="10816811" y="19398470"/>
            <a:ext cx="10188921" cy="7988341"/>
          </a:xfrm>
          <a:prstGeom prst="rect">
            <a:avLst/>
          </a:prstGeom>
        </p:spPr>
        <p:txBody>
          <a:bodyPr wrap="square">
            <a:spAutoFit/>
          </a:bodyPr>
          <a:lstStyle/>
          <a:p>
            <a:pPr algn="just" fontAlgn="base">
              <a:spcBef>
                <a:spcPct val="0"/>
              </a:spcBef>
              <a:spcAft>
                <a:spcPct val="0"/>
              </a:spcAft>
              <a:defRPr/>
            </a:pPr>
            <a:r>
              <a:rPr lang="en-GB" sz="4276" dirty="0"/>
              <a:t>A newly adaptive sampling technique is presented for obtaining more accurate predictions from Kriging model. The technique is also based on the design of the experiment Optimal Latin Hypercube method. An example application of the technique is given, which provided positive but modest improvements in performance with respect to judiciously selected initial sampling. However, the adaptive sampling technique appears to be an interesting approach in its own right. </a:t>
            </a:r>
          </a:p>
        </p:txBody>
      </p:sp>
      <p:sp>
        <p:nvSpPr>
          <p:cNvPr id="33" name="Rectangle 32">
            <a:extLst>
              <a:ext uri="{FF2B5EF4-FFF2-40B4-BE49-F238E27FC236}">
                <a16:creationId xmlns:a16="http://schemas.microsoft.com/office/drawing/2014/main" id="{1E338B2F-3C62-0D47-BABD-BDC57DED36BC}"/>
              </a:ext>
            </a:extLst>
          </p:cNvPr>
          <p:cNvSpPr/>
          <p:nvPr/>
        </p:nvSpPr>
        <p:spPr>
          <a:xfrm>
            <a:off x="10905198" y="6470177"/>
            <a:ext cx="10100534" cy="4059445"/>
          </a:xfrm>
          <a:prstGeom prst="rect">
            <a:avLst/>
          </a:prstGeom>
        </p:spPr>
        <p:txBody>
          <a:bodyPr wrap="square">
            <a:spAutoFit/>
          </a:bodyPr>
          <a:lstStyle/>
          <a:p>
            <a:pPr lvl="0" algn="just"/>
            <a:r>
              <a:rPr lang="en-GB" altLang="en-US" sz="4276" dirty="0"/>
              <a:t>into the surrogate model by performing numerical experiments by the workflow </a:t>
            </a:r>
            <a:r>
              <a:rPr lang="en-GB" altLang="en-US" sz="4400" dirty="0"/>
              <a:t>shown in Fig. 1 [1]. </a:t>
            </a:r>
            <a:r>
              <a:rPr lang="en-GB" altLang="en-US" sz="4276" dirty="0"/>
              <a:t>Each numerical experiment samples the parameter space of the </a:t>
            </a:r>
            <a:r>
              <a:rPr lang="en-GB" altLang="en-US" sz="4276" dirty="0" err="1"/>
              <a:t>endwall</a:t>
            </a:r>
            <a:r>
              <a:rPr lang="en-GB" altLang="en-US" sz="4276" dirty="0"/>
              <a:t> and returns a value of the total pressure loss.</a:t>
            </a:r>
          </a:p>
        </p:txBody>
      </p:sp>
      <p:sp>
        <p:nvSpPr>
          <p:cNvPr id="36" name="Rectangle 35">
            <a:extLst>
              <a:ext uri="{FF2B5EF4-FFF2-40B4-BE49-F238E27FC236}">
                <a16:creationId xmlns:a16="http://schemas.microsoft.com/office/drawing/2014/main" id="{78B570C0-4408-1E42-826A-D4ABEDC2D5C1}"/>
              </a:ext>
            </a:extLst>
          </p:cNvPr>
          <p:cNvSpPr/>
          <p:nvPr/>
        </p:nvSpPr>
        <p:spPr>
          <a:xfrm>
            <a:off x="11080330" y="28599707"/>
            <a:ext cx="9925401" cy="1246495"/>
          </a:xfrm>
          <a:prstGeom prst="rect">
            <a:avLst/>
          </a:prstGeom>
        </p:spPr>
        <p:txBody>
          <a:bodyPr wrap="square">
            <a:spAutoFit/>
          </a:bodyPr>
          <a:lstStyle/>
          <a:p>
            <a:pPr algn="just"/>
            <a:r>
              <a:rPr lang="en-US" sz="2500" dirty="0">
                <a:latin typeface="Arial" panose="020B0604020202020204" pitchFamily="34" charset="0"/>
                <a:cs typeface="Arial" panose="020B0604020202020204" pitchFamily="34" charset="0"/>
              </a:rPr>
              <a:t>Kadhim, H. 2018. Effect of non-axisymmetric casing on flow and performance of an axial turbine. PhD thesis, Department of Engineering, University of Leicester</a:t>
            </a:r>
          </a:p>
        </p:txBody>
      </p:sp>
      <p:sp>
        <p:nvSpPr>
          <p:cNvPr id="37" name="Rectangle 49">
            <a:extLst>
              <a:ext uri="{FF2B5EF4-FFF2-40B4-BE49-F238E27FC236}">
                <a16:creationId xmlns:a16="http://schemas.microsoft.com/office/drawing/2014/main" id="{09BFC383-FAA5-3C44-A6A2-144938C4269D}"/>
              </a:ext>
            </a:extLst>
          </p:cNvPr>
          <p:cNvSpPr>
            <a:spLocks noChangeArrowheads="1"/>
          </p:cNvSpPr>
          <p:nvPr/>
        </p:nvSpPr>
        <p:spPr bwMode="auto">
          <a:xfrm>
            <a:off x="11073289" y="27681974"/>
            <a:ext cx="79089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hangingPunct="1">
              <a:spcBef>
                <a:spcPts val="838"/>
              </a:spcBef>
              <a:spcAft>
                <a:spcPts val="425"/>
              </a:spcAft>
            </a:pPr>
            <a:r>
              <a:rPr lang="tr-TR" altLang="en-US" sz="4400" b="1" dirty="0" err="1"/>
              <a:t>References</a:t>
            </a:r>
            <a:endParaRPr lang="en-US" altLang="en-US" sz="4400" b="1" dirty="0"/>
          </a:p>
        </p:txBody>
      </p:sp>
      <p:sp>
        <p:nvSpPr>
          <p:cNvPr id="38" name="Rectangle 3">
            <a:extLst>
              <a:ext uri="{FF2B5EF4-FFF2-40B4-BE49-F238E27FC236}">
                <a16:creationId xmlns:a16="http://schemas.microsoft.com/office/drawing/2014/main" id="{DC36A67E-DAE5-B54D-847A-8F168EFC1250}"/>
              </a:ext>
            </a:extLst>
          </p:cNvPr>
          <p:cNvSpPr>
            <a:spLocks noChangeArrowheads="1"/>
          </p:cNvSpPr>
          <p:nvPr/>
        </p:nvSpPr>
        <p:spPr bwMode="auto">
          <a:xfrm>
            <a:off x="1047894" y="27317638"/>
            <a:ext cx="9483796" cy="1498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457200" algn="l"/>
              </a:tabLst>
              <a:defRPr sz="1600">
                <a:solidFill>
                  <a:schemeClr val="tx1"/>
                </a:solidFill>
                <a:latin typeface="Arial Narrow" panose="020B0604020202020204" pitchFamily="34" charset="0"/>
              </a:defRPr>
            </a:lvl1pPr>
            <a:lvl2pPr>
              <a:tabLst>
                <a:tab pos="-457200" algn="l"/>
              </a:tabLst>
              <a:defRPr sz="1600">
                <a:solidFill>
                  <a:schemeClr val="tx1"/>
                </a:solidFill>
                <a:latin typeface="Arial Narrow" panose="020B0604020202020204" pitchFamily="34" charset="0"/>
              </a:defRPr>
            </a:lvl2pPr>
            <a:lvl3pPr>
              <a:tabLst>
                <a:tab pos="-457200" algn="l"/>
              </a:tabLst>
              <a:defRPr sz="1600">
                <a:solidFill>
                  <a:schemeClr val="tx1"/>
                </a:solidFill>
                <a:latin typeface="Arial Narrow" panose="020B0604020202020204" pitchFamily="34" charset="0"/>
              </a:defRPr>
            </a:lvl3pPr>
            <a:lvl4pPr>
              <a:tabLst>
                <a:tab pos="-457200" algn="l"/>
              </a:tabLst>
              <a:defRPr sz="1600">
                <a:solidFill>
                  <a:schemeClr val="tx1"/>
                </a:solidFill>
                <a:latin typeface="Arial Narrow" panose="020B0604020202020204" pitchFamily="34" charset="0"/>
              </a:defRPr>
            </a:lvl4pPr>
            <a:lvl5pPr>
              <a:tabLst>
                <a:tab pos="-457200" algn="l"/>
              </a:tabLst>
              <a:defRPr sz="1600">
                <a:solidFill>
                  <a:schemeClr val="tx1"/>
                </a:solidFill>
                <a:latin typeface="Arial Narrow" panose="020B0604020202020204" pitchFamily="34" charset="0"/>
              </a:defRPr>
            </a:lvl5pPr>
            <a:lvl6pPr marL="1484313" indent="261938" eaLnBrk="0" fontAlgn="base" hangingPunct="0">
              <a:spcBef>
                <a:spcPct val="0"/>
              </a:spcBef>
              <a:spcAft>
                <a:spcPct val="0"/>
              </a:spcAft>
              <a:tabLst>
                <a:tab pos="-457200" algn="l"/>
              </a:tabLst>
              <a:defRPr sz="1600">
                <a:solidFill>
                  <a:schemeClr val="tx1"/>
                </a:solidFill>
                <a:latin typeface="Arial Narrow" panose="020B0604020202020204" pitchFamily="34" charset="0"/>
              </a:defRPr>
            </a:lvl6pPr>
            <a:lvl7pPr marL="1941513" indent="261938" eaLnBrk="0" fontAlgn="base" hangingPunct="0">
              <a:spcBef>
                <a:spcPct val="0"/>
              </a:spcBef>
              <a:spcAft>
                <a:spcPct val="0"/>
              </a:spcAft>
              <a:tabLst>
                <a:tab pos="-457200" algn="l"/>
              </a:tabLst>
              <a:defRPr sz="1600">
                <a:solidFill>
                  <a:schemeClr val="tx1"/>
                </a:solidFill>
                <a:latin typeface="Arial Narrow" panose="020B0604020202020204" pitchFamily="34" charset="0"/>
              </a:defRPr>
            </a:lvl7pPr>
            <a:lvl8pPr marL="2398713" indent="261938" eaLnBrk="0" fontAlgn="base" hangingPunct="0">
              <a:spcBef>
                <a:spcPct val="0"/>
              </a:spcBef>
              <a:spcAft>
                <a:spcPct val="0"/>
              </a:spcAft>
              <a:tabLst>
                <a:tab pos="-457200" algn="l"/>
              </a:tabLst>
              <a:defRPr sz="1600">
                <a:solidFill>
                  <a:schemeClr val="tx1"/>
                </a:solidFill>
                <a:latin typeface="Arial Narrow" panose="020B0604020202020204" pitchFamily="34" charset="0"/>
              </a:defRPr>
            </a:lvl8pPr>
            <a:lvl9pPr marL="2855913" indent="261938" eaLnBrk="0" fontAlgn="base" hangingPunct="0">
              <a:spcBef>
                <a:spcPct val="0"/>
              </a:spcBef>
              <a:spcAft>
                <a:spcPct val="0"/>
              </a:spcAft>
              <a:tabLst>
                <a:tab pos="-457200" algn="l"/>
              </a:tabLst>
              <a:defRPr sz="1600">
                <a:solidFill>
                  <a:schemeClr val="tx1"/>
                </a:solidFill>
                <a:latin typeface="Arial Narrow" panose="020B0604020202020204" pitchFamily="34" charset="0"/>
              </a:defRPr>
            </a:lvl9pPr>
          </a:lstStyle>
          <a:p>
            <a:pPr algn="ctr">
              <a:spcAft>
                <a:spcPts val="713"/>
              </a:spcAft>
            </a:pPr>
            <a:r>
              <a:rPr lang="en-GB" altLang="en-US" sz="4276" dirty="0"/>
              <a:t>Fig.1. Performance evaluation workflow</a:t>
            </a:r>
          </a:p>
          <a:p>
            <a:pPr algn="ctr">
              <a:spcAft>
                <a:spcPts val="713"/>
              </a:spcAft>
            </a:pPr>
            <a:endParaRPr lang="en-GB" altLang="en-US" sz="4276" dirty="0"/>
          </a:p>
        </p:txBody>
      </p:sp>
    </p:spTree>
    <p:extLst>
      <p:ext uri="{BB962C8B-B14F-4D97-AF65-F5344CB8AC3E}">
        <p14:creationId xmlns:p14="http://schemas.microsoft.com/office/powerpoint/2010/main" val="350569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350</Words>
  <Application>Microsoft Macintosh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cp:revision>
  <dcterms:created xsi:type="dcterms:W3CDTF">2018-08-06T08:38:34Z</dcterms:created>
  <dcterms:modified xsi:type="dcterms:W3CDTF">2018-08-06T11:52:53Z</dcterms:modified>
</cp:coreProperties>
</file>